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78" r:id="rId3"/>
    <p:sldId id="288" r:id="rId4"/>
    <p:sldId id="283" r:id="rId5"/>
    <p:sldId id="262" r:id="rId6"/>
    <p:sldId id="284" r:id="rId7"/>
    <p:sldId id="263" r:id="rId8"/>
    <p:sldId id="264" r:id="rId9"/>
    <p:sldId id="265" r:id="rId10"/>
    <p:sldId id="266" r:id="rId11"/>
    <p:sldId id="267" r:id="rId12"/>
    <p:sldId id="279" r:id="rId13"/>
    <p:sldId id="268" r:id="rId14"/>
    <p:sldId id="286" r:id="rId15"/>
    <p:sldId id="269" r:id="rId16"/>
    <p:sldId id="270" r:id="rId17"/>
    <p:sldId id="287" r:id="rId18"/>
    <p:sldId id="271" r:id="rId19"/>
    <p:sldId id="285" r:id="rId20"/>
    <p:sldId id="277" r:id="rId21"/>
    <p:sldId id="281" r:id="rId22"/>
    <p:sldId id="272" r:id="rId23"/>
    <p:sldId id="273" r:id="rId24"/>
    <p:sldId id="282" r:id="rId25"/>
  </p:sldIdLst>
  <p:sldSz cx="9144000" cy="6858000" type="screen4x3"/>
  <p:notesSz cx="69977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p:scale>
          <a:sx n="66" d="100"/>
          <a:sy n="66" d="100"/>
        </p:scale>
        <p:origin x="-298" y="-58"/>
      </p:cViewPr>
      <p:guideLst>
        <p:guide orient="horz" pos="2160"/>
        <p:guide pos="2880"/>
      </p:guideLst>
    </p:cSldViewPr>
  </p:slideViewPr>
  <p:outlineViewPr>
    <p:cViewPr>
      <p:scale>
        <a:sx n="33" d="100"/>
        <a:sy n="33" d="100"/>
      </p:scale>
      <p:origin x="0" y="421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3156" y="-102"/>
      </p:cViewPr>
      <p:guideLst>
        <p:guide orient="horz" pos="2924"/>
        <p:guide pos="22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32337" cy="464185"/>
          </a:xfrm>
          <a:prstGeom prst="rect">
            <a:avLst/>
          </a:prstGeom>
        </p:spPr>
        <p:txBody>
          <a:bodyPr vert="horz" lIns="93029" tIns="46515" rIns="93029" bIns="46515" rtlCol="0"/>
          <a:lstStyle>
            <a:lvl1pPr algn="l">
              <a:defRPr sz="1200"/>
            </a:lvl1pPr>
          </a:lstStyle>
          <a:p>
            <a:r>
              <a:rPr lang="en-US" dirty="0" smtClean="0"/>
              <a:t>WMSHP Presentation  9/13/14</a:t>
            </a:r>
            <a:endParaRPr lang="en-US" dirty="0"/>
          </a:p>
        </p:txBody>
      </p:sp>
      <p:sp>
        <p:nvSpPr>
          <p:cNvPr id="3" name="Date Placeholder 2"/>
          <p:cNvSpPr>
            <a:spLocks noGrp="1"/>
          </p:cNvSpPr>
          <p:nvPr>
            <p:ph type="dt" sz="quarter" idx="1"/>
          </p:nvPr>
        </p:nvSpPr>
        <p:spPr>
          <a:xfrm>
            <a:off x="3963746" y="1"/>
            <a:ext cx="3032337" cy="464185"/>
          </a:xfrm>
          <a:prstGeom prst="rect">
            <a:avLst/>
          </a:prstGeom>
        </p:spPr>
        <p:txBody>
          <a:bodyPr vert="horz" lIns="93029" tIns="46515" rIns="93029" bIns="46515" rtlCol="0"/>
          <a:lstStyle>
            <a:lvl1pPr algn="r">
              <a:defRPr sz="1200"/>
            </a:lvl1pPr>
          </a:lstStyle>
          <a:p>
            <a:fld id="{84FB23EC-953F-49B7-9C17-5A2703D7C656}" type="datetimeFigureOut">
              <a:rPr lang="en-US" smtClean="0"/>
              <a:pPr/>
              <a:t>9/11/2014</a:t>
            </a:fld>
            <a:endParaRPr lang="en-US"/>
          </a:p>
        </p:txBody>
      </p:sp>
      <p:sp>
        <p:nvSpPr>
          <p:cNvPr id="5" name="Slide Number Placeholder 4"/>
          <p:cNvSpPr>
            <a:spLocks noGrp="1"/>
          </p:cNvSpPr>
          <p:nvPr>
            <p:ph type="sldNum" sz="quarter" idx="3"/>
          </p:nvPr>
        </p:nvSpPr>
        <p:spPr>
          <a:xfrm>
            <a:off x="3963746" y="8817904"/>
            <a:ext cx="3032337" cy="464185"/>
          </a:xfrm>
          <a:prstGeom prst="rect">
            <a:avLst/>
          </a:prstGeom>
        </p:spPr>
        <p:txBody>
          <a:bodyPr vert="horz" lIns="93029" tIns="46515" rIns="93029" bIns="46515" rtlCol="0" anchor="b"/>
          <a:lstStyle>
            <a:lvl1pPr algn="r">
              <a:defRPr sz="1200"/>
            </a:lvl1pPr>
          </a:lstStyle>
          <a:p>
            <a:fld id="{A94044CE-3A34-485C-90F2-E9A87279BAE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125"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63988" y="0"/>
            <a:ext cx="3032125" cy="463550"/>
          </a:xfrm>
          <a:prstGeom prst="rect">
            <a:avLst/>
          </a:prstGeom>
        </p:spPr>
        <p:txBody>
          <a:bodyPr vert="horz" lIns="91440" tIns="45720" rIns="91440" bIns="45720" rtlCol="0"/>
          <a:lstStyle>
            <a:lvl1pPr algn="r">
              <a:defRPr sz="1200"/>
            </a:lvl1pPr>
          </a:lstStyle>
          <a:p>
            <a:fld id="{132D3125-1563-4579-AB22-5186E9F1C145}" type="datetimeFigureOut">
              <a:rPr lang="en-US" smtClean="0"/>
              <a:pPr/>
              <a:t>9/11/2014</a:t>
            </a:fld>
            <a:endParaRPr lang="en-US"/>
          </a:p>
        </p:txBody>
      </p:sp>
      <p:sp>
        <p:nvSpPr>
          <p:cNvPr id="4" name="Slide Image Placeholder 3"/>
          <p:cNvSpPr>
            <a:spLocks noGrp="1" noRot="1" noChangeAspect="1"/>
          </p:cNvSpPr>
          <p:nvPr>
            <p:ph type="sldImg" idx="2"/>
          </p:nvPr>
        </p:nvSpPr>
        <p:spPr>
          <a:xfrm>
            <a:off x="1177925" y="696913"/>
            <a:ext cx="4641850" cy="34813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0088" y="4410075"/>
            <a:ext cx="5597525" cy="417671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8563"/>
            <a:ext cx="3032125"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63988" y="8818563"/>
            <a:ext cx="3032125" cy="463550"/>
          </a:xfrm>
          <a:prstGeom prst="rect">
            <a:avLst/>
          </a:prstGeom>
        </p:spPr>
        <p:txBody>
          <a:bodyPr vert="horz" lIns="91440" tIns="45720" rIns="91440" bIns="45720" rtlCol="0" anchor="b"/>
          <a:lstStyle>
            <a:lvl1pPr algn="r">
              <a:defRPr sz="1200"/>
            </a:lvl1pPr>
          </a:lstStyle>
          <a:p>
            <a:fld id="{B08CA8E4-028B-4B54-9EC2-2C3E58DB54C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8CA8E4-028B-4B54-9EC2-2C3E58DB54CC}"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8CA8E4-028B-4B54-9EC2-2C3E58DB54CC}"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8CA8E4-028B-4B54-9EC2-2C3E58DB54CC}"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8CA8E4-028B-4B54-9EC2-2C3E58DB54CC}"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600" dirty="0" smtClean="0"/>
              <a:t>The process of obtaining informed consent is an essential part of the ethical conduct of clinical research .  The basis for informed consent lies in the principles of autonomy and respect for persons.  The </a:t>
            </a:r>
            <a:r>
              <a:rPr lang="en-US" sz="1600" i="1" dirty="0" smtClean="0"/>
              <a:t>Belmont Report </a:t>
            </a:r>
            <a:r>
              <a:rPr lang="en-US" sz="1600" dirty="0" smtClean="0"/>
              <a:t>produced by the National Commission for the Protection of Human Subjects of Biomedical and Behavioral Research in 1978 established three principles for ethical human subjects research; respect for persons; beneficence (having the good of the subject as a goal of the research); and justice.  The need for such protection of subjects was a result of research abuses that have occurred over time.  Examples of such abuses include much of the medical research carried out by the Nazis during World War II; the syphilis study conducted in Tuskegee, Alabama from 1932 until 1972 and which was sponsored by the U.S. Public Health Service; and studies conducted by the U.S. Public Health Service from 1946 to 1948 that involved exposure and infection of subjects from vulnerable populations to sexually transmitted diseases without obtaining informed consent.</a:t>
            </a:r>
            <a:endParaRPr lang="en-US" sz="1600" dirty="0"/>
          </a:p>
        </p:txBody>
      </p:sp>
      <p:sp>
        <p:nvSpPr>
          <p:cNvPr id="4" name="Slide Number Placeholder 3"/>
          <p:cNvSpPr>
            <a:spLocks noGrp="1"/>
          </p:cNvSpPr>
          <p:nvPr>
            <p:ph type="sldNum" sz="quarter" idx="10"/>
          </p:nvPr>
        </p:nvSpPr>
        <p:spPr/>
        <p:txBody>
          <a:bodyPr/>
          <a:lstStyle/>
          <a:p>
            <a:fld id="{B08CA8E4-028B-4B54-9EC2-2C3E58DB54CC}"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8CA8E4-028B-4B54-9EC2-2C3E58DB54CC}"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t>Blinding is a major concern in most clinical trials, as the breaking of the blind for a patient or a nurse or physician involved in the care and treatment of study patients,  potentially invalidates the data from that patient and is a disservice to the study and the patient.  Sponsors need accurate, “clean” data to present to the FDA and inadvertently un-blinded patients do not fit this description.</a:t>
            </a:r>
          </a:p>
          <a:p>
            <a:r>
              <a:rPr lang="en-US" sz="1600" dirty="0" smtClean="0"/>
              <a:t>Single </a:t>
            </a:r>
            <a:r>
              <a:rPr lang="en-US" sz="1600" dirty="0" err="1" smtClean="0"/>
              <a:t>vs</a:t>
            </a:r>
            <a:r>
              <a:rPr lang="en-US" sz="1600" dirty="0" smtClean="0"/>
              <a:t> double blind studies</a:t>
            </a:r>
          </a:p>
          <a:p>
            <a:r>
              <a:rPr lang="en-US" sz="1600" dirty="0" smtClean="0"/>
              <a:t>Matched placebo – only available from company</a:t>
            </a:r>
          </a:p>
          <a:p>
            <a:r>
              <a:rPr lang="en-US" sz="1600" dirty="0" smtClean="0"/>
              <a:t>Time considerations:  the time for a dose of IV study medication to be available, should be at the same for active drug and placebo (even if the preparation of the active drug takes longer)</a:t>
            </a:r>
            <a:endParaRPr lang="en-US" sz="1600" dirty="0"/>
          </a:p>
        </p:txBody>
      </p:sp>
      <p:sp>
        <p:nvSpPr>
          <p:cNvPr id="4" name="Slide Number Placeholder 3"/>
          <p:cNvSpPr>
            <a:spLocks noGrp="1"/>
          </p:cNvSpPr>
          <p:nvPr>
            <p:ph type="sldNum" sz="quarter" idx="10"/>
          </p:nvPr>
        </p:nvSpPr>
        <p:spPr/>
        <p:txBody>
          <a:bodyPr/>
          <a:lstStyle/>
          <a:p>
            <a:fld id="{B08CA8E4-028B-4B54-9EC2-2C3E58DB54CC}"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8CA8E4-028B-4B54-9EC2-2C3E58DB54CC}"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8CA8E4-028B-4B54-9EC2-2C3E58DB54CC}"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8CA8E4-028B-4B54-9EC2-2C3E58DB54CC}"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t>“Active“ support services: lab, radiology, nuclear medicine, pharmacy, etc.  These are entities that provide support for the treatment, evaluation, and monitoring of subjects during the course of the study.  The cost of these services should be known and taken into account when the study contract is being determined.</a:t>
            </a:r>
          </a:p>
          <a:p>
            <a:r>
              <a:rPr lang="en-US" sz="1600" dirty="0" smtClean="0"/>
              <a:t>Likewise, services like biostatistics, which may be involved in the collection and analysis of data at the end of the study, need to be identified and taken into account when determining the study budget.</a:t>
            </a:r>
            <a:endParaRPr lang="en-US" sz="1600" dirty="0"/>
          </a:p>
        </p:txBody>
      </p:sp>
      <p:sp>
        <p:nvSpPr>
          <p:cNvPr id="4" name="Slide Number Placeholder 3"/>
          <p:cNvSpPr>
            <a:spLocks noGrp="1"/>
          </p:cNvSpPr>
          <p:nvPr>
            <p:ph type="sldNum" sz="quarter" idx="10"/>
          </p:nvPr>
        </p:nvSpPr>
        <p:spPr/>
        <p:txBody>
          <a:bodyPr/>
          <a:lstStyle/>
          <a:p>
            <a:fld id="{B08CA8E4-028B-4B54-9EC2-2C3E58DB54CC}"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600" dirty="0" smtClean="0"/>
              <a:t>Good morning.  My goal today is to present a brief overview of clinical research from a pharmacy point of view.  Many of you may be involved in varying degrees with supporting clinical trials and  much of what I will present today will already be very familiar to you.  Others may have less familiarity with clinical trials  and hopefully some of my comments today will be informative and possibly helpful.  </a:t>
            </a:r>
          </a:p>
          <a:p>
            <a:endParaRPr lang="en-US" sz="900" dirty="0" smtClean="0"/>
          </a:p>
          <a:p>
            <a:r>
              <a:rPr lang="en-US" sz="1600" dirty="0" smtClean="0"/>
              <a:t>But before I get into the body of my  presentation I feel that I need to make a bit of a disclaimer.</a:t>
            </a:r>
          </a:p>
          <a:p>
            <a:endParaRPr lang="en-US" sz="900" dirty="0" smtClean="0"/>
          </a:p>
          <a:p>
            <a:r>
              <a:rPr lang="en-US" sz="1600" dirty="0" smtClean="0"/>
              <a:t>Clinical research is a multifaceted activity  involving a number of different groups and individuals that must work together in order for any clinical trial to be conducted  in a safe and productive manner.  There are a number of issues related to the conduct of human research in general that are very important and essential to the development of ethical and responsible clinical trials.  Unfortunately there is not time in one presentation to fully address all of these issues.  As a result, there are some topics which, while they are important and  many will be mentioned and some discussed briefly,  they will not be a focus of my talk this morning.  These include:</a:t>
            </a:r>
            <a:endParaRPr lang="en-US" sz="1600" dirty="0"/>
          </a:p>
        </p:txBody>
      </p:sp>
      <p:sp>
        <p:nvSpPr>
          <p:cNvPr id="4" name="Slide Number Placeholder 3"/>
          <p:cNvSpPr>
            <a:spLocks noGrp="1"/>
          </p:cNvSpPr>
          <p:nvPr>
            <p:ph type="sldNum" sz="quarter" idx="10"/>
          </p:nvPr>
        </p:nvSpPr>
        <p:spPr/>
        <p:txBody>
          <a:bodyPr/>
          <a:lstStyle/>
          <a:p>
            <a:fld id="{B08CA8E4-028B-4B54-9EC2-2C3E58DB54CC}"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8CA8E4-028B-4B54-9EC2-2C3E58DB54CC}"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0088" y="4410075"/>
            <a:ext cx="5597525" cy="4498975"/>
          </a:xfrm>
        </p:spPr>
        <p:txBody>
          <a:bodyPr>
            <a:normAutofit lnSpcReduction="10000"/>
          </a:bodyPr>
          <a:lstStyle/>
          <a:p>
            <a:r>
              <a:rPr lang="en-US" sz="1600" dirty="0" smtClean="0"/>
              <a:t>As clinical research has become more widespread, more and more pharmacists are being exposed to interventional clinical trials and the pool of pharmacists with some degree of research experience is growing.   While handling the investigational drugs may still be only one of many duties for these pharmacists, their ability to meet the requirements of the studies has increased.</a:t>
            </a:r>
          </a:p>
          <a:p>
            <a:r>
              <a:rPr lang="en-US" sz="1600" dirty="0" smtClean="0"/>
              <a:t>Many of the studies now being supported by research pharmacies are more involved, more complex or involve more hazardous materials and require more careful handling.</a:t>
            </a:r>
          </a:p>
          <a:p>
            <a:r>
              <a:rPr lang="en-US" sz="1600" dirty="0" smtClean="0"/>
              <a:t>The maintenance of proper storage conditions and adequate security for investigational agents is a major concern for sponsors.  New drugs are expensive and the need to be able to document the proper storage of investigational drugs has lead to the use of temperature tracking devices being included in shipments of refrigerated or frozen IP’s and temperature monitoring of ambient, refrigerated, and frozen storage conditions.</a:t>
            </a:r>
          </a:p>
          <a:p>
            <a:r>
              <a:rPr lang="en-US" sz="1600" dirty="0" smtClean="0"/>
              <a:t>Dispensing:  track everything – track nothing</a:t>
            </a:r>
          </a:p>
          <a:p>
            <a:r>
              <a:rPr lang="en-US" sz="1600" dirty="0" smtClean="0"/>
              <a:t>Remote monitoring</a:t>
            </a:r>
          </a:p>
          <a:p>
            <a:r>
              <a:rPr lang="en-US" sz="1600" dirty="0" smtClean="0"/>
              <a:t>Disposal on site</a:t>
            </a:r>
            <a:endParaRPr lang="en-US" sz="1600" dirty="0"/>
          </a:p>
        </p:txBody>
      </p:sp>
      <p:sp>
        <p:nvSpPr>
          <p:cNvPr id="4" name="Slide Number Placeholder 3"/>
          <p:cNvSpPr>
            <a:spLocks noGrp="1"/>
          </p:cNvSpPr>
          <p:nvPr>
            <p:ph type="sldNum" sz="quarter" idx="10"/>
          </p:nvPr>
        </p:nvSpPr>
        <p:spPr/>
        <p:txBody>
          <a:bodyPr/>
          <a:lstStyle/>
          <a:p>
            <a:fld id="{B08CA8E4-028B-4B54-9EC2-2C3E58DB54CC}"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2850" y="755650"/>
            <a:ext cx="4641850" cy="3481388"/>
          </a:xfrm>
        </p:spPr>
      </p:sp>
      <p:sp>
        <p:nvSpPr>
          <p:cNvPr id="3" name="Notes Placeholder 2"/>
          <p:cNvSpPr>
            <a:spLocks noGrp="1"/>
          </p:cNvSpPr>
          <p:nvPr>
            <p:ph type="body" idx="1"/>
          </p:nvPr>
        </p:nvSpPr>
        <p:spPr/>
        <p:txBody>
          <a:bodyPr>
            <a:normAutofit fontScale="92500" lnSpcReduction="20000"/>
          </a:bodyPr>
          <a:lstStyle/>
          <a:p>
            <a:r>
              <a:rPr lang="en-US" sz="1600" dirty="0" smtClean="0"/>
              <a:t>As I mentioned earlier that the number of pharmacists with some degree of familiarity with clinical trials is increasing as clinical research becomes more prevalent.  This helps in identifying primary research pharmacist or the “pharmacist of record”.   What we have to realize, however, is that having only one pharmacist in charge of investigational drugs is not sufficient.  Most errors, from preparation and labeling errors to documentation errors occur when the “IDS Pharmacist” is not present and someone else is trying to cover.  Fro this reason it is important to identify a back-up research pharmacist or pharmacists.  One other consideration is to have a technician that works with the research pharmacist and is  familiar with the active studies and the drugs involved.  A good, well trained technician can perform many of the activities required by a protocol including acknowledging receipt of drug, randomizing patients, preparing study medication, and record keeping.  Having a research technician can provide much of the continuity and support need when the primary research pharmacist is not available.</a:t>
            </a:r>
          </a:p>
          <a:p>
            <a:r>
              <a:rPr lang="en-US" sz="1600" dirty="0" smtClean="0"/>
              <a:t>Space / storage  - secure area, limited access, locked cabinets or refrigerators and freezers, separate from regular medications</a:t>
            </a:r>
          </a:p>
          <a:p>
            <a:r>
              <a:rPr lang="en-US" sz="1600" dirty="0" smtClean="0"/>
              <a:t>Equipment – failures mean quarantining all drug, notifying sponsors or monitor, documenting what happened , and finding out if drug can still be used or must be replaced.</a:t>
            </a:r>
            <a:endParaRPr lang="en-US" sz="1600" dirty="0"/>
          </a:p>
        </p:txBody>
      </p:sp>
      <p:sp>
        <p:nvSpPr>
          <p:cNvPr id="4" name="Slide Number Placeholder 3"/>
          <p:cNvSpPr>
            <a:spLocks noGrp="1"/>
          </p:cNvSpPr>
          <p:nvPr>
            <p:ph type="sldNum" sz="quarter" idx="10"/>
          </p:nvPr>
        </p:nvSpPr>
        <p:spPr/>
        <p:txBody>
          <a:bodyPr/>
          <a:lstStyle/>
          <a:p>
            <a:fld id="{B08CA8E4-028B-4B54-9EC2-2C3E58DB54CC}"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t>Start up</a:t>
            </a:r>
            <a:endParaRPr lang="en-US" sz="1600" dirty="0"/>
          </a:p>
        </p:txBody>
      </p:sp>
      <p:sp>
        <p:nvSpPr>
          <p:cNvPr id="4" name="Slide Number Placeholder 3"/>
          <p:cNvSpPr>
            <a:spLocks noGrp="1"/>
          </p:cNvSpPr>
          <p:nvPr>
            <p:ph type="sldNum" sz="quarter" idx="10"/>
          </p:nvPr>
        </p:nvSpPr>
        <p:spPr/>
        <p:txBody>
          <a:bodyPr/>
          <a:lstStyle/>
          <a:p>
            <a:fld id="{B08CA8E4-028B-4B54-9EC2-2C3E58DB54CC}"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0088" y="4410075"/>
            <a:ext cx="5597525" cy="4346575"/>
          </a:xfrm>
        </p:spPr>
        <p:txBody>
          <a:bodyPr>
            <a:normAutofit lnSpcReduction="10000"/>
          </a:bodyPr>
          <a:lstStyle/>
          <a:p>
            <a:r>
              <a:rPr lang="en-US" sz="1600" dirty="0" smtClean="0"/>
              <a:t>Why – Pharmacy support will be necessary for </a:t>
            </a:r>
            <a:r>
              <a:rPr lang="en-US" sz="1600" dirty="0" err="1" smtClean="0"/>
              <a:t>comlex</a:t>
            </a:r>
            <a:r>
              <a:rPr lang="en-US" sz="1600" dirty="0" smtClean="0"/>
              <a:t> protocols involving hazardous agents or agents which require complex preps (e.g. sterile products in a sterile syringe / IV bag).  Pharmacists will need to maintain high levels of proficiency in preparing sterile products.</a:t>
            </a:r>
          </a:p>
          <a:p>
            <a:r>
              <a:rPr lang="en-US" sz="1600" dirty="0" smtClean="0"/>
              <a:t>Agents – gene therapy agents, vaccines, new oncologic agents, etc</a:t>
            </a:r>
          </a:p>
          <a:p>
            <a:r>
              <a:rPr lang="en-US" sz="1600" dirty="0" smtClean="0"/>
              <a:t>Electronic data  entry will continue to expand -  electronic signatures; electronic drug Accountability Logs??</a:t>
            </a:r>
          </a:p>
          <a:p>
            <a:r>
              <a:rPr lang="en-US" sz="1600" dirty="0" smtClean="0"/>
              <a:t>Healthcare systems – systems now much more </a:t>
            </a:r>
            <a:r>
              <a:rPr lang="en-US" sz="1600" dirty="0" err="1" smtClean="0"/>
              <a:t>prevgelant</a:t>
            </a:r>
            <a:r>
              <a:rPr lang="en-US" sz="1600" dirty="0" smtClean="0"/>
              <a:t> and continuing to expand.  One potential benefit of a system is the ability to share information and processes – share protocols among member institutions.  Use of one “IRB of record” and similar budget / contract agreements.  </a:t>
            </a:r>
            <a:r>
              <a:rPr lang="en-US" sz="1600" u="sng" dirty="0" smtClean="0"/>
              <a:t>PLUS </a:t>
            </a:r>
            <a:r>
              <a:rPr lang="en-US" sz="1600" dirty="0" smtClean="0"/>
              <a:t> - systems can provide </a:t>
            </a:r>
            <a:r>
              <a:rPr lang="en-US" sz="1600" u="sng" dirty="0" smtClean="0"/>
              <a:t>resources</a:t>
            </a:r>
            <a:r>
              <a:rPr lang="en-US" sz="1600" dirty="0" smtClean="0"/>
              <a:t>  (information sheet; budgets; policies and procedures, etc.</a:t>
            </a:r>
          </a:p>
          <a:p>
            <a:r>
              <a:rPr lang="en-US" sz="1600" dirty="0" smtClean="0"/>
              <a:t>Community – more studies in non acute care settings; e.g. practice groups, community health centers, etc</a:t>
            </a:r>
            <a:endParaRPr lang="en-US" sz="1600" dirty="0"/>
          </a:p>
        </p:txBody>
      </p:sp>
      <p:sp>
        <p:nvSpPr>
          <p:cNvPr id="4" name="Slide Number Placeholder 3"/>
          <p:cNvSpPr>
            <a:spLocks noGrp="1"/>
          </p:cNvSpPr>
          <p:nvPr>
            <p:ph type="sldNum" sz="quarter" idx="10"/>
          </p:nvPr>
        </p:nvSpPr>
        <p:spPr/>
        <p:txBody>
          <a:bodyPr/>
          <a:lstStyle/>
          <a:p>
            <a:fld id="{B08CA8E4-028B-4B54-9EC2-2C3E58DB54CC}"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8CA8E4-028B-4B54-9EC2-2C3E58DB54CC}"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8CA8E4-028B-4B54-9EC2-2C3E58DB54CC}"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000" dirty="0" smtClean="0"/>
              <a:t>Most interventional clinical trials are conducted to generate data which can then be presented to the FDA in order to obtain approval for a new drug or a new use of an approved drug.  Sponsors, that is drug companies, are trading  the drug (at no cost to the participant) and medical care in exchange for the data generated by the study. </a:t>
            </a:r>
          </a:p>
          <a:p>
            <a:r>
              <a:rPr lang="en-US" sz="2000" dirty="0" smtClean="0"/>
              <a:t>Another reason we do interventional clinical trials is to pay the bills (more on that later). </a:t>
            </a:r>
            <a:endParaRPr lang="en-US" sz="2000" dirty="0"/>
          </a:p>
        </p:txBody>
      </p:sp>
      <p:sp>
        <p:nvSpPr>
          <p:cNvPr id="4" name="Slide Number Placeholder 3"/>
          <p:cNvSpPr>
            <a:spLocks noGrp="1"/>
          </p:cNvSpPr>
          <p:nvPr>
            <p:ph type="sldNum" sz="quarter" idx="10"/>
          </p:nvPr>
        </p:nvSpPr>
        <p:spPr/>
        <p:txBody>
          <a:bodyPr/>
          <a:lstStyle/>
          <a:p>
            <a:fld id="{B08CA8E4-028B-4B54-9EC2-2C3E58DB54CC}"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8CA8E4-028B-4B54-9EC2-2C3E58DB54CC}"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8CA8E4-028B-4B54-9EC2-2C3E58DB54CC}"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8CA8E4-028B-4B54-9EC2-2C3E58DB54CC}"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8CA8E4-028B-4B54-9EC2-2C3E58DB54CC}"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1A41EF2-AB6F-4514-A98A-49DAAE639B4B}" type="datetimeFigureOut">
              <a:rPr lang="en-US" smtClean="0"/>
              <a:pPr/>
              <a:t>9/11/2014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19C863F-CD08-4D19-A9F8-39F454C213D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A41EF2-AB6F-4514-A98A-49DAAE639B4B}" type="datetimeFigureOut">
              <a:rPr lang="en-US" smtClean="0"/>
              <a:pPr/>
              <a:t>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9C863F-CD08-4D19-A9F8-39F454C213D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A41EF2-AB6F-4514-A98A-49DAAE639B4B}" type="datetimeFigureOut">
              <a:rPr lang="en-US" smtClean="0"/>
              <a:pPr/>
              <a:t>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9C863F-CD08-4D19-A9F8-39F454C213D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A41EF2-AB6F-4514-A98A-49DAAE639B4B}" type="datetimeFigureOut">
              <a:rPr lang="en-US" smtClean="0"/>
              <a:pPr/>
              <a:t>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9C863F-CD08-4D19-A9F8-39F454C213D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1A41EF2-AB6F-4514-A98A-49DAAE639B4B}" type="datetimeFigureOut">
              <a:rPr lang="en-US" smtClean="0"/>
              <a:pPr/>
              <a:t>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9C863F-CD08-4D19-A9F8-39F454C213D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1A41EF2-AB6F-4514-A98A-49DAAE639B4B}" type="datetimeFigureOut">
              <a:rPr lang="en-US" smtClean="0"/>
              <a:pPr/>
              <a:t>9/11/2014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9C863F-CD08-4D19-A9F8-39F454C213D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1A41EF2-AB6F-4514-A98A-49DAAE639B4B}" type="datetimeFigureOut">
              <a:rPr lang="en-US" smtClean="0"/>
              <a:pPr/>
              <a:t>9/11/2014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9C863F-CD08-4D19-A9F8-39F454C213D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1A41EF2-AB6F-4514-A98A-49DAAE639B4B}" type="datetimeFigureOut">
              <a:rPr lang="en-US" smtClean="0"/>
              <a:pPr/>
              <a:t>9/11/2014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9C863F-CD08-4D19-A9F8-39F454C213D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A41EF2-AB6F-4514-A98A-49DAAE639B4B}" type="datetimeFigureOut">
              <a:rPr lang="en-US" smtClean="0"/>
              <a:pPr/>
              <a:t>9/11/2014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9C863F-CD08-4D19-A9F8-39F454C213D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1A41EF2-AB6F-4514-A98A-49DAAE639B4B}" type="datetimeFigureOut">
              <a:rPr lang="en-US" smtClean="0"/>
              <a:pPr/>
              <a:t>9/11/2014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9C863F-CD08-4D19-A9F8-39F454C213D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1A41EF2-AB6F-4514-A98A-49DAAE639B4B}" type="datetimeFigureOut">
              <a:rPr lang="en-US" smtClean="0"/>
              <a:pPr/>
              <a:t>9/11/2014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19C863F-CD08-4D19-A9F8-39F454C213D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1A41EF2-AB6F-4514-A98A-49DAAE639B4B}" type="datetimeFigureOut">
              <a:rPr lang="en-US" smtClean="0"/>
              <a:pPr/>
              <a:t>9/11/2014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19C863F-CD08-4D19-A9F8-39F454C213D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normAutofit/>
          </a:bodyPr>
          <a:lstStyle/>
          <a:p>
            <a:pPr algn="ctr"/>
            <a:r>
              <a:rPr lang="en-US" sz="7200" dirty="0" smtClean="0">
                <a:solidFill>
                  <a:schemeClr val="bg1"/>
                </a:solidFill>
              </a:rPr>
              <a:t>Research Pharmacy</a:t>
            </a:r>
            <a:endParaRPr lang="en-US" sz="7200" dirty="0">
              <a:solidFill>
                <a:schemeClr val="bg1"/>
              </a:solidFill>
            </a:endParaRPr>
          </a:p>
        </p:txBody>
      </p:sp>
      <p:sp>
        <p:nvSpPr>
          <p:cNvPr id="3" name="Subtitle 2"/>
          <p:cNvSpPr>
            <a:spLocks noGrp="1"/>
          </p:cNvSpPr>
          <p:nvPr>
            <p:ph type="subTitle" idx="1"/>
          </p:nvPr>
        </p:nvSpPr>
        <p:spPr/>
        <p:txBody>
          <a:bodyPr anchor="ctr">
            <a:normAutofit/>
          </a:bodyPr>
          <a:lstStyle/>
          <a:p>
            <a:pPr algn="ctr"/>
            <a:r>
              <a:rPr lang="en-US" sz="5400" dirty="0" smtClean="0"/>
              <a:t>Yesterday,  today, and tomorrow</a:t>
            </a:r>
            <a:endParaRPr lang="en-US" sz="5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IV trials</a:t>
            </a:r>
            <a:endParaRPr lang="en-US" dirty="0"/>
          </a:p>
        </p:txBody>
      </p:sp>
      <p:sp>
        <p:nvSpPr>
          <p:cNvPr id="3" name="Content Placeholder 2"/>
          <p:cNvSpPr>
            <a:spLocks noGrp="1"/>
          </p:cNvSpPr>
          <p:nvPr>
            <p:ph idx="1"/>
          </p:nvPr>
        </p:nvSpPr>
        <p:spPr>
          <a:xfrm>
            <a:off x="457200" y="2590800"/>
            <a:ext cx="8229600" cy="2636520"/>
          </a:xfrm>
        </p:spPr>
        <p:txBody>
          <a:bodyPr/>
          <a:lstStyle/>
          <a:p>
            <a:r>
              <a:rPr lang="en-US" dirty="0" smtClean="0"/>
              <a:t>Post approval studies</a:t>
            </a:r>
          </a:p>
          <a:p>
            <a:r>
              <a:rPr lang="en-US" dirty="0" smtClean="0"/>
              <a:t>May be required as a condition of approval</a:t>
            </a:r>
          </a:p>
          <a:p>
            <a:r>
              <a:rPr lang="en-US" dirty="0" smtClean="0"/>
              <a:t>Long term safety studies</a:t>
            </a:r>
          </a:p>
          <a:p>
            <a:r>
              <a:rPr lang="en-US" dirty="0" smtClean="0"/>
              <a:t>Comparison studies</a:t>
            </a:r>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72312"/>
          </a:xfrm>
        </p:spPr>
        <p:txBody>
          <a:bodyPr>
            <a:normAutofit fontScale="90000"/>
          </a:bodyPr>
          <a:lstStyle/>
          <a:p>
            <a:r>
              <a:rPr lang="en-US" dirty="0" smtClean="0"/>
              <a:t>Important elements in clinical trials </a:t>
            </a:r>
            <a:endParaRPr lang="en-US" dirty="0"/>
          </a:p>
        </p:txBody>
      </p:sp>
      <p:sp>
        <p:nvSpPr>
          <p:cNvPr id="3" name="Content Placeholder 2"/>
          <p:cNvSpPr>
            <a:spLocks noGrp="1"/>
          </p:cNvSpPr>
          <p:nvPr>
            <p:ph idx="1"/>
          </p:nvPr>
        </p:nvSpPr>
        <p:spPr>
          <a:xfrm>
            <a:off x="457200" y="2133600"/>
            <a:ext cx="8229600" cy="3581400"/>
          </a:xfrm>
        </p:spPr>
        <p:txBody>
          <a:bodyPr>
            <a:normAutofit/>
          </a:bodyPr>
          <a:lstStyle/>
          <a:p>
            <a:r>
              <a:rPr lang="en-US" dirty="0" smtClean="0"/>
              <a:t>The protocol</a:t>
            </a:r>
          </a:p>
          <a:p>
            <a:r>
              <a:rPr lang="en-US" dirty="0" smtClean="0"/>
              <a:t>The informed consent</a:t>
            </a:r>
          </a:p>
          <a:p>
            <a:r>
              <a:rPr lang="en-US" dirty="0" smtClean="0"/>
              <a:t>Regulatory bodies</a:t>
            </a:r>
          </a:p>
          <a:p>
            <a:r>
              <a:rPr lang="en-US" dirty="0" smtClean="0"/>
              <a:t>Blinding</a:t>
            </a:r>
          </a:p>
          <a:p>
            <a:r>
              <a:rPr lang="en-US" dirty="0" smtClean="0"/>
              <a:t>Randomization</a:t>
            </a:r>
          </a:p>
          <a:p>
            <a:r>
              <a:rPr lang="en-US" dirty="0" smtClean="0"/>
              <a:t>Finance</a:t>
            </a:r>
          </a:p>
          <a:p>
            <a:pPr>
              <a:buNone/>
            </a:pPr>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Study Protocol</a:t>
            </a:r>
            <a:endParaRPr lang="en-US" dirty="0"/>
          </a:p>
        </p:txBody>
      </p:sp>
      <p:sp>
        <p:nvSpPr>
          <p:cNvPr id="3" name="Content Placeholder 2"/>
          <p:cNvSpPr>
            <a:spLocks noGrp="1"/>
          </p:cNvSpPr>
          <p:nvPr>
            <p:ph idx="1"/>
          </p:nvPr>
        </p:nvSpPr>
        <p:spPr/>
        <p:txBody>
          <a:bodyPr>
            <a:normAutofit lnSpcReduction="10000"/>
          </a:bodyPr>
          <a:lstStyle/>
          <a:p>
            <a:r>
              <a:rPr lang="en-US" dirty="0" smtClean="0"/>
              <a:t>Common elements:</a:t>
            </a:r>
          </a:p>
          <a:p>
            <a:pPr lvl="1"/>
            <a:r>
              <a:rPr lang="en-US" dirty="0" smtClean="0"/>
              <a:t>Title</a:t>
            </a:r>
          </a:p>
          <a:p>
            <a:pPr lvl="1"/>
            <a:r>
              <a:rPr lang="en-US" dirty="0" smtClean="0"/>
              <a:t>Protocol summary or synopsis</a:t>
            </a:r>
          </a:p>
          <a:p>
            <a:pPr lvl="1"/>
            <a:r>
              <a:rPr lang="en-US" dirty="0" smtClean="0"/>
              <a:t>Background and rationale</a:t>
            </a:r>
          </a:p>
          <a:p>
            <a:pPr lvl="1"/>
            <a:r>
              <a:rPr lang="en-US" dirty="0" smtClean="0"/>
              <a:t>Study design / investigational plan</a:t>
            </a:r>
          </a:p>
          <a:p>
            <a:pPr lvl="1"/>
            <a:r>
              <a:rPr lang="en-US" dirty="0" smtClean="0"/>
              <a:t>Randomization and blinding</a:t>
            </a:r>
          </a:p>
          <a:p>
            <a:pPr lvl="1"/>
            <a:r>
              <a:rPr lang="en-US" dirty="0" smtClean="0"/>
              <a:t>The investigational product</a:t>
            </a:r>
          </a:p>
          <a:p>
            <a:pPr lvl="1"/>
            <a:r>
              <a:rPr lang="en-US" dirty="0" smtClean="0"/>
              <a:t>Inclusion and exclusion criteria</a:t>
            </a:r>
          </a:p>
          <a:p>
            <a:pPr lvl="1"/>
            <a:r>
              <a:rPr lang="en-US" dirty="0" smtClean="0"/>
              <a:t>Adverse events</a:t>
            </a:r>
          </a:p>
          <a:p>
            <a:pPr lvl="1"/>
            <a:r>
              <a:rPr lang="en-US" dirty="0" smtClean="0"/>
              <a:t>Data analysis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Informed Consent  Form (the ICF)</a:t>
            </a:r>
            <a:endParaRPr lang="en-US" dirty="0"/>
          </a:p>
        </p:txBody>
      </p:sp>
      <p:sp>
        <p:nvSpPr>
          <p:cNvPr id="3" name="Content Placeholder 2"/>
          <p:cNvSpPr>
            <a:spLocks noGrp="1"/>
          </p:cNvSpPr>
          <p:nvPr>
            <p:ph idx="1"/>
          </p:nvPr>
        </p:nvSpPr>
        <p:spPr/>
        <p:txBody>
          <a:bodyPr/>
          <a:lstStyle/>
          <a:p>
            <a:r>
              <a:rPr lang="en-US" dirty="0" smtClean="0"/>
              <a:t>Background</a:t>
            </a:r>
          </a:p>
          <a:p>
            <a:r>
              <a:rPr lang="en-US" dirty="0" smtClean="0"/>
              <a:t>Elements</a:t>
            </a:r>
          </a:p>
          <a:p>
            <a:pPr lvl="1"/>
            <a:r>
              <a:rPr lang="en-US" dirty="0" smtClean="0"/>
              <a:t>Description of trial</a:t>
            </a:r>
          </a:p>
          <a:p>
            <a:pPr lvl="1"/>
            <a:r>
              <a:rPr lang="en-US" dirty="0" smtClean="0"/>
              <a:t>Voluntariness / withdrawal of consent / alternatives</a:t>
            </a:r>
          </a:p>
          <a:p>
            <a:pPr lvl="1"/>
            <a:r>
              <a:rPr lang="en-US" dirty="0" smtClean="0"/>
              <a:t>Risk / benefit ratio</a:t>
            </a:r>
          </a:p>
          <a:p>
            <a:pPr lvl="1"/>
            <a:r>
              <a:rPr lang="en-US" dirty="0" smtClean="0"/>
              <a:t>Questions</a:t>
            </a:r>
          </a:p>
          <a:p>
            <a:pPr lvl="1"/>
            <a:r>
              <a:rPr lang="en-US" dirty="0" smtClean="0"/>
              <a:t>Contacts</a:t>
            </a:r>
          </a:p>
          <a:p>
            <a:pPr lvl="1"/>
            <a:r>
              <a:rPr lang="en-US" dirty="0" smtClean="0"/>
              <a:t>Signatures</a:t>
            </a:r>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bodies</a:t>
            </a:r>
            <a:endParaRPr lang="en-US" dirty="0"/>
          </a:p>
        </p:txBody>
      </p:sp>
      <p:sp>
        <p:nvSpPr>
          <p:cNvPr id="3" name="Content Placeholder 2"/>
          <p:cNvSpPr>
            <a:spLocks noGrp="1"/>
          </p:cNvSpPr>
          <p:nvPr>
            <p:ph idx="1"/>
          </p:nvPr>
        </p:nvSpPr>
        <p:spPr>
          <a:xfrm>
            <a:off x="457200" y="2468880"/>
            <a:ext cx="8229600" cy="2788920"/>
          </a:xfrm>
        </p:spPr>
        <p:txBody>
          <a:bodyPr/>
          <a:lstStyle/>
          <a:p>
            <a:r>
              <a:rPr lang="en-US" dirty="0" smtClean="0"/>
              <a:t>Institutional review board (IRB) – patient protection</a:t>
            </a:r>
          </a:p>
          <a:p>
            <a:r>
              <a:rPr lang="en-US" dirty="0" smtClean="0"/>
              <a:t>Institutional bio-safety committee (IBC) and the Recombinant DNA Advisory Committee (RAC)</a:t>
            </a:r>
          </a:p>
          <a:p>
            <a:r>
              <a:rPr lang="en-US" dirty="0" smtClean="0"/>
              <a:t>Food and drug administration (FDA)</a:t>
            </a:r>
          </a:p>
          <a:p>
            <a:r>
              <a:rPr lang="en-US" dirty="0" smtClean="0"/>
              <a:t>Compliance office / office of research integrity (ORI)</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Blinding</a:t>
            </a:r>
            <a:endParaRPr lang="en-US" dirty="0"/>
          </a:p>
        </p:txBody>
      </p:sp>
      <p:sp>
        <p:nvSpPr>
          <p:cNvPr id="3" name="Content Placeholder 2"/>
          <p:cNvSpPr>
            <a:spLocks noGrp="1"/>
          </p:cNvSpPr>
          <p:nvPr>
            <p:ph idx="1"/>
          </p:nvPr>
        </p:nvSpPr>
        <p:spPr>
          <a:xfrm>
            <a:off x="457200" y="2209800"/>
            <a:ext cx="8229600" cy="2514600"/>
          </a:xfrm>
        </p:spPr>
        <p:txBody>
          <a:bodyPr/>
          <a:lstStyle/>
          <a:p>
            <a:r>
              <a:rPr lang="en-US" dirty="0" smtClean="0"/>
              <a:t>Single  </a:t>
            </a:r>
            <a:r>
              <a:rPr lang="en-US" dirty="0" err="1" smtClean="0"/>
              <a:t>vs</a:t>
            </a:r>
            <a:r>
              <a:rPr lang="en-US" dirty="0" smtClean="0"/>
              <a:t>  double blind</a:t>
            </a:r>
          </a:p>
          <a:p>
            <a:r>
              <a:rPr lang="en-US" dirty="0" smtClean="0"/>
              <a:t>Physical blinding:  Size, shape, taste, appearance, smell, etc.</a:t>
            </a:r>
          </a:p>
          <a:p>
            <a:r>
              <a:rPr lang="en-US" dirty="0" smtClean="0"/>
              <a:t>Time considerations</a:t>
            </a:r>
          </a:p>
          <a:p>
            <a:r>
              <a:rPr lang="en-US" dirty="0" smtClean="0"/>
              <a:t>Double dummy designs</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Randomization</a:t>
            </a:r>
            <a:endParaRPr lang="en-US" dirty="0"/>
          </a:p>
        </p:txBody>
      </p:sp>
      <p:sp>
        <p:nvSpPr>
          <p:cNvPr id="3" name="Content Placeholder 2"/>
          <p:cNvSpPr>
            <a:spLocks noGrp="1"/>
          </p:cNvSpPr>
          <p:nvPr>
            <p:ph idx="1"/>
          </p:nvPr>
        </p:nvSpPr>
        <p:spPr>
          <a:xfrm>
            <a:off x="457200" y="2590800"/>
            <a:ext cx="8229600" cy="3733800"/>
          </a:xfrm>
        </p:spPr>
        <p:txBody>
          <a:bodyPr/>
          <a:lstStyle/>
          <a:p>
            <a:r>
              <a:rPr lang="en-US" dirty="0" smtClean="0"/>
              <a:t>History</a:t>
            </a:r>
          </a:p>
          <a:p>
            <a:r>
              <a:rPr lang="en-US" dirty="0" smtClean="0"/>
              <a:t>IVR and IWR systems</a:t>
            </a:r>
          </a:p>
          <a:p>
            <a:r>
              <a:rPr lang="en-US" dirty="0" smtClean="0"/>
              <a:t>Stratification</a:t>
            </a:r>
          </a:p>
          <a:p>
            <a:r>
              <a:rPr lang="en-US" dirty="0" smtClean="0"/>
              <a:t>Blocks</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Finance</a:t>
            </a:r>
            <a:endParaRPr lang="en-US" dirty="0"/>
          </a:p>
        </p:txBody>
      </p:sp>
      <p:sp>
        <p:nvSpPr>
          <p:cNvPr id="3" name="Content Placeholder 2"/>
          <p:cNvSpPr>
            <a:spLocks noGrp="1"/>
          </p:cNvSpPr>
          <p:nvPr>
            <p:ph idx="1"/>
          </p:nvPr>
        </p:nvSpPr>
        <p:spPr>
          <a:xfrm>
            <a:off x="457200" y="2468880"/>
            <a:ext cx="8229600" cy="2331720"/>
          </a:xfrm>
        </p:spPr>
        <p:txBody>
          <a:bodyPr/>
          <a:lstStyle/>
          <a:p>
            <a:r>
              <a:rPr lang="en-US" dirty="0" smtClean="0"/>
              <a:t>Contracts and grants (OCGM)</a:t>
            </a:r>
          </a:p>
          <a:p>
            <a:r>
              <a:rPr lang="en-US" dirty="0" smtClean="0"/>
              <a:t>Cost of doing a study</a:t>
            </a:r>
          </a:p>
          <a:p>
            <a:r>
              <a:rPr lang="en-US" dirty="0" smtClean="0"/>
              <a:t>Conflict of interest concerns</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“Players”	</a:t>
            </a:r>
            <a:endParaRPr lang="en-US" dirty="0"/>
          </a:p>
        </p:txBody>
      </p:sp>
      <p:sp>
        <p:nvSpPr>
          <p:cNvPr id="3" name="Content Placeholder 2"/>
          <p:cNvSpPr>
            <a:spLocks noGrp="1"/>
          </p:cNvSpPr>
          <p:nvPr>
            <p:ph idx="1"/>
          </p:nvPr>
        </p:nvSpPr>
        <p:spPr>
          <a:xfrm>
            <a:off x="457200" y="2057400"/>
            <a:ext cx="8229600" cy="3810000"/>
          </a:xfrm>
        </p:spPr>
        <p:txBody>
          <a:bodyPr>
            <a:normAutofit/>
          </a:bodyPr>
          <a:lstStyle/>
          <a:p>
            <a:r>
              <a:rPr lang="en-US" dirty="0" smtClean="0"/>
              <a:t>Patients</a:t>
            </a:r>
          </a:p>
          <a:p>
            <a:r>
              <a:rPr lang="en-US" dirty="0" smtClean="0"/>
              <a:t>The PI (and sub I’s), the 1572 form (Statement of Investigator)</a:t>
            </a:r>
          </a:p>
          <a:p>
            <a:r>
              <a:rPr lang="en-US" dirty="0" smtClean="0"/>
              <a:t>Monitors</a:t>
            </a:r>
          </a:p>
          <a:p>
            <a:r>
              <a:rPr lang="en-US" dirty="0" smtClean="0"/>
              <a:t>Research Coordinators</a:t>
            </a:r>
          </a:p>
          <a:p>
            <a:r>
              <a:rPr lang="en-US" dirty="0" smtClean="0"/>
              <a:t>Regulatory entities (IRB, IBC, FDA, ORI / compliance, etc)</a:t>
            </a:r>
          </a:p>
          <a:p>
            <a:r>
              <a:rPr lang="en-US" dirty="0" smtClean="0"/>
              <a:t>CRO’s</a:t>
            </a:r>
          </a:p>
          <a:p>
            <a:pPr lvl="1">
              <a:buNone/>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“Players”	(continued)</a:t>
            </a:r>
            <a:endParaRPr lang="en-US" dirty="0"/>
          </a:p>
        </p:txBody>
      </p:sp>
      <p:sp>
        <p:nvSpPr>
          <p:cNvPr id="3" name="Content Placeholder 2"/>
          <p:cNvSpPr>
            <a:spLocks noGrp="1"/>
          </p:cNvSpPr>
          <p:nvPr>
            <p:ph idx="1"/>
          </p:nvPr>
        </p:nvSpPr>
        <p:spPr>
          <a:xfrm>
            <a:off x="457200" y="2468880"/>
            <a:ext cx="8229600" cy="3322320"/>
          </a:xfrm>
        </p:spPr>
        <p:txBody>
          <a:bodyPr>
            <a:normAutofit/>
          </a:bodyPr>
          <a:lstStyle/>
          <a:p>
            <a:r>
              <a:rPr lang="en-US" dirty="0" smtClean="0"/>
              <a:t>Support services	</a:t>
            </a:r>
          </a:p>
          <a:p>
            <a:pPr lvl="1"/>
            <a:r>
              <a:rPr lang="en-US" dirty="0" smtClean="0"/>
              <a:t>Laboratory</a:t>
            </a:r>
          </a:p>
          <a:p>
            <a:pPr lvl="1"/>
            <a:r>
              <a:rPr lang="en-US" dirty="0" smtClean="0"/>
              <a:t>Radiology</a:t>
            </a:r>
          </a:p>
          <a:p>
            <a:pPr lvl="1"/>
            <a:r>
              <a:rPr lang="en-US" dirty="0" smtClean="0"/>
              <a:t>Pharmacy</a:t>
            </a:r>
          </a:p>
          <a:p>
            <a:pPr lvl="1"/>
            <a:r>
              <a:rPr lang="en-US" dirty="0" smtClean="0"/>
              <a:t>Statistics</a:t>
            </a:r>
          </a:p>
          <a:p>
            <a:pPr lvl="1"/>
            <a:r>
              <a:rPr lang="en-US" dirty="0" smtClean="0"/>
              <a:t>Finance</a:t>
            </a:r>
          </a:p>
          <a:p>
            <a:pPr lvl="1">
              <a:buNone/>
            </a:pPr>
            <a:endParaRPr lang="en-US" dirty="0" smtClean="0"/>
          </a:p>
          <a:p>
            <a:pPr lvl="1">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en-US" dirty="0" smtClean="0"/>
              <a:t>Goals of this presentation :</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Ø"/>
            </a:pPr>
            <a:r>
              <a:rPr lang="en-US" sz="4000" dirty="0" smtClean="0"/>
              <a:t>A look at clinical research from a pharmacy point of view.</a:t>
            </a:r>
            <a:r>
              <a:rPr lang="en-US" dirty="0" smtClean="0"/>
              <a:t>	</a:t>
            </a:r>
          </a:p>
          <a:p>
            <a:pPr>
              <a:buFont typeface="Wingdings" pitchFamily="2" charset="2"/>
              <a:buChar char="Ø"/>
            </a:pPr>
            <a:endParaRPr lang="en-US" dirty="0" smtClean="0"/>
          </a:p>
          <a:p>
            <a:pPr>
              <a:buFont typeface="Wingdings" pitchFamily="2" charset="2"/>
              <a:buChar char="Ø"/>
            </a:pPr>
            <a:r>
              <a:rPr lang="en-US" dirty="0" smtClean="0"/>
              <a:t>What will NOT be a </a:t>
            </a:r>
            <a:r>
              <a:rPr lang="en-US" u="sng" dirty="0" smtClean="0"/>
              <a:t>focus</a:t>
            </a:r>
            <a:r>
              <a:rPr lang="en-US" dirty="0" smtClean="0"/>
              <a:t> of this presentation:</a:t>
            </a:r>
          </a:p>
          <a:p>
            <a:pPr lvl="1">
              <a:buFont typeface="Wingdings" pitchFamily="2" charset="2"/>
              <a:buChar char="Ø"/>
            </a:pPr>
            <a:r>
              <a:rPr lang="en-US" dirty="0" smtClean="0"/>
              <a:t>Social and ethical questions and considerations</a:t>
            </a:r>
          </a:p>
          <a:p>
            <a:pPr lvl="1">
              <a:buFont typeface="Wingdings" pitchFamily="2" charset="2"/>
              <a:buChar char="Ø"/>
            </a:pPr>
            <a:r>
              <a:rPr lang="en-US" dirty="0" smtClean="0"/>
              <a:t>Legal and regulatory issues</a:t>
            </a:r>
          </a:p>
          <a:p>
            <a:pPr lvl="1">
              <a:buFont typeface="Wingdings" pitchFamily="2" charset="2"/>
              <a:buChar char="Ø"/>
            </a:pPr>
            <a:r>
              <a:rPr lang="en-US" dirty="0" smtClean="0"/>
              <a:t>Protocol development and IND applications</a:t>
            </a:r>
          </a:p>
          <a:p>
            <a:pPr lvl="1">
              <a:buFont typeface="Wingdings" pitchFamily="2" charset="2"/>
              <a:buChar char="Ø"/>
            </a:pPr>
            <a:r>
              <a:rPr lang="en-US" dirty="0" smtClean="0"/>
              <a:t>Statistical considerations in clinical trials</a:t>
            </a:r>
          </a:p>
          <a:p>
            <a:pPr lvl="1">
              <a:buFont typeface="Wingdings" pitchFamily="2" charset="2"/>
              <a:buChar char="Ø"/>
            </a:pPr>
            <a:endParaRPr lang="en-US" dirty="0" smtClean="0"/>
          </a:p>
          <a:p>
            <a:pPr lvl="1">
              <a:buFont typeface="Wingdings" pitchFamily="2" charset="2"/>
              <a:buChar char="Ø"/>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the beginning…</a:t>
            </a:r>
            <a:endParaRPr lang="en-US" dirty="0"/>
          </a:p>
        </p:txBody>
      </p:sp>
      <p:sp>
        <p:nvSpPr>
          <p:cNvPr id="3" name="Content Placeholder 2"/>
          <p:cNvSpPr>
            <a:spLocks noGrp="1"/>
          </p:cNvSpPr>
          <p:nvPr>
            <p:ph idx="1"/>
          </p:nvPr>
        </p:nvSpPr>
        <p:spPr>
          <a:xfrm>
            <a:off x="533400" y="2209800"/>
            <a:ext cx="8229600" cy="4267200"/>
          </a:xfrm>
        </p:spPr>
        <p:txBody>
          <a:bodyPr>
            <a:normAutofit/>
          </a:bodyPr>
          <a:lstStyle/>
          <a:p>
            <a:r>
              <a:rPr lang="en-US" dirty="0" smtClean="0"/>
              <a:t>“What’s this and where did it come from?” (x2)</a:t>
            </a:r>
          </a:p>
          <a:p>
            <a:r>
              <a:rPr lang="en-US" dirty="0" smtClean="0"/>
              <a:t>“…and you’re also in charge of investigational drugs.”</a:t>
            </a:r>
          </a:p>
          <a:p>
            <a:r>
              <a:rPr lang="en-US" dirty="0" smtClean="0"/>
              <a:t>“I think it’s in that cabinet over there next to the sink”</a:t>
            </a:r>
          </a:p>
          <a:p>
            <a:r>
              <a:rPr lang="en-US" dirty="0" smtClean="0"/>
              <a:t>“We are missing a week’s worth of entries on the temp record.”</a:t>
            </a:r>
          </a:p>
          <a:p>
            <a:r>
              <a:rPr lang="en-US" dirty="0" smtClean="0"/>
              <a:t>“Is this the next envelope?”</a:t>
            </a:r>
          </a:p>
          <a:p>
            <a:r>
              <a:rPr lang="en-US" dirty="0" smtClean="0"/>
              <a:t>“I’m going to San Diego for a meeting!”</a:t>
            </a:r>
          </a:p>
          <a:p>
            <a:r>
              <a:rPr lang="en-US" dirty="0" smtClean="0"/>
              <a:t>“Budgets???”</a:t>
            </a:r>
          </a:p>
          <a:p>
            <a:endParaRPr lang="en-US"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present</a:t>
            </a:r>
            <a:endParaRPr lang="en-US" dirty="0"/>
          </a:p>
        </p:txBody>
      </p:sp>
      <p:sp>
        <p:nvSpPr>
          <p:cNvPr id="3" name="Content Placeholder 2"/>
          <p:cNvSpPr>
            <a:spLocks noGrp="1"/>
          </p:cNvSpPr>
          <p:nvPr>
            <p:ph idx="1"/>
          </p:nvPr>
        </p:nvSpPr>
        <p:spPr>
          <a:xfrm>
            <a:off x="533400" y="2133600"/>
            <a:ext cx="8229600" cy="3962400"/>
          </a:xfrm>
        </p:spPr>
        <p:txBody>
          <a:bodyPr>
            <a:normAutofit/>
          </a:bodyPr>
          <a:lstStyle/>
          <a:p>
            <a:r>
              <a:rPr lang="en-US" sz="3200" dirty="0" smtClean="0"/>
              <a:t>Personnel</a:t>
            </a:r>
          </a:p>
          <a:p>
            <a:r>
              <a:rPr lang="en-US" sz="3200" dirty="0" smtClean="0"/>
              <a:t>Types of studies</a:t>
            </a:r>
          </a:p>
          <a:p>
            <a:r>
              <a:rPr lang="en-US" sz="3200" dirty="0" smtClean="0"/>
              <a:t>Training</a:t>
            </a:r>
          </a:p>
          <a:p>
            <a:r>
              <a:rPr lang="en-US" sz="3200" dirty="0" smtClean="0"/>
              <a:t>Records and documentation</a:t>
            </a:r>
          </a:p>
          <a:p>
            <a:r>
              <a:rPr lang="en-US" sz="3200" dirty="0" smtClean="0"/>
              <a:t>Monitoring</a:t>
            </a:r>
          </a:p>
          <a:p>
            <a:r>
              <a:rPr lang="en-US" sz="3200" dirty="0" smtClean="0"/>
              <a:t>Disposal of study materials</a:t>
            </a: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a Research Pharmacy</a:t>
            </a:r>
            <a:endParaRPr lang="en-US" dirty="0"/>
          </a:p>
        </p:txBody>
      </p:sp>
      <p:sp>
        <p:nvSpPr>
          <p:cNvPr id="3" name="Content Placeholder 2"/>
          <p:cNvSpPr>
            <a:spLocks noGrp="1"/>
          </p:cNvSpPr>
          <p:nvPr>
            <p:ph idx="1"/>
          </p:nvPr>
        </p:nvSpPr>
        <p:spPr>
          <a:xfrm>
            <a:off x="457200" y="2286000"/>
            <a:ext cx="8229600" cy="3581400"/>
          </a:xfrm>
        </p:spPr>
        <p:txBody>
          <a:bodyPr/>
          <a:lstStyle/>
          <a:p>
            <a:r>
              <a:rPr lang="en-US" dirty="0" smtClean="0"/>
              <a:t>Personnel</a:t>
            </a:r>
          </a:p>
          <a:p>
            <a:r>
              <a:rPr lang="en-US" dirty="0" smtClean="0"/>
              <a:t>Storage space / equipment</a:t>
            </a:r>
          </a:p>
          <a:p>
            <a:r>
              <a:rPr lang="en-US" dirty="0" smtClean="0"/>
              <a:t>Temperature monitoring </a:t>
            </a:r>
          </a:p>
          <a:p>
            <a:r>
              <a:rPr lang="en-US" dirty="0" smtClean="0"/>
              <a:t>Documentation / record retention</a:t>
            </a:r>
          </a:p>
          <a:p>
            <a:r>
              <a:rPr lang="en-US" dirty="0" smtClean="0"/>
              <a:t>The “information sheet” or “summary sheet”</a:t>
            </a:r>
          </a:p>
          <a:p>
            <a:r>
              <a:rPr lang="en-US" dirty="0" smtClean="0"/>
              <a:t>Study budget</a:t>
            </a:r>
          </a:p>
          <a:p>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Pharmacy study budgets	</a:t>
            </a:r>
            <a:endParaRPr lang="en-US" dirty="0"/>
          </a:p>
        </p:txBody>
      </p:sp>
      <p:sp>
        <p:nvSpPr>
          <p:cNvPr id="3" name="Content Placeholder 2"/>
          <p:cNvSpPr>
            <a:spLocks noGrp="1"/>
          </p:cNvSpPr>
          <p:nvPr>
            <p:ph idx="1"/>
          </p:nvPr>
        </p:nvSpPr>
        <p:spPr>
          <a:xfrm>
            <a:off x="457200" y="2133600"/>
            <a:ext cx="8229600" cy="3855720"/>
          </a:xfrm>
        </p:spPr>
        <p:txBody>
          <a:bodyPr/>
          <a:lstStyle/>
          <a:p>
            <a:r>
              <a:rPr lang="en-US" dirty="0" smtClean="0"/>
              <a:t>Common Elements</a:t>
            </a:r>
          </a:p>
          <a:p>
            <a:pPr lvl="1"/>
            <a:r>
              <a:rPr lang="en-US" dirty="0" smtClean="0"/>
              <a:t>Start-up </a:t>
            </a:r>
          </a:p>
          <a:p>
            <a:pPr lvl="1"/>
            <a:r>
              <a:rPr lang="en-US" dirty="0" smtClean="0"/>
              <a:t>Maintenance</a:t>
            </a:r>
          </a:p>
          <a:p>
            <a:pPr lvl="1"/>
            <a:r>
              <a:rPr lang="en-US" dirty="0" smtClean="0"/>
              <a:t>Randomization</a:t>
            </a:r>
          </a:p>
          <a:p>
            <a:pPr lvl="1"/>
            <a:r>
              <a:rPr lang="en-US" dirty="0" smtClean="0"/>
              <a:t>Study drug preparation and dispensing</a:t>
            </a:r>
          </a:p>
          <a:p>
            <a:pPr lvl="1"/>
            <a:r>
              <a:rPr lang="en-US" dirty="0" smtClean="0"/>
              <a:t>Close-out fee</a:t>
            </a:r>
          </a:p>
          <a:p>
            <a:pPr lvl="1"/>
            <a:r>
              <a:rPr lang="en-US" dirty="0" smtClean="0"/>
              <a:t>On – call fees</a:t>
            </a:r>
          </a:p>
          <a:p>
            <a:pPr lvl="1"/>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ahead?</a:t>
            </a:r>
            <a:endParaRPr lang="en-US" dirty="0"/>
          </a:p>
        </p:txBody>
      </p:sp>
      <p:sp>
        <p:nvSpPr>
          <p:cNvPr id="3" name="Content Placeholder 2"/>
          <p:cNvSpPr>
            <a:spLocks noGrp="1"/>
          </p:cNvSpPr>
          <p:nvPr>
            <p:ph idx="1"/>
          </p:nvPr>
        </p:nvSpPr>
        <p:spPr>
          <a:xfrm>
            <a:off x="457200" y="2362200"/>
            <a:ext cx="8229600" cy="3124200"/>
          </a:xfrm>
        </p:spPr>
        <p:txBody>
          <a:bodyPr>
            <a:normAutofit/>
          </a:bodyPr>
          <a:lstStyle/>
          <a:p>
            <a:r>
              <a:rPr lang="en-US" sz="3200" dirty="0" smtClean="0"/>
              <a:t>Why utilize pharmacy services?</a:t>
            </a:r>
          </a:p>
          <a:p>
            <a:r>
              <a:rPr lang="en-US" sz="3200" dirty="0" smtClean="0"/>
              <a:t>Exotic agents</a:t>
            </a:r>
          </a:p>
          <a:p>
            <a:r>
              <a:rPr lang="en-US" sz="3200" dirty="0" smtClean="0"/>
              <a:t>Electronic data capture and records</a:t>
            </a:r>
          </a:p>
          <a:p>
            <a:r>
              <a:rPr lang="en-US" sz="3200" dirty="0" smtClean="0"/>
              <a:t>Impact of healthcare systems</a:t>
            </a:r>
          </a:p>
          <a:p>
            <a:r>
              <a:rPr lang="en-US" sz="3200" dirty="0" smtClean="0"/>
              <a:t>Community based research</a:t>
            </a:r>
          </a:p>
          <a:p>
            <a:endParaRPr lang="en-US" sz="3200" dirty="0" smtClean="0"/>
          </a:p>
          <a:p>
            <a:endParaRPr lang="en-US"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we do research?</a:t>
            </a:r>
            <a:endParaRPr lang="en-US" dirty="0"/>
          </a:p>
        </p:txBody>
      </p:sp>
      <p:sp>
        <p:nvSpPr>
          <p:cNvPr id="3" name="Content Placeholder 2"/>
          <p:cNvSpPr>
            <a:spLocks noGrp="1"/>
          </p:cNvSpPr>
          <p:nvPr>
            <p:ph idx="1"/>
          </p:nvPr>
        </p:nvSpPr>
        <p:spPr/>
        <p:txBody>
          <a:bodyPr/>
          <a:lstStyle/>
          <a:p>
            <a:pPr marL="548640" lvl="2" indent="-274320">
              <a:buClr>
                <a:schemeClr val="accent3"/>
              </a:buClr>
              <a:buSzPct val="95000"/>
              <a:buNone/>
            </a:pPr>
            <a:r>
              <a:rPr lang="en-US" sz="3200" dirty="0" smtClean="0"/>
              <a:t>Improve patient health through                 improved patient care</a:t>
            </a:r>
          </a:p>
          <a:p>
            <a:pPr marL="548640" lvl="2" indent="-274320">
              <a:buClr>
                <a:schemeClr val="accent3"/>
              </a:buClr>
              <a:buSzPct val="95000"/>
              <a:buNone/>
            </a:pPr>
            <a:endParaRPr lang="en-US" sz="3600" dirty="0" smtClean="0"/>
          </a:p>
          <a:p>
            <a:pPr lvl="1"/>
            <a:r>
              <a:rPr lang="en-US" sz="2800" dirty="0" smtClean="0"/>
              <a:t>Types of studies:</a:t>
            </a:r>
          </a:p>
          <a:p>
            <a:pPr lvl="2"/>
            <a:r>
              <a:rPr lang="en-US" sz="2800" dirty="0" smtClean="0"/>
              <a:t>Observational: e.g. epidemiologic, cohort, case control, longitudinal, etc</a:t>
            </a:r>
          </a:p>
          <a:p>
            <a:pPr lvl="2"/>
            <a:r>
              <a:rPr lang="en-US" sz="2800" dirty="0" smtClean="0"/>
              <a:t>Interventional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Interventional clinical trials</a:t>
            </a:r>
            <a:endParaRPr lang="en-US" dirty="0"/>
          </a:p>
        </p:txBody>
      </p:sp>
      <p:sp>
        <p:nvSpPr>
          <p:cNvPr id="3" name="Content Placeholder 2"/>
          <p:cNvSpPr>
            <a:spLocks noGrp="1"/>
          </p:cNvSpPr>
          <p:nvPr>
            <p:ph idx="1"/>
          </p:nvPr>
        </p:nvSpPr>
        <p:spPr>
          <a:xfrm>
            <a:off x="381000" y="2286000"/>
            <a:ext cx="8229600" cy="3733800"/>
          </a:xfrm>
        </p:spPr>
        <p:txBody>
          <a:bodyPr>
            <a:normAutofit/>
          </a:bodyPr>
          <a:lstStyle/>
          <a:p>
            <a:pPr lvl="1"/>
            <a:r>
              <a:rPr lang="en-US" sz="3200" dirty="0" smtClean="0"/>
              <a:t>Clinical trials allow us to evaluate the efficacy and safety of new medications or agents </a:t>
            </a:r>
          </a:p>
          <a:p>
            <a:pPr lvl="1"/>
            <a:r>
              <a:rPr lang="en-US" sz="3200" dirty="0" smtClean="0"/>
              <a:t>Usually in comparison to an established standard of care</a:t>
            </a:r>
          </a:p>
          <a:p>
            <a:pPr lvl="1"/>
            <a:r>
              <a:rPr lang="en-US" sz="3200" dirty="0" smtClean="0"/>
              <a:t>Randomized, double-blind studies (the “Gold Standard”)</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1066800"/>
            <a:ext cx="8229600" cy="1143000"/>
          </a:xfrm>
        </p:spPr>
        <p:txBody>
          <a:bodyPr>
            <a:normAutofit fontScale="90000"/>
          </a:bodyPr>
          <a:lstStyle/>
          <a:p>
            <a:r>
              <a:rPr lang="en-US" dirty="0" smtClean="0">
                <a:solidFill>
                  <a:schemeClr val="bg2">
                    <a:lumMod val="25000"/>
                  </a:schemeClr>
                </a:solidFill>
              </a:rPr>
              <a:t>Why do we do interventional clinical trials?</a:t>
            </a:r>
            <a:r>
              <a:rPr lang="en-US" dirty="0" smtClean="0"/>
              <a:t>	</a:t>
            </a:r>
            <a:endParaRPr lang="en-US" dirty="0"/>
          </a:p>
        </p:txBody>
      </p:sp>
      <p:sp>
        <p:nvSpPr>
          <p:cNvPr id="5" name="Content Placeholder 4"/>
          <p:cNvSpPr>
            <a:spLocks noGrp="1"/>
          </p:cNvSpPr>
          <p:nvPr>
            <p:ph idx="1"/>
          </p:nvPr>
        </p:nvSpPr>
        <p:spPr>
          <a:xfrm>
            <a:off x="457200" y="2667000"/>
            <a:ext cx="8229600" cy="3657600"/>
          </a:xfrm>
        </p:spPr>
        <p:txBody>
          <a:bodyPr>
            <a:normAutofit/>
          </a:bodyPr>
          <a:lstStyle/>
          <a:p>
            <a:r>
              <a:rPr lang="en-US" sz="3600" dirty="0" smtClean="0"/>
              <a:t>To obtain data to present to the FDA !</a:t>
            </a:r>
          </a:p>
          <a:p>
            <a:pPr>
              <a:buNone/>
            </a:pPr>
            <a:r>
              <a:rPr lang="en-US" sz="3600" dirty="0" smtClean="0"/>
              <a:t>     </a:t>
            </a:r>
            <a:r>
              <a:rPr lang="en-US" sz="3200" dirty="0" smtClean="0"/>
              <a:t>Drug companies are trading drug (and medical care) for data on patient outcomes</a:t>
            </a:r>
            <a:endParaRPr lang="en-US"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in drug development	</a:t>
            </a:r>
            <a:endParaRPr lang="en-US" dirty="0"/>
          </a:p>
        </p:txBody>
      </p:sp>
      <p:sp>
        <p:nvSpPr>
          <p:cNvPr id="3" name="Content Placeholder 2"/>
          <p:cNvSpPr>
            <a:spLocks noGrp="1"/>
          </p:cNvSpPr>
          <p:nvPr>
            <p:ph idx="1"/>
          </p:nvPr>
        </p:nvSpPr>
        <p:spPr>
          <a:xfrm>
            <a:off x="457200" y="2057400"/>
            <a:ext cx="8229600" cy="4191000"/>
          </a:xfrm>
        </p:spPr>
        <p:txBody>
          <a:bodyPr>
            <a:normAutofit/>
          </a:bodyPr>
          <a:lstStyle/>
          <a:p>
            <a:r>
              <a:rPr lang="en-US" sz="2800" dirty="0" smtClean="0"/>
              <a:t>Drug discovery / development</a:t>
            </a:r>
          </a:p>
          <a:p>
            <a:r>
              <a:rPr lang="en-US" sz="2800" dirty="0" smtClean="0"/>
              <a:t>Pre-clinical testing	</a:t>
            </a:r>
          </a:p>
          <a:p>
            <a:r>
              <a:rPr lang="en-US" sz="2800" dirty="0" smtClean="0"/>
              <a:t>Investigational New Drug application (IND)</a:t>
            </a:r>
          </a:p>
          <a:p>
            <a:r>
              <a:rPr lang="en-US" sz="2800" dirty="0" smtClean="0"/>
              <a:t>Clinical testing</a:t>
            </a:r>
          </a:p>
          <a:p>
            <a:pPr lvl="1"/>
            <a:r>
              <a:rPr lang="en-US" sz="2800" dirty="0" smtClean="0"/>
              <a:t>Phase I</a:t>
            </a:r>
          </a:p>
          <a:p>
            <a:pPr lvl="1"/>
            <a:r>
              <a:rPr lang="en-US" sz="2800" dirty="0" smtClean="0"/>
              <a:t>Phase II</a:t>
            </a:r>
          </a:p>
          <a:p>
            <a:pPr lvl="1"/>
            <a:r>
              <a:rPr lang="en-US" sz="2800" dirty="0" smtClean="0"/>
              <a:t>Phase III</a:t>
            </a:r>
          </a:p>
          <a:p>
            <a:pPr lvl="1"/>
            <a:r>
              <a:rPr lang="en-US" sz="2800" dirty="0" smtClean="0"/>
              <a:t>Phase IV</a:t>
            </a:r>
            <a:endParaRPr lang="en-US" sz="2800"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r>
              <a:rPr lang="en-US" dirty="0" smtClean="0"/>
              <a:t>Phase I trials</a:t>
            </a:r>
            <a:endParaRPr lang="en-US" dirty="0"/>
          </a:p>
        </p:txBody>
      </p:sp>
      <p:sp>
        <p:nvSpPr>
          <p:cNvPr id="3" name="Content Placeholder 2"/>
          <p:cNvSpPr>
            <a:spLocks noGrp="1"/>
          </p:cNvSpPr>
          <p:nvPr>
            <p:ph idx="1"/>
          </p:nvPr>
        </p:nvSpPr>
        <p:spPr>
          <a:xfrm>
            <a:off x="457200" y="2286000"/>
            <a:ext cx="8229600" cy="3352800"/>
          </a:xfrm>
        </p:spPr>
        <p:txBody>
          <a:bodyPr>
            <a:normAutofit/>
          </a:bodyPr>
          <a:lstStyle/>
          <a:p>
            <a:r>
              <a:rPr lang="en-US" dirty="0" smtClean="0"/>
              <a:t>First use of a new drug in humans</a:t>
            </a:r>
          </a:p>
          <a:p>
            <a:r>
              <a:rPr lang="en-US" dirty="0" smtClean="0"/>
              <a:t>Small numbers of patients, usually healthy volunteers</a:t>
            </a:r>
          </a:p>
          <a:p>
            <a:r>
              <a:rPr lang="en-US" dirty="0" smtClean="0"/>
              <a:t>Looking primarily at safety and dose determination</a:t>
            </a:r>
          </a:p>
          <a:p>
            <a:pPr lvl="1"/>
            <a:r>
              <a:rPr lang="en-US" dirty="0" smtClean="0"/>
              <a:t>Safety – dose limiting toxicity (DLT)</a:t>
            </a:r>
          </a:p>
          <a:p>
            <a:pPr lvl="1"/>
            <a:r>
              <a:rPr lang="en-US" dirty="0" smtClean="0"/>
              <a:t>Dose determination – increase dose to toxicity</a:t>
            </a:r>
          </a:p>
          <a:p>
            <a:r>
              <a:rPr lang="en-US" dirty="0" smtClean="0"/>
              <a:t>Pharmacokinetic and </a:t>
            </a:r>
            <a:r>
              <a:rPr lang="en-US" dirty="0" err="1" smtClean="0"/>
              <a:t>pharmacodynamic</a:t>
            </a:r>
            <a:r>
              <a:rPr lang="en-US" dirty="0" smtClean="0"/>
              <a:t>  studies</a:t>
            </a:r>
          </a:p>
          <a:p>
            <a:pPr lvl="2">
              <a:buNone/>
            </a:pP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II trials</a:t>
            </a:r>
            <a:endParaRPr lang="en-US" dirty="0"/>
          </a:p>
        </p:txBody>
      </p:sp>
      <p:sp>
        <p:nvSpPr>
          <p:cNvPr id="3" name="Content Placeholder 2"/>
          <p:cNvSpPr>
            <a:spLocks noGrp="1"/>
          </p:cNvSpPr>
          <p:nvPr>
            <p:ph idx="1"/>
          </p:nvPr>
        </p:nvSpPr>
        <p:spPr>
          <a:xfrm>
            <a:off x="381000" y="2590800"/>
            <a:ext cx="8229600" cy="2743200"/>
          </a:xfrm>
        </p:spPr>
        <p:txBody>
          <a:bodyPr>
            <a:normAutofit lnSpcReduction="10000"/>
          </a:bodyPr>
          <a:lstStyle/>
          <a:p>
            <a:r>
              <a:rPr lang="en-US" dirty="0" smtClean="0"/>
              <a:t>Determine short-term risks and safety</a:t>
            </a:r>
          </a:p>
          <a:p>
            <a:r>
              <a:rPr lang="en-US" dirty="0" smtClean="0"/>
              <a:t>Looking at effectiveness and best tolerated dose level</a:t>
            </a:r>
          </a:p>
          <a:p>
            <a:r>
              <a:rPr lang="en-US" dirty="0" smtClean="0"/>
              <a:t>Dose(s) based on information from Phase I studies </a:t>
            </a:r>
          </a:p>
          <a:p>
            <a:r>
              <a:rPr lang="en-US" dirty="0" smtClean="0"/>
              <a:t>Also looking at side effects</a:t>
            </a:r>
          </a:p>
          <a:p>
            <a:r>
              <a:rPr lang="en-US" dirty="0" smtClean="0"/>
              <a:t>Study subjects are the types of patients the agent is intended to treat</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III</a:t>
            </a:r>
            <a:endParaRPr lang="en-US" dirty="0"/>
          </a:p>
        </p:txBody>
      </p:sp>
      <p:sp>
        <p:nvSpPr>
          <p:cNvPr id="3" name="Content Placeholder 2"/>
          <p:cNvSpPr>
            <a:spLocks noGrp="1"/>
          </p:cNvSpPr>
          <p:nvPr>
            <p:ph idx="1"/>
          </p:nvPr>
        </p:nvSpPr>
        <p:spPr>
          <a:xfrm>
            <a:off x="381000" y="2057400"/>
            <a:ext cx="8229600" cy="3962400"/>
          </a:xfrm>
        </p:spPr>
        <p:txBody>
          <a:bodyPr>
            <a:normAutofit/>
          </a:bodyPr>
          <a:lstStyle/>
          <a:p>
            <a:r>
              <a:rPr lang="en-US" dirty="0" smtClean="0"/>
              <a:t>Large scale trials (e.g. 300 – 1000+ subjects) looking at safety and efficacy usually in a randomized, controlled fashion often involving multiple centers</a:t>
            </a:r>
          </a:p>
          <a:p>
            <a:r>
              <a:rPr lang="en-US" dirty="0" smtClean="0"/>
              <a:t>Seek to assess risk/benefit ratio and gather date for FDA approval of the agent / labeling</a:t>
            </a:r>
          </a:p>
          <a:p>
            <a:r>
              <a:rPr lang="en-US" dirty="0" smtClean="0"/>
              <a:t>If data gathered  from Phase I, Phase II, and Phase III trials demonstrate safety and efficacy =&gt; New Drug Application (NDA) may be filed with the FDA</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3528</TotalTime>
  <Words>1995</Words>
  <Application>Microsoft Office PowerPoint</Application>
  <PresentationFormat>On-screen Show (4:3)</PresentationFormat>
  <Paragraphs>206</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Flow</vt:lpstr>
      <vt:lpstr>Research Pharmacy</vt:lpstr>
      <vt:lpstr>Goals of this presentation :</vt:lpstr>
      <vt:lpstr>Why do we do research?</vt:lpstr>
      <vt:lpstr>Interventional clinical trials</vt:lpstr>
      <vt:lpstr>Why do we do interventional clinical trials? </vt:lpstr>
      <vt:lpstr>Stages in drug development </vt:lpstr>
      <vt:lpstr>Phase I trials</vt:lpstr>
      <vt:lpstr>Phase II trials</vt:lpstr>
      <vt:lpstr>Phase III</vt:lpstr>
      <vt:lpstr>Phase IV trials</vt:lpstr>
      <vt:lpstr>Important elements in clinical trials </vt:lpstr>
      <vt:lpstr>The Study Protocol</vt:lpstr>
      <vt:lpstr>Informed Consent  Form (the ICF)</vt:lpstr>
      <vt:lpstr>Regulatory bodies</vt:lpstr>
      <vt:lpstr>Blinding</vt:lpstr>
      <vt:lpstr>Randomization</vt:lpstr>
      <vt:lpstr>Finance</vt:lpstr>
      <vt:lpstr>The “Players” </vt:lpstr>
      <vt:lpstr>The “Players” (continued)</vt:lpstr>
      <vt:lpstr>In the beginning…</vt:lpstr>
      <vt:lpstr>The present</vt:lpstr>
      <vt:lpstr>Elements of a Research Pharmacy</vt:lpstr>
      <vt:lpstr>Pharmacy study budgets </vt:lpstr>
      <vt:lpstr>What’s ahead?</vt:lpstr>
    </vt:vector>
  </TitlesOfParts>
  <Company>MedStar Health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Pharmacy</dc:title>
  <dc:creator>cwn1</dc:creator>
  <cp:lastModifiedBy>GXLC</cp:lastModifiedBy>
  <cp:revision>280</cp:revision>
  <dcterms:created xsi:type="dcterms:W3CDTF">2014-08-28T13:43:21Z</dcterms:created>
  <dcterms:modified xsi:type="dcterms:W3CDTF">2014-09-11T11:59:27Z</dcterms:modified>
</cp:coreProperties>
</file>