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3" r:id="rId2"/>
    <p:sldId id="294" r:id="rId3"/>
    <p:sldId id="295" r:id="rId4"/>
    <p:sldId id="296" r:id="rId5"/>
    <p:sldId id="297" r:id="rId6"/>
    <p:sldId id="298" r:id="rId7"/>
    <p:sldId id="302" r:id="rId8"/>
    <p:sldId id="300" r:id="rId9"/>
    <p:sldId id="256" r:id="rId10"/>
    <p:sldId id="257" r:id="rId11"/>
    <p:sldId id="258" r:id="rId12"/>
    <p:sldId id="301" r:id="rId13"/>
    <p:sldId id="259" r:id="rId14"/>
    <p:sldId id="260" r:id="rId15"/>
    <p:sldId id="303" r:id="rId16"/>
    <p:sldId id="299" r:id="rId17"/>
    <p:sldId id="261" r:id="rId18"/>
    <p:sldId id="306" r:id="rId19"/>
    <p:sldId id="307" r:id="rId20"/>
    <p:sldId id="308" r:id="rId21"/>
    <p:sldId id="309" r:id="rId22"/>
    <p:sldId id="310" r:id="rId23"/>
    <p:sldId id="266" r:id="rId24"/>
    <p:sldId id="268" r:id="rId25"/>
    <p:sldId id="304" r:id="rId26"/>
    <p:sldId id="305" r:id="rId27"/>
    <p:sldId id="267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9" r:id="rId36"/>
    <p:sldId id="280" r:id="rId37"/>
    <p:sldId id="281" r:id="rId38"/>
    <p:sldId id="283" r:id="rId39"/>
    <p:sldId id="282" r:id="rId40"/>
    <p:sldId id="311" r:id="rId41"/>
    <p:sldId id="312" r:id="rId42"/>
    <p:sldId id="313" r:id="rId43"/>
    <p:sldId id="288" r:id="rId44"/>
    <p:sldId id="270" r:id="rId45"/>
    <p:sldId id="278" r:id="rId46"/>
    <p:sldId id="28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52005FE-5A9C-4672-B37A-AEACDAE1B0E4}">
          <p14:sldIdLst>
            <p14:sldId id="293"/>
            <p14:sldId id="294"/>
            <p14:sldId id="295"/>
            <p14:sldId id="296"/>
            <p14:sldId id="297"/>
            <p14:sldId id="298"/>
            <p14:sldId id="302"/>
            <p14:sldId id="300"/>
            <p14:sldId id="256"/>
            <p14:sldId id="257"/>
            <p14:sldId id="258"/>
            <p14:sldId id="301"/>
            <p14:sldId id="259"/>
            <p14:sldId id="260"/>
            <p14:sldId id="303"/>
            <p14:sldId id="299"/>
            <p14:sldId id="261"/>
            <p14:sldId id="306"/>
            <p14:sldId id="307"/>
            <p14:sldId id="308"/>
            <p14:sldId id="309"/>
            <p14:sldId id="310"/>
          </p14:sldIdLst>
        </p14:section>
        <p14:section name="Untitled Section" id="{C9394EBC-EFF2-49DF-823D-4F0DE1BDA793}">
          <p14:sldIdLst>
            <p14:sldId id="266"/>
            <p14:sldId id="268"/>
            <p14:sldId id="304"/>
            <p14:sldId id="305"/>
            <p14:sldId id="267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80"/>
            <p14:sldId id="281"/>
            <p14:sldId id="283"/>
            <p14:sldId id="282"/>
            <p14:sldId id="311"/>
            <p14:sldId id="312"/>
            <p14:sldId id="313"/>
            <p14:sldId id="288"/>
            <p14:sldId id="270"/>
            <p14:sldId id="27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9" autoAdjust="0"/>
  </p:normalViewPr>
  <p:slideViewPr>
    <p:cSldViewPr>
      <p:cViewPr varScale="1">
        <p:scale>
          <a:sx n="30" d="100"/>
          <a:sy n="30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AAAE-1889-418B-843B-95CA6D05516C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F0FE-919C-4078-B530-394DA8416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27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F0FE-919C-4078-B530-394DA84160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43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6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55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32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18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66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15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20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6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3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0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4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F6EC-1B76-4B24-9535-4C749F6CA95D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9C8F-63FF-401F-B707-F960BB2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23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an </a:t>
            </a:r>
            <a:r>
              <a:rPr lang="en-US" dirty="0"/>
              <a:t>enigma in chronic kidney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5105400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Mohammad Asgar Khan,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87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Erythropoiesis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066800"/>
            <a:ext cx="7239000" cy="5429249"/>
          </a:xfrm>
        </p:spPr>
      </p:pic>
      <p:cxnSp>
        <p:nvCxnSpPr>
          <p:cNvPr id="12" name="Straight Arrow Connector 11"/>
          <p:cNvCxnSpPr/>
          <p:nvPr/>
        </p:nvCxnSpPr>
        <p:spPr>
          <a:xfrm flipH="1">
            <a:off x="3124200" y="3657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15000" y="3848100"/>
            <a:ext cx="76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67000" y="3848100"/>
            <a:ext cx="76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555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Normal Oxygen Sensing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007364"/>
            <a:ext cx="5257800" cy="5643373"/>
          </a:xfrm>
        </p:spPr>
      </p:pic>
    </p:spTree>
    <p:extLst>
      <p:ext uri="{BB962C8B-B14F-4D97-AF65-F5344CB8AC3E}">
        <p14:creationId xmlns:p14="http://schemas.microsoft.com/office/powerpoint/2010/main" xmlns="" val="326722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Erythropoietin Receptors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71600"/>
            <a:ext cx="6299803" cy="5241575"/>
          </a:xfrm>
        </p:spPr>
      </p:pic>
      <p:sp>
        <p:nvSpPr>
          <p:cNvPr id="5" name="Rectangle 4"/>
          <p:cNvSpPr/>
          <p:nvPr/>
        </p:nvSpPr>
        <p:spPr>
          <a:xfrm>
            <a:off x="6705600" y="1905000"/>
            <a:ext cx="228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Two different  types: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b="1" dirty="0" err="1" smtClean="0"/>
              <a:t>Monodimeric</a:t>
            </a:r>
            <a:r>
              <a:rPr lang="en-US" dirty="0" smtClean="0"/>
              <a:t>---- receptor in marrow cells.</a:t>
            </a:r>
          </a:p>
          <a:p>
            <a:endParaRPr lang="en-US" dirty="0"/>
          </a:p>
          <a:p>
            <a:r>
              <a:rPr lang="en-US" b="1" dirty="0" err="1" smtClean="0"/>
              <a:t>Heterodimeric</a:t>
            </a:r>
            <a:r>
              <a:rPr lang="en-US" dirty="0" smtClean="0"/>
              <a:t>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Kidney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Myocardial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Endothelial cells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4533" y="324433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CKD Anemia </a:t>
            </a:r>
          </a:p>
        </p:txBody>
      </p:sp>
    </p:spTree>
    <p:extLst>
      <p:ext uri="{BB962C8B-B14F-4D97-AF65-F5344CB8AC3E}">
        <p14:creationId xmlns:p14="http://schemas.microsoft.com/office/powerpoint/2010/main" xmlns="" val="158124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 74 AAM DM, HTN &amp; CKD5 has </a:t>
            </a:r>
            <a:r>
              <a:rPr lang="en-US" sz="2800" dirty="0" err="1" smtClean="0"/>
              <a:t>Hb</a:t>
            </a:r>
            <a:r>
              <a:rPr lang="en-US" sz="2800" dirty="0" smtClean="0"/>
              <a:t> of 8.5 gm/dl.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dirty="0" smtClean="0"/>
              <a:t>What is the goal of correction using </a:t>
            </a:r>
            <a:r>
              <a:rPr lang="en-US" dirty="0" err="1" smtClean="0"/>
              <a:t>Epo</a:t>
            </a:r>
            <a:r>
              <a:rPr lang="en-US" dirty="0" smtClean="0"/>
              <a:t> &amp;/or iron.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1. No correction</a:t>
            </a:r>
          </a:p>
          <a:p>
            <a:pPr marL="0" indent="0">
              <a:buNone/>
            </a:pPr>
            <a:r>
              <a:rPr lang="en-US" sz="2800" dirty="0" smtClean="0"/>
              <a:t>2.  13-15 g/dl</a:t>
            </a:r>
          </a:p>
          <a:p>
            <a:pPr marL="0" indent="0">
              <a:buNone/>
            </a:pPr>
            <a:r>
              <a:rPr lang="en-US" sz="2800" dirty="0" smtClean="0"/>
              <a:t>3.  10-11 g/dl</a:t>
            </a:r>
          </a:p>
          <a:p>
            <a:pPr marL="0" indent="0">
              <a:buNone/>
            </a:pPr>
            <a:r>
              <a:rPr lang="en-US" sz="2800" dirty="0" smtClean="0"/>
              <a:t>4.  9-10 g/dl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1923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Pivotal Clinical </a:t>
            </a:r>
            <a:r>
              <a:rPr lang="en-US" dirty="0"/>
              <a:t>Trials in CKD Anemia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NHCT(1998): National Hematocrit Cardiac Trial</a:t>
            </a:r>
            <a:r>
              <a:rPr lang="en-US" dirty="0" smtClean="0"/>
              <a:t>---</a:t>
            </a:r>
          </a:p>
          <a:p>
            <a:pPr marL="0" indent="0">
              <a:buNone/>
            </a:pPr>
            <a:r>
              <a:rPr lang="en-US" dirty="0" smtClean="0"/>
              <a:t>      N-1200, high hemoglobin was conferred with high death and the trial was thereby prematurely stopped.</a:t>
            </a:r>
          </a:p>
          <a:p>
            <a:endParaRPr lang="en-US" dirty="0"/>
          </a:p>
          <a:p>
            <a:r>
              <a:rPr lang="en-US" sz="4500" dirty="0" smtClean="0"/>
              <a:t>Canadian Cardiac Trial(2005)---</a:t>
            </a:r>
            <a:r>
              <a:rPr lang="en-US" dirty="0" smtClean="0"/>
              <a:t>similar trial with very similar observation.</a:t>
            </a:r>
          </a:p>
          <a:p>
            <a:endParaRPr lang="en-US" dirty="0"/>
          </a:p>
          <a:p>
            <a:r>
              <a:rPr lang="en-US" sz="4500" dirty="0" smtClean="0"/>
              <a:t>CREATE(2006): </a:t>
            </a:r>
            <a:r>
              <a:rPr lang="en-US" dirty="0" smtClean="0"/>
              <a:t>Cardiovascular Risk Reduction by Early Anemia Treatment with </a:t>
            </a:r>
            <a:r>
              <a:rPr lang="en-US" dirty="0" err="1" smtClean="0"/>
              <a:t>Epoetin</a:t>
            </a:r>
            <a:r>
              <a:rPr lang="en-US" dirty="0" smtClean="0"/>
              <a:t> beta</a:t>
            </a:r>
          </a:p>
          <a:p>
            <a:endParaRPr lang="en-US" dirty="0"/>
          </a:p>
          <a:p>
            <a:r>
              <a:rPr lang="en-US" sz="4500" dirty="0" smtClean="0"/>
              <a:t>CHOIR(2006): </a:t>
            </a:r>
            <a:r>
              <a:rPr lang="en-US" dirty="0" smtClean="0"/>
              <a:t>Correction of Hemoglobin and Outcomes in Renal Insufficiency</a:t>
            </a:r>
          </a:p>
          <a:p>
            <a:endParaRPr lang="en-US" dirty="0"/>
          </a:p>
          <a:p>
            <a:r>
              <a:rPr lang="en-US" sz="4500" dirty="0" smtClean="0"/>
              <a:t>TREAT(2009): </a:t>
            </a:r>
            <a:r>
              <a:rPr lang="en-US" dirty="0" smtClean="0"/>
              <a:t>Trial to Reduce Cardiovascular Events with </a:t>
            </a:r>
            <a:r>
              <a:rPr lang="en-US" dirty="0" err="1" smtClean="0"/>
              <a:t>Aranesp</a:t>
            </a:r>
            <a:r>
              <a:rPr lang="en-US" dirty="0" smtClean="0"/>
              <a:t> Therapy.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8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Hematocrit Cardiac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Tested the hypothesis that patients with normal </a:t>
            </a:r>
            <a:r>
              <a:rPr lang="en-US" sz="2800" dirty="0" err="1" smtClean="0"/>
              <a:t>Hgb</a:t>
            </a:r>
            <a:r>
              <a:rPr lang="en-US" sz="2800" dirty="0" smtClean="0"/>
              <a:t> 13-15 g/dl will do better than patients with </a:t>
            </a:r>
            <a:r>
              <a:rPr lang="en-US" sz="2800" dirty="0" err="1" smtClean="0"/>
              <a:t>Hgb</a:t>
            </a:r>
            <a:r>
              <a:rPr lang="en-US" sz="2800" dirty="0" smtClean="0"/>
              <a:t> of 9-11 g/dl.</a:t>
            </a:r>
          </a:p>
          <a:p>
            <a:endParaRPr lang="en-US" sz="2800" dirty="0" smtClean="0"/>
          </a:p>
          <a:p>
            <a:r>
              <a:rPr lang="en-US" sz="2800" dirty="0"/>
              <a:t>N: </a:t>
            </a:r>
            <a:r>
              <a:rPr lang="en-US" sz="2800" dirty="0" smtClean="0"/>
              <a:t>1233 HD patients with CAD &amp; CHF,</a:t>
            </a:r>
          </a:p>
          <a:p>
            <a:endParaRPr lang="en-US" sz="2800" dirty="0" smtClean="0"/>
          </a:p>
          <a:p>
            <a:r>
              <a:rPr lang="en-US" sz="2800" dirty="0" smtClean="0"/>
              <a:t>Primary end point: Death or MI</a:t>
            </a:r>
          </a:p>
          <a:p>
            <a:endParaRPr lang="en-US" sz="2800" dirty="0" smtClean="0"/>
          </a:p>
          <a:p>
            <a:r>
              <a:rPr lang="en-US" sz="2800" dirty="0" smtClean="0"/>
              <a:t>Early terminated trial due to excessive thrombosis in patients  with normal </a:t>
            </a:r>
            <a:r>
              <a:rPr lang="en-US" sz="2800" dirty="0" err="1" smtClean="0"/>
              <a:t>Hgb</a:t>
            </a:r>
            <a:r>
              <a:rPr lang="en-US" sz="2800" dirty="0" smtClean="0"/>
              <a:t>( 243 vs 179).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725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Non-dialysis CKD patients</a:t>
            </a:r>
          </a:p>
          <a:p>
            <a:r>
              <a:rPr lang="en-US" dirty="0" smtClean="0"/>
              <a:t>Placebo control trial</a:t>
            </a:r>
          </a:p>
          <a:p>
            <a:r>
              <a:rPr lang="en-US" dirty="0" smtClean="0"/>
              <a:t>N: 603</a:t>
            </a:r>
          </a:p>
          <a:p>
            <a:r>
              <a:rPr lang="en-US" dirty="0" smtClean="0"/>
              <a:t>100 centers in 22 countries</a:t>
            </a:r>
          </a:p>
          <a:p>
            <a:r>
              <a:rPr lang="en-US" dirty="0" err="1" smtClean="0"/>
              <a:t>Epotein</a:t>
            </a:r>
            <a:r>
              <a:rPr lang="en-US" dirty="0" smtClean="0"/>
              <a:t> beta</a:t>
            </a:r>
          </a:p>
          <a:p>
            <a:r>
              <a:rPr lang="en-US" dirty="0" err="1" smtClean="0"/>
              <a:t>Hgb</a:t>
            </a:r>
            <a:r>
              <a:rPr lang="en-US" dirty="0" smtClean="0"/>
              <a:t> 13.49 g/dl vs 11.6 g/dl</a:t>
            </a:r>
          </a:p>
          <a:p>
            <a:r>
              <a:rPr lang="en-US" dirty="0" smtClean="0"/>
              <a:t>Looked into CV events &amp; mortality</a:t>
            </a:r>
          </a:p>
          <a:p>
            <a:r>
              <a:rPr lang="en-US" dirty="0" smtClean="0"/>
              <a:t>Early treatment vs late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51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CHOIR</a:t>
            </a:r>
            <a:br>
              <a:rPr lang="en-US" dirty="0" smtClean="0"/>
            </a:br>
            <a:r>
              <a:rPr lang="en-US" sz="2000" dirty="0" smtClean="0"/>
              <a:t>Correction of Hemoglobin and Outcomes in Renal Insufficiency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Participants:  </a:t>
            </a:r>
            <a:r>
              <a:rPr lang="en-US" sz="2000" dirty="0" smtClean="0"/>
              <a:t>N=1432, </a:t>
            </a:r>
            <a:r>
              <a:rPr lang="en-US" sz="2000" dirty="0" err="1" smtClean="0"/>
              <a:t>eGFR</a:t>
            </a:r>
            <a:r>
              <a:rPr lang="en-US" sz="2000" dirty="0" smtClean="0"/>
              <a:t> 15-30 ml/dl/1.73m2: </a:t>
            </a:r>
            <a:r>
              <a:rPr lang="en-US" sz="2000" dirty="0" err="1" smtClean="0"/>
              <a:t>Hgb</a:t>
            </a:r>
            <a:r>
              <a:rPr lang="en-US" sz="2000" dirty="0" smtClean="0"/>
              <a:t>&lt;11 g/dl.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Design:     </a:t>
            </a:r>
            <a:r>
              <a:rPr lang="en-US" sz="2000" dirty="0" smtClean="0"/>
              <a:t>SQ </a:t>
            </a:r>
            <a:r>
              <a:rPr lang="en-US" sz="2000" dirty="0" err="1" smtClean="0"/>
              <a:t>Epoeitin</a:t>
            </a:r>
            <a:r>
              <a:rPr lang="en-US" sz="2000" dirty="0" smtClean="0"/>
              <a:t> </a:t>
            </a:r>
            <a:r>
              <a:rPr lang="en-US" sz="2000" dirty="0" err="1" smtClean="0"/>
              <a:t>alfa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High Arm:  </a:t>
            </a:r>
            <a:r>
              <a:rPr lang="en-US" sz="2000" dirty="0" smtClean="0"/>
              <a:t>target 13.5 g/dl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Low Arm:  </a:t>
            </a:r>
            <a:r>
              <a:rPr lang="en-US" sz="2000" dirty="0" smtClean="0"/>
              <a:t>target 11.3 g/dl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Results:  </a:t>
            </a:r>
            <a:r>
              <a:rPr lang="en-US" sz="2000" dirty="0" smtClean="0"/>
              <a:t>Study terminated early due to safety and futility</a:t>
            </a:r>
          </a:p>
          <a:p>
            <a:pPr marL="0" indent="0">
              <a:buNone/>
            </a:pPr>
            <a:r>
              <a:rPr lang="en-US" sz="2000" dirty="0" smtClean="0"/>
              <a:t>                    More patients in High arm had CV events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No improvement in QOL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Trend towards faster rate of progression of CKD requiring RRT.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449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CHOIR</a:t>
            </a:r>
            <a:br>
              <a:rPr lang="en-US" sz="3200" dirty="0" smtClean="0"/>
            </a:br>
            <a:r>
              <a:rPr lang="en-US" sz="3200" dirty="0" smtClean="0"/>
              <a:t>Hemoglobin &amp; </a:t>
            </a:r>
            <a:r>
              <a:rPr lang="en-US" sz="3200" dirty="0" err="1" smtClean="0"/>
              <a:t>Epoetin</a:t>
            </a:r>
            <a:r>
              <a:rPr lang="en-US" sz="3200" dirty="0" smtClean="0"/>
              <a:t> </a:t>
            </a:r>
            <a:r>
              <a:rPr lang="en-US" sz="3200" dirty="0" err="1" smtClean="0"/>
              <a:t>alfa</a:t>
            </a:r>
            <a:r>
              <a:rPr lang="en-US" sz="3200" dirty="0" smtClean="0"/>
              <a:t> Over 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K\Documents\Choir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58200" cy="51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40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CHOIR</a:t>
            </a:r>
            <a:br>
              <a:rPr lang="en-US" dirty="0"/>
            </a:br>
            <a:r>
              <a:rPr lang="en-US" sz="3600" dirty="0"/>
              <a:t>Hemoglobin &amp; </a:t>
            </a:r>
            <a:r>
              <a:rPr lang="en-US" sz="3600" dirty="0" err="1"/>
              <a:t>Epoetin</a:t>
            </a:r>
            <a:r>
              <a:rPr lang="en-US" sz="3600" dirty="0"/>
              <a:t> </a:t>
            </a:r>
            <a:r>
              <a:rPr lang="en-US" sz="3600" dirty="0" err="1"/>
              <a:t>alfa</a:t>
            </a:r>
            <a:r>
              <a:rPr lang="en-US" sz="3600" dirty="0"/>
              <a:t>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MAK\Documents\Choir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34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Learning Objectives:</a:t>
            </a:r>
          </a:p>
          <a:p>
            <a:pPr lvl="0"/>
            <a:r>
              <a:rPr lang="en-US" sz="2800" dirty="0"/>
              <a:t>Learn the pathophysiology of anemia in CKD.</a:t>
            </a:r>
          </a:p>
          <a:p>
            <a:pPr lvl="0"/>
            <a:r>
              <a:rPr lang="en-US" sz="2800" dirty="0"/>
              <a:t>Learn the diagnostic challenges of anemia in CKD.</a:t>
            </a:r>
          </a:p>
          <a:p>
            <a:pPr lvl="0"/>
            <a:r>
              <a:rPr lang="en-US" sz="2800" dirty="0"/>
              <a:t>Learn the therapeutic strategies and related controversies in the treatment of anemia in CKD.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615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CHOIR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Kaplan-Meier Plot of the Time to the Primary Composite Event between Randomization and </a:t>
            </a:r>
            <a:r>
              <a:rPr lang="en-US" sz="2200" dirty="0" smtClean="0"/>
              <a:t>Termination: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AK\Pictures\Choir 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199"/>
            <a:ext cx="8458200" cy="49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877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CHOIR</a:t>
            </a:r>
            <a:br>
              <a:rPr lang="en-US" dirty="0" smtClean="0"/>
            </a:br>
            <a:r>
              <a:rPr lang="en-US" sz="3600" dirty="0" smtClean="0"/>
              <a:t>Components of Primary End points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MAK\Pictures\Choir 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99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CHOIR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Exert caution when raising </a:t>
            </a:r>
            <a:r>
              <a:rPr lang="en-US" dirty="0" err="1"/>
              <a:t>Hb</a:t>
            </a:r>
            <a:r>
              <a:rPr lang="en-US" dirty="0"/>
              <a:t> in patients with anemia of CKD.</a:t>
            </a:r>
          </a:p>
          <a:p>
            <a:endParaRPr lang="en-US" dirty="0"/>
          </a:p>
          <a:p>
            <a:r>
              <a:rPr lang="en-US" dirty="0"/>
              <a:t>Goal </a:t>
            </a:r>
            <a:r>
              <a:rPr lang="en-US" dirty="0" err="1"/>
              <a:t>Hb</a:t>
            </a:r>
            <a:r>
              <a:rPr lang="en-US" dirty="0"/>
              <a:t> in patients with CKD: 11-12 g/dl.</a:t>
            </a:r>
          </a:p>
          <a:p>
            <a:endParaRPr lang="en-US" dirty="0"/>
          </a:p>
          <a:p>
            <a:r>
              <a:rPr lang="en-US" dirty="0"/>
              <a:t>Need more data in pre-dialysis and dialysis patients, but range of 10-12 g/dl is recommended for all patients with CKD.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53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Study Population </a:t>
            </a:r>
          </a:p>
          <a:p>
            <a:pPr marL="0" indent="0">
              <a:buNone/>
            </a:pPr>
            <a:r>
              <a:rPr lang="en-US" sz="2000" dirty="0" err="1"/>
              <a:t>H</a:t>
            </a:r>
            <a:r>
              <a:rPr lang="en-US" sz="2000" dirty="0" err="1" smtClean="0"/>
              <a:t>b</a:t>
            </a:r>
            <a:r>
              <a:rPr lang="en-US" sz="2000" dirty="0" smtClean="0"/>
              <a:t> &lt;11 g/dl</a:t>
            </a:r>
          </a:p>
          <a:p>
            <a:pPr marL="0" indent="0">
              <a:buNone/>
            </a:pPr>
            <a:r>
              <a:rPr lang="en-US" sz="2000" dirty="0" smtClean="0"/>
              <a:t>GFR 20-60</a:t>
            </a:r>
          </a:p>
          <a:p>
            <a:pPr marL="0" indent="0">
              <a:buNone/>
            </a:pPr>
            <a:r>
              <a:rPr lang="en-US" sz="2000" dirty="0" smtClean="0"/>
              <a:t>T2DM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600" b="1" dirty="0" smtClean="0"/>
              <a:t>Primary Endpoint</a:t>
            </a:r>
            <a:r>
              <a:rPr lang="en-US" sz="2000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en-US" sz="2000" dirty="0" smtClean="0"/>
              <a:t>Composite event rate</a:t>
            </a:r>
          </a:p>
          <a:p>
            <a:pPr marL="0" indent="0">
              <a:buNone/>
            </a:pPr>
            <a:r>
              <a:rPr lang="en-US" sz="2000" dirty="0" smtClean="0"/>
              <a:t>comprising all-cause mortality</a:t>
            </a:r>
          </a:p>
          <a:p>
            <a:pPr marL="0" indent="0">
              <a:buNone/>
            </a:pPr>
            <a:r>
              <a:rPr lang="en-US" sz="2000" dirty="0" smtClean="0"/>
              <a:t>and CV events</a:t>
            </a:r>
          </a:p>
          <a:p>
            <a:pPr marL="0" indent="0">
              <a:buNone/>
            </a:pPr>
            <a:r>
              <a:rPr lang="en-US" sz="2000" dirty="0" smtClean="0"/>
              <a:t>– Myocardial ischemia</a:t>
            </a:r>
          </a:p>
          <a:p>
            <a:pPr marL="0" indent="0">
              <a:buNone/>
            </a:pPr>
            <a:r>
              <a:rPr lang="en-US" sz="2000" dirty="0" smtClean="0"/>
              <a:t>– Myocardial infarction</a:t>
            </a:r>
          </a:p>
          <a:p>
            <a:pPr marL="0" indent="0">
              <a:buNone/>
            </a:pPr>
            <a:r>
              <a:rPr lang="en-US" sz="2000" dirty="0" smtClean="0"/>
              <a:t>– Congestive heart failure</a:t>
            </a:r>
          </a:p>
          <a:p>
            <a:pPr marL="0" indent="0">
              <a:buNone/>
            </a:pPr>
            <a:r>
              <a:rPr lang="en-US" sz="2000" dirty="0" smtClean="0"/>
              <a:t>– Cerebrovascular accident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2438400" y="1752600"/>
            <a:ext cx="76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V="1">
            <a:off x="2514600" y="19050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>
            <a:off x="2514600" y="22860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175260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2000,      </a:t>
            </a:r>
            <a:r>
              <a:rPr lang="en-US" dirty="0" err="1" smtClean="0"/>
              <a:t>Aranesp</a:t>
            </a:r>
            <a:r>
              <a:rPr lang="en-US" dirty="0" smtClean="0"/>
              <a:t> Group( target </a:t>
            </a:r>
            <a:r>
              <a:rPr lang="en-US" dirty="0" err="1" smtClean="0"/>
              <a:t>Hb</a:t>
            </a:r>
            <a:r>
              <a:rPr lang="en-US" dirty="0" smtClean="0"/>
              <a:t> 13.0 g/dl)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59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2000     Control Group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76600" y="2971526"/>
            <a:ext cx="4800600" cy="3124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Secondary Endpoints:</a:t>
            </a:r>
          </a:p>
          <a:p>
            <a:pPr algn="ctr"/>
            <a:r>
              <a:rPr lang="en-US" dirty="0" smtClean="0"/>
              <a:t>•	Time to ESRD or all-cause mortality(key secondary endpoint)</a:t>
            </a:r>
          </a:p>
          <a:p>
            <a:pPr algn="ctr"/>
            <a:r>
              <a:rPr lang="en-US" dirty="0" smtClean="0"/>
              <a:t>•	Time to –  All cause mortality/ CV mortality/ Myocardial Ischemia/ MI/ CVA/ CHF/ ESRD</a:t>
            </a:r>
          </a:p>
          <a:p>
            <a:pPr algn="ctr"/>
            <a:r>
              <a:rPr lang="en-US" dirty="0" smtClean="0"/>
              <a:t>•	Rate of decline in </a:t>
            </a:r>
            <a:r>
              <a:rPr lang="en-US" dirty="0" err="1" smtClean="0"/>
              <a:t>eGFR</a:t>
            </a:r>
            <a:r>
              <a:rPr lang="en-US" dirty="0" smtClean="0"/>
              <a:t> relative to baseline</a:t>
            </a:r>
          </a:p>
          <a:p>
            <a:pPr algn="ctr"/>
            <a:r>
              <a:rPr lang="en-US" dirty="0" smtClean="0"/>
              <a:t>•	Change in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patient</a:t>
            </a:r>
            <a:r>
              <a:rPr lang="en-US" dirty="0" smtClean="0"/>
              <a:t> reported fatigue.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TREAT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Trial Of </a:t>
            </a:r>
            <a:r>
              <a:rPr lang="en-US" sz="2200" dirty="0" err="1" smtClean="0">
                <a:solidFill>
                  <a:srgbClr val="002060"/>
                </a:solidFill>
              </a:rPr>
              <a:t>Darbepoetin</a:t>
            </a:r>
            <a:r>
              <a:rPr lang="en-US" sz="2200" dirty="0" smtClean="0">
                <a:solidFill>
                  <a:srgbClr val="002060"/>
                </a:solidFill>
              </a:rPr>
              <a:t> in DM and CKD</a:t>
            </a:r>
            <a:br>
              <a:rPr lang="en-US" sz="2200" dirty="0" smtClean="0">
                <a:solidFill>
                  <a:srgbClr val="002060"/>
                </a:solidFill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7620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4038 Pts with DM, CKD not on dialysis, anemia randomized -</a:t>
            </a:r>
          </a:p>
          <a:p>
            <a:endParaRPr lang="en-US" dirty="0"/>
          </a:p>
          <a:p>
            <a:r>
              <a:rPr lang="en-US" dirty="0" smtClean="0"/>
              <a:t>• Death or </a:t>
            </a:r>
            <a:r>
              <a:rPr lang="en-US" dirty="0" err="1" smtClean="0"/>
              <a:t>CVasc</a:t>
            </a:r>
            <a:r>
              <a:rPr lang="en-US" dirty="0" smtClean="0"/>
              <a:t> Dis in 632 </a:t>
            </a:r>
            <a:r>
              <a:rPr lang="en-US" dirty="0" err="1" smtClean="0"/>
              <a:t>Darbe</a:t>
            </a:r>
            <a:r>
              <a:rPr lang="en-US" dirty="0" smtClean="0"/>
              <a:t> vs. 602 PBO NS</a:t>
            </a:r>
          </a:p>
          <a:p>
            <a:endParaRPr lang="en-US" dirty="0" smtClean="0"/>
          </a:p>
          <a:p>
            <a:r>
              <a:rPr lang="en-US" dirty="0" smtClean="0"/>
              <a:t>• Death or ESRD in 652 </a:t>
            </a:r>
            <a:r>
              <a:rPr lang="en-US" dirty="0" err="1" smtClean="0"/>
              <a:t>Darbepoetin</a:t>
            </a:r>
            <a:r>
              <a:rPr lang="en-US" dirty="0" smtClean="0"/>
              <a:t> vs. 618 PBO NS</a:t>
            </a:r>
          </a:p>
          <a:p>
            <a:endParaRPr lang="en-US" dirty="0" smtClean="0"/>
          </a:p>
          <a:p>
            <a:r>
              <a:rPr lang="en-US" dirty="0" smtClean="0"/>
              <a:t>• Strokes 101 </a:t>
            </a:r>
            <a:r>
              <a:rPr lang="en-US" dirty="0" err="1" smtClean="0"/>
              <a:t>Darbepoetin</a:t>
            </a:r>
            <a:r>
              <a:rPr lang="en-US" dirty="0" smtClean="0"/>
              <a:t> vs 53 PBO P&lt;.001</a:t>
            </a:r>
          </a:p>
          <a:p>
            <a:endParaRPr lang="en-US" dirty="0" smtClean="0"/>
          </a:p>
          <a:p>
            <a:r>
              <a:rPr lang="en-US" dirty="0" smtClean="0"/>
              <a:t>• Transfusions 297 </a:t>
            </a:r>
            <a:r>
              <a:rPr lang="en-US" dirty="0" err="1" smtClean="0"/>
              <a:t>Darbepoietin</a:t>
            </a:r>
            <a:r>
              <a:rPr lang="en-US" dirty="0" smtClean="0"/>
              <a:t> vs. 496 PBO p&lt;.001</a:t>
            </a:r>
          </a:p>
          <a:p>
            <a:endParaRPr lang="en-US" dirty="0" smtClean="0"/>
          </a:p>
          <a:p>
            <a:r>
              <a:rPr lang="en-US" dirty="0" smtClean="0"/>
              <a:t>• Less fatigue with </a:t>
            </a:r>
            <a:r>
              <a:rPr lang="en-US" dirty="0" err="1" smtClean="0"/>
              <a:t>Darbepoetin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dirty="0" err="1" smtClean="0"/>
              <a:t>Pfeffer</a:t>
            </a:r>
            <a:r>
              <a:rPr lang="en-US" sz="1200" dirty="0" smtClean="0"/>
              <a:t>, et al. N </a:t>
            </a:r>
            <a:r>
              <a:rPr lang="en-US" sz="1200" dirty="0" err="1" smtClean="0"/>
              <a:t>Engl</a:t>
            </a:r>
            <a:r>
              <a:rPr lang="en-US" sz="1200" dirty="0" smtClean="0"/>
              <a:t> </a:t>
            </a:r>
            <a:r>
              <a:rPr lang="en-US" sz="1200" dirty="0" err="1" smtClean="0"/>
              <a:t>JMed</a:t>
            </a:r>
            <a:r>
              <a:rPr lang="en-US" sz="1200" dirty="0" smtClean="0"/>
              <a:t> 2009;361:2019.</a:t>
            </a:r>
          </a:p>
          <a:p>
            <a:endParaRPr lang="en-US" sz="1200" dirty="0" smtClean="0"/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For many persons involved in clinical decision making,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risk will outweigh the potential benefits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2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factors for increase morbidity / mortality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7400" y="2209800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</a:t>
            </a:r>
            <a:r>
              <a:rPr lang="en-US" sz="2400" dirty="0" err="1" smtClean="0"/>
              <a:t>Hgb</a:t>
            </a:r>
            <a:r>
              <a:rPr lang="en-US" sz="2400" dirty="0" smtClean="0"/>
              <a:t>—</a:t>
            </a:r>
            <a:r>
              <a:rPr lang="en-US" sz="2400" dirty="0" err="1" smtClean="0"/>
              <a:t>hyperviscosity</a:t>
            </a:r>
            <a:r>
              <a:rPr lang="en-US" sz="2400" dirty="0" smtClean="0"/>
              <a:t>-</a:t>
            </a:r>
            <a:r>
              <a:rPr lang="en-US" sz="2400" dirty="0"/>
              <a:t>---activation of endothelial cells / platelets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Activation of </a:t>
            </a:r>
            <a:r>
              <a:rPr lang="en-US" sz="2400" dirty="0" err="1"/>
              <a:t>heterodimeric</a:t>
            </a:r>
            <a:r>
              <a:rPr lang="en-US" sz="2400" dirty="0"/>
              <a:t> erythropoietin receptors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Exposure </a:t>
            </a:r>
            <a:r>
              <a:rPr lang="en-US" sz="2400" dirty="0"/>
              <a:t>to </a:t>
            </a:r>
            <a:r>
              <a:rPr lang="en-US" sz="2400" b="1" dirty="0"/>
              <a:t>high doses of </a:t>
            </a:r>
            <a:r>
              <a:rPr lang="en-US" sz="2400" b="1" dirty="0" smtClean="0"/>
              <a:t>ESA-</a:t>
            </a:r>
            <a:r>
              <a:rPr lang="en-US" sz="2400" dirty="0" smtClean="0"/>
              <a:t>---Proven in several studies.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Hypertension </a:t>
            </a:r>
            <a:r>
              <a:rPr lang="en-US" sz="2400" dirty="0"/>
              <a:t>in ESA treated patients. </a:t>
            </a:r>
          </a:p>
        </p:txBody>
      </p:sp>
    </p:spTree>
    <p:extLst>
      <p:ext uri="{BB962C8B-B14F-4D97-AF65-F5344CB8AC3E}">
        <p14:creationId xmlns:p14="http://schemas.microsoft.com/office/powerpoint/2010/main" xmlns="" val="3745414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ESAs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600200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Protein based ESA therapy</a:t>
            </a:r>
          </a:p>
          <a:p>
            <a:r>
              <a:rPr lang="en-US" dirty="0" err="1" smtClean="0"/>
              <a:t>Epotein</a:t>
            </a:r>
            <a:r>
              <a:rPr lang="en-US" dirty="0" smtClean="0"/>
              <a:t>  ( </a:t>
            </a:r>
            <a:r>
              <a:rPr lang="en-US" dirty="0" err="1" smtClean="0"/>
              <a:t>alfa</a:t>
            </a:r>
            <a:r>
              <a:rPr lang="en-US" dirty="0" smtClean="0"/>
              <a:t>, beta, delta, omega)</a:t>
            </a:r>
          </a:p>
          <a:p>
            <a:r>
              <a:rPr lang="en-US" dirty="0" err="1" smtClean="0"/>
              <a:t>Biosimilies</a:t>
            </a:r>
            <a:r>
              <a:rPr lang="en-US" dirty="0" smtClean="0"/>
              <a:t> (</a:t>
            </a:r>
            <a:r>
              <a:rPr lang="en-US" dirty="0" err="1" smtClean="0"/>
              <a:t>epoetin</a:t>
            </a:r>
            <a:r>
              <a:rPr lang="en-US" dirty="0" smtClean="0"/>
              <a:t> zeta)</a:t>
            </a:r>
          </a:p>
          <a:p>
            <a:r>
              <a:rPr lang="en-US" dirty="0" err="1" smtClean="0"/>
              <a:t>Derbopoietin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—</a:t>
            </a:r>
            <a:r>
              <a:rPr lang="en-US" dirty="0" err="1" smtClean="0"/>
              <a:t>Glysocylated</a:t>
            </a:r>
            <a:r>
              <a:rPr lang="en-US" dirty="0" smtClean="0"/>
              <a:t> erythropoietin</a:t>
            </a:r>
          </a:p>
          <a:p>
            <a:r>
              <a:rPr lang="en-US" dirty="0" smtClean="0"/>
              <a:t>CERA(</a:t>
            </a:r>
            <a:r>
              <a:rPr lang="en-US" dirty="0" err="1" smtClean="0"/>
              <a:t>methoxy</a:t>
            </a:r>
            <a:r>
              <a:rPr lang="en-US" dirty="0" smtClean="0"/>
              <a:t> </a:t>
            </a:r>
            <a:r>
              <a:rPr lang="en-US" dirty="0" err="1" smtClean="0"/>
              <a:t>polythylene</a:t>
            </a:r>
            <a:r>
              <a:rPr lang="en-US" dirty="0" smtClean="0"/>
              <a:t> glycol </a:t>
            </a:r>
            <a:r>
              <a:rPr lang="en-US" dirty="0" err="1" smtClean="0"/>
              <a:t>epoetin</a:t>
            </a:r>
            <a:r>
              <a:rPr lang="en-US" dirty="0" smtClean="0"/>
              <a:t> beta)</a:t>
            </a:r>
          </a:p>
          <a:p>
            <a:r>
              <a:rPr lang="en-US" dirty="0" smtClean="0"/>
              <a:t>Synthetic Erythropoietin (SEP)</a:t>
            </a:r>
          </a:p>
          <a:p>
            <a:r>
              <a:rPr lang="en-US" dirty="0" smtClean="0"/>
              <a:t>EPO fusion protein----- EPO-EPO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- GM-CSF-EPO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- Fc-EPO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-  CTNO 528</a:t>
            </a:r>
          </a:p>
          <a:p>
            <a:endParaRPr lang="en-US" dirty="0"/>
          </a:p>
          <a:p>
            <a:r>
              <a:rPr lang="en-US" sz="2000" b="1" dirty="0" smtClean="0"/>
              <a:t>Small molecule ESAs</a:t>
            </a:r>
          </a:p>
          <a:p>
            <a:r>
              <a:rPr lang="en-US" dirty="0"/>
              <a:t> </a:t>
            </a:r>
            <a:r>
              <a:rPr lang="en-US" dirty="0" smtClean="0"/>
              <a:t>Peptide based ( e.g. </a:t>
            </a:r>
            <a:r>
              <a:rPr lang="en-US" dirty="0" err="1" smtClean="0"/>
              <a:t>Hematide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Non-peptide based.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49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7696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2000" dirty="0"/>
              <a:t>• Iron, fourth most abundant element in earths </a:t>
            </a:r>
            <a:r>
              <a:rPr lang="en-US" sz="2000" dirty="0" smtClean="0"/>
              <a:t>crust</a:t>
            </a:r>
          </a:p>
          <a:p>
            <a:endParaRPr lang="en-US" sz="2000" dirty="0"/>
          </a:p>
          <a:p>
            <a:r>
              <a:rPr lang="en-US" sz="2000" dirty="0"/>
              <a:t>• Iron is an </a:t>
            </a:r>
            <a:r>
              <a:rPr lang="en-US" sz="2000" b="1" dirty="0"/>
              <a:t>essential </a:t>
            </a:r>
            <a:r>
              <a:rPr lang="en-US" sz="2000" dirty="0"/>
              <a:t>element for survival, required by</a:t>
            </a:r>
          </a:p>
          <a:p>
            <a:r>
              <a:rPr lang="en-US" sz="2000" dirty="0"/>
              <a:t>all cells</a:t>
            </a:r>
          </a:p>
          <a:p>
            <a:r>
              <a:rPr lang="en-US" sz="2000" dirty="0"/>
              <a:t>– Involved in electron transport reactions, oxygen carrying and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etabolism</a:t>
            </a:r>
          </a:p>
          <a:p>
            <a:endParaRPr lang="en-US" sz="2000" dirty="0"/>
          </a:p>
          <a:p>
            <a:r>
              <a:rPr lang="en-US" sz="2000" dirty="0"/>
              <a:t>• Concentration is </a:t>
            </a:r>
            <a:r>
              <a:rPr lang="en-US" sz="2000" b="1" dirty="0"/>
              <a:t>tightly regulated </a:t>
            </a:r>
            <a:r>
              <a:rPr lang="en-US" sz="2000" dirty="0"/>
              <a:t>as it can by toxic</a:t>
            </a:r>
          </a:p>
          <a:p>
            <a:r>
              <a:rPr lang="en-US" sz="2000" dirty="0"/>
              <a:t>Fe2+H202 OH +Fe3+ </a:t>
            </a:r>
            <a:r>
              <a:rPr lang="en-US" sz="2000" dirty="0" smtClean="0"/>
              <a:t>OH-</a:t>
            </a:r>
          </a:p>
          <a:p>
            <a:endParaRPr lang="en-US" sz="2000" dirty="0"/>
          </a:p>
          <a:p>
            <a:r>
              <a:rPr lang="en-US" sz="2000" dirty="0"/>
              <a:t>• Regulation by controlling </a:t>
            </a:r>
            <a:r>
              <a:rPr lang="en-US" sz="2000" b="1" dirty="0"/>
              <a:t>iron release into the</a:t>
            </a:r>
          </a:p>
          <a:p>
            <a:r>
              <a:rPr lang="en-US" sz="2000" b="1" dirty="0"/>
              <a:t>plasma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381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246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Distribution of Iron in Adults</a:t>
            </a:r>
            <a:endParaRPr lang="en-US" sz="3200" dirty="0"/>
          </a:p>
        </p:txBody>
      </p:sp>
      <p:pic>
        <p:nvPicPr>
          <p:cNvPr id="4098" name="Picture 2" descr="C:\Users\MAK\Desktop\Iron%20metaboli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63770"/>
            <a:ext cx="9144000" cy="52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66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Metabolism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438401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“Mammalian iron physiology is complex, but</a:t>
            </a:r>
          </a:p>
          <a:p>
            <a:r>
              <a:rPr lang="en-US" dirty="0" smtClean="0"/>
              <a:t>understanding two key proteins- </a:t>
            </a:r>
            <a:r>
              <a:rPr lang="en-US" dirty="0" err="1" smtClean="0"/>
              <a:t>hepcidin</a:t>
            </a:r>
            <a:r>
              <a:rPr lang="en-US" dirty="0" smtClean="0"/>
              <a:t> and</a:t>
            </a:r>
          </a:p>
          <a:p>
            <a:r>
              <a:rPr lang="en-US" dirty="0" err="1" smtClean="0"/>
              <a:t>ferroportin</a:t>
            </a:r>
            <a:r>
              <a:rPr lang="en-US" dirty="0" smtClean="0"/>
              <a:t>- provides insight into the large majority of iron disorders”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Nancy C Andrews. NEJM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6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Classification:</a:t>
            </a:r>
          </a:p>
          <a:p>
            <a:pPr marL="0" indent="0">
              <a:buNone/>
            </a:pPr>
            <a:r>
              <a:rPr lang="en-US" sz="2800" b="1" dirty="0" smtClean="0"/>
              <a:t>Etiologic---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Marrow Failure</a:t>
            </a:r>
            <a:endParaRPr lang="en-US" sz="2600" dirty="0"/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 Excessive destruction of Red cell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/>
              <a:t> </a:t>
            </a:r>
            <a:r>
              <a:rPr lang="en-US" sz="2600" dirty="0" smtClean="0"/>
              <a:t>Blood loss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0" indent="0">
              <a:buNone/>
            </a:pPr>
            <a:r>
              <a:rPr lang="en-US" sz="3000" b="1" dirty="0" smtClean="0"/>
              <a:t>Morphologic---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sz="2600" dirty="0" smtClean="0"/>
              <a:t>Normocytic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 Microcytic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/>
              <a:t> </a:t>
            </a:r>
            <a:r>
              <a:rPr lang="en-US" sz="2600" dirty="0" smtClean="0"/>
              <a:t>Macrocytic       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97036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transport across enterocytes</a:t>
            </a:r>
            <a:endParaRPr lang="en-US" dirty="0"/>
          </a:p>
        </p:txBody>
      </p:sp>
      <p:pic>
        <p:nvPicPr>
          <p:cNvPr id="5123" name="Picture 3" descr="C:\Users\MAK\Desktop\Iron Trans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407546"/>
            <a:ext cx="4343400" cy="53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39624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Combined action of membrane iron</a:t>
            </a:r>
          </a:p>
          <a:p>
            <a:r>
              <a:rPr lang="en-US" dirty="0" smtClean="0"/>
              <a:t>transporter and an iron oxidase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1" y="6310481"/>
            <a:ext cx="1516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Nature Reviews: Genetics</a:t>
            </a:r>
          </a:p>
        </p:txBody>
      </p:sp>
    </p:spTree>
    <p:extLst>
      <p:ext uri="{BB962C8B-B14F-4D97-AF65-F5344CB8AC3E}">
        <p14:creationId xmlns:p14="http://schemas.microsoft.com/office/powerpoint/2010/main" xmlns="" val="29801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08"/>
            <a:ext cx="8001000" cy="381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Ferroportin</a:t>
            </a:r>
            <a:r>
              <a:rPr lang="en-US" sz="3200" dirty="0" smtClean="0"/>
              <a:t> mediated Transport</a:t>
            </a:r>
            <a:endParaRPr lang="en-US" sz="3200" dirty="0"/>
          </a:p>
        </p:txBody>
      </p:sp>
      <p:pic>
        <p:nvPicPr>
          <p:cNvPr id="6146" name="Picture 2" descr="C:\Users\MAK\Desktop\Ferroport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6999993" cy="61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4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Hepcidin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Mechanism of action:</a:t>
            </a:r>
          </a:p>
          <a:p>
            <a:r>
              <a:rPr lang="en-US" sz="2400" dirty="0"/>
              <a:t>– Binds to </a:t>
            </a:r>
            <a:r>
              <a:rPr lang="en-US" sz="2400" dirty="0" err="1"/>
              <a:t>ferroportin</a:t>
            </a:r>
            <a:r>
              <a:rPr lang="en-US" sz="2400" dirty="0"/>
              <a:t> (receptor) – inducing internalization and</a:t>
            </a:r>
          </a:p>
          <a:p>
            <a:r>
              <a:rPr lang="en-US" sz="2400" dirty="0"/>
              <a:t>degradation</a:t>
            </a:r>
          </a:p>
          <a:p>
            <a:r>
              <a:rPr lang="en-US" sz="2400" dirty="0"/>
              <a:t>• Controls plasma iron levels by:</a:t>
            </a:r>
          </a:p>
          <a:p>
            <a:r>
              <a:rPr lang="en-US" sz="2400" dirty="0"/>
              <a:t>– Regulating GI absorption, release from RES and hepatocyte, and</a:t>
            </a:r>
          </a:p>
          <a:p>
            <a:r>
              <a:rPr lang="en-US" sz="2400" dirty="0"/>
              <a:t>placental transfer</a:t>
            </a:r>
          </a:p>
          <a:p>
            <a:r>
              <a:rPr lang="en-US" sz="2400" dirty="0"/>
              <a:t>• Expression is directly, but inversely, related to iron requirements</a:t>
            </a:r>
          </a:p>
          <a:p>
            <a:r>
              <a:rPr lang="en-US" sz="2400" dirty="0"/>
              <a:t>– High requirements- low </a:t>
            </a:r>
            <a:r>
              <a:rPr lang="en-US" sz="2400" dirty="0" err="1"/>
              <a:t>hepcidin</a:t>
            </a:r>
            <a:endParaRPr lang="en-US" sz="2400" dirty="0"/>
          </a:p>
          <a:p>
            <a:r>
              <a:rPr lang="en-US" sz="2400" dirty="0"/>
              <a:t>– Low requirements- high </a:t>
            </a:r>
            <a:r>
              <a:rPr lang="en-US" sz="2400" dirty="0" err="1"/>
              <a:t>hepcidin</a:t>
            </a:r>
            <a:endParaRPr lang="en-US" sz="2400" dirty="0"/>
          </a:p>
          <a:p>
            <a:r>
              <a:rPr lang="en-US" sz="2400" dirty="0"/>
              <a:t>• Regulation occurs at the transcription level by:</a:t>
            </a:r>
          </a:p>
          <a:p>
            <a:r>
              <a:rPr lang="en-US" sz="2400" dirty="0"/>
              <a:t>– Iron</a:t>
            </a:r>
          </a:p>
          <a:p>
            <a:r>
              <a:rPr lang="en-US" sz="2400" dirty="0"/>
              <a:t>– Inflammation</a:t>
            </a:r>
          </a:p>
          <a:p>
            <a:r>
              <a:rPr lang="en-US" sz="2400" dirty="0"/>
              <a:t>– Erythropoiesis</a:t>
            </a:r>
          </a:p>
          <a:p>
            <a:r>
              <a:rPr lang="en-US" sz="2400" dirty="0"/>
              <a:t>– </a:t>
            </a:r>
            <a:r>
              <a:rPr lang="en-US" sz="2400" dirty="0" smtClean="0"/>
              <a:t>Hypoxia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049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Hypo-Responsiveness to ESAs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295400"/>
            <a:ext cx="7086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sz="2000" dirty="0" smtClean="0"/>
              <a:t>Iron deficiency</a:t>
            </a:r>
          </a:p>
          <a:p>
            <a:endParaRPr lang="en-US" sz="2000" dirty="0" smtClean="0"/>
          </a:p>
          <a:p>
            <a:r>
              <a:rPr lang="en-US" sz="2000" dirty="0" smtClean="0"/>
              <a:t>• Inflammation</a:t>
            </a:r>
          </a:p>
          <a:p>
            <a:endParaRPr lang="en-US" sz="2000" dirty="0" smtClean="0"/>
          </a:p>
          <a:p>
            <a:r>
              <a:rPr lang="en-US" sz="2000" dirty="0" smtClean="0"/>
              <a:t>– Chronic infections</a:t>
            </a:r>
          </a:p>
          <a:p>
            <a:r>
              <a:rPr lang="en-US" sz="2000" dirty="0" smtClean="0"/>
              <a:t>– Failed renal allograft</a:t>
            </a:r>
          </a:p>
          <a:p>
            <a:endParaRPr lang="en-US" sz="2000" dirty="0" smtClean="0"/>
          </a:p>
          <a:p>
            <a:r>
              <a:rPr lang="en-US" sz="2000" dirty="0" smtClean="0"/>
              <a:t>• Hematological disorders or malignancy</a:t>
            </a:r>
          </a:p>
          <a:p>
            <a:endParaRPr lang="en-US" sz="2000" dirty="0" smtClean="0"/>
          </a:p>
          <a:p>
            <a:r>
              <a:rPr lang="en-US" sz="2000" dirty="0" smtClean="0"/>
              <a:t>• Hyperparathyroidism</a:t>
            </a:r>
          </a:p>
          <a:p>
            <a:endParaRPr lang="en-US" sz="2000" dirty="0" smtClean="0"/>
          </a:p>
          <a:p>
            <a:r>
              <a:rPr lang="en-US" sz="2000" dirty="0" smtClean="0"/>
              <a:t>• Nutritional—Folate, vitamin B12, carnitine</a:t>
            </a:r>
          </a:p>
          <a:p>
            <a:endParaRPr lang="en-US" sz="2000" dirty="0" smtClean="0"/>
          </a:p>
          <a:p>
            <a:r>
              <a:rPr lang="en-US" sz="2000" dirty="0" smtClean="0"/>
              <a:t>• Drugs: ACE/ARB, AL++ overload</a:t>
            </a:r>
          </a:p>
          <a:p>
            <a:endParaRPr lang="en-US" sz="2000" dirty="0" smtClean="0"/>
          </a:p>
          <a:p>
            <a:r>
              <a:rPr lang="en-US" sz="2000" dirty="0" smtClean="0"/>
              <a:t>• Inadequate dialysis/oxidative stress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651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 Deficiency in Anemia of CKD</a:t>
            </a:r>
            <a:br>
              <a:rPr lang="en-US" dirty="0" smtClean="0"/>
            </a:br>
            <a:r>
              <a:rPr lang="en-US" sz="2200" dirty="0" smtClean="0"/>
              <a:t>#1 Cause of Hypo-responsiveness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748" y="1809344"/>
            <a:ext cx="6679452" cy="44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94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Fishbane</a:t>
            </a:r>
            <a:r>
              <a:rPr lang="en-US" sz="1200" dirty="0" smtClean="0"/>
              <a:t> S, et al. </a:t>
            </a:r>
            <a:r>
              <a:rPr lang="en-US" sz="1200" dirty="0" err="1" smtClean="0"/>
              <a:t>Clin</a:t>
            </a:r>
            <a:r>
              <a:rPr lang="en-US" sz="1200" dirty="0" smtClean="0"/>
              <a:t> J Am </a:t>
            </a:r>
            <a:r>
              <a:rPr lang="en-US" sz="1200" dirty="0" err="1" smtClean="0"/>
              <a:t>Soc</a:t>
            </a:r>
            <a:r>
              <a:rPr lang="en-US" sz="1200" dirty="0" smtClean="0"/>
              <a:t> </a:t>
            </a:r>
            <a:r>
              <a:rPr lang="en-US" sz="1200" dirty="0" err="1" smtClean="0"/>
              <a:t>Nephrol</a:t>
            </a:r>
            <a:r>
              <a:rPr lang="en-US" sz="1200" dirty="0" smtClean="0"/>
              <a:t> 2009;4:57.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461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7346"/>
            <a:ext cx="8229600" cy="11430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38‐year‐old male with CKD stage 4 due to diabetes mellitus type 1 nephropathy presents for follow‐up of his anemia management. His </a:t>
            </a:r>
            <a:r>
              <a:rPr lang="en-US" sz="2400" dirty="0" err="1" smtClean="0"/>
              <a:t>Hgb</a:t>
            </a:r>
            <a:r>
              <a:rPr lang="en-US" sz="2400" dirty="0" smtClean="0"/>
              <a:t> remains at 9.4 gm% despite </a:t>
            </a:r>
            <a:r>
              <a:rPr lang="en-US" sz="2400" dirty="0" err="1" smtClean="0"/>
              <a:t>Darbo</a:t>
            </a:r>
            <a:r>
              <a:rPr lang="en-US" sz="2400" dirty="0" smtClean="0"/>
              <a:t> 120 </a:t>
            </a:r>
            <a:r>
              <a:rPr lang="en-US" sz="2400" dirty="0" err="1" smtClean="0"/>
              <a:t>μg</a:t>
            </a:r>
            <a:r>
              <a:rPr lang="en-US" sz="2400" dirty="0" smtClean="0"/>
              <a:t> SQ each week for the last 6 weeks. He denies any history of bleeding, but he has been hospitalized twice in the past 2 months for severe diabetic foot ulcer which is associated with osteomyelitis requiring ongoing wound care and IV clindamycin.</a:t>
            </a:r>
          </a:p>
          <a:p>
            <a:endParaRPr lang="en-US" sz="2400" dirty="0" smtClean="0"/>
          </a:p>
          <a:p>
            <a:r>
              <a:rPr lang="en-US" sz="2400" b="1" dirty="0" smtClean="0"/>
              <a:t>Pertinent labs: </a:t>
            </a:r>
            <a:r>
              <a:rPr lang="en-US" sz="2400" dirty="0" smtClean="0"/>
              <a:t>CBC: WBC 8400, </a:t>
            </a:r>
            <a:r>
              <a:rPr lang="en-US" sz="2400" dirty="0" err="1" smtClean="0"/>
              <a:t>Hgb</a:t>
            </a:r>
            <a:r>
              <a:rPr lang="en-US" sz="2400" dirty="0" smtClean="0"/>
              <a:t> 9.4, platelets 212 K,</a:t>
            </a:r>
          </a:p>
          <a:p>
            <a:r>
              <a:rPr lang="en-US" sz="2400" dirty="0" smtClean="0"/>
              <a:t>reticulocytes 0.9%.</a:t>
            </a:r>
            <a:r>
              <a:rPr lang="en-US" sz="2400" dirty="0"/>
              <a:t> </a:t>
            </a:r>
            <a:r>
              <a:rPr lang="en-US" sz="2400" dirty="0" smtClean="0"/>
              <a:t> TSAT 30%, ferritin 513.</a:t>
            </a:r>
          </a:p>
          <a:p>
            <a:r>
              <a:rPr lang="en-US" sz="2400" dirty="0" smtClean="0"/>
              <a:t>LDH, folate, B12, peripheral blood smear are all normal. Stool </a:t>
            </a:r>
            <a:r>
              <a:rPr lang="en-US" sz="2400" dirty="0" err="1" smtClean="0"/>
              <a:t>hemocult</a:t>
            </a:r>
            <a:r>
              <a:rPr lang="en-US" sz="2400" dirty="0" smtClean="0"/>
              <a:t> negative.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608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Which statement is TRUE regarding this patient’s anemia which is</a:t>
            </a:r>
          </a:p>
          <a:p>
            <a:r>
              <a:rPr lang="en-US" sz="2000" dirty="0" err="1" smtClean="0"/>
              <a:t>hyporesponsive</a:t>
            </a:r>
            <a:r>
              <a:rPr lang="en-US" sz="2000" dirty="0" smtClean="0"/>
              <a:t> to ESA therapy?</a:t>
            </a:r>
          </a:p>
          <a:p>
            <a:endParaRPr lang="en-US" sz="2000" dirty="0" smtClean="0"/>
          </a:p>
          <a:p>
            <a:r>
              <a:rPr lang="en-US" b="1" dirty="0" smtClean="0"/>
              <a:t>A. </a:t>
            </a:r>
            <a:r>
              <a:rPr lang="en-US" dirty="0" smtClean="0"/>
              <a:t>The primary cause of the </a:t>
            </a:r>
            <a:r>
              <a:rPr lang="en-US" dirty="0" err="1" smtClean="0"/>
              <a:t>hyporesponsiveness</a:t>
            </a:r>
            <a:r>
              <a:rPr lang="en-US" dirty="0" smtClean="0"/>
              <a:t> to ESA therapy is</a:t>
            </a:r>
          </a:p>
          <a:p>
            <a:r>
              <a:rPr lang="en-US" dirty="0" smtClean="0"/>
              <a:t>overt iron deficiency.</a:t>
            </a:r>
          </a:p>
          <a:p>
            <a:r>
              <a:rPr lang="en-US" b="1" dirty="0" smtClean="0"/>
              <a:t>B. </a:t>
            </a:r>
            <a:r>
              <a:rPr lang="en-US" dirty="0" smtClean="0"/>
              <a:t>The chronic inflammation associated with his osteomyelitis has</a:t>
            </a:r>
          </a:p>
          <a:p>
            <a:r>
              <a:rPr lang="en-US" dirty="0" smtClean="0"/>
              <a:t>produced a deficiency in H1F</a:t>
            </a:r>
            <a:r>
              <a:rPr lang="el-GR" dirty="0" smtClean="0"/>
              <a:t>α </a:t>
            </a:r>
            <a:r>
              <a:rPr lang="en-US" dirty="0" smtClean="0"/>
              <a:t>resulting in anemia resistant to ESA</a:t>
            </a:r>
          </a:p>
          <a:p>
            <a:r>
              <a:rPr lang="en-US" dirty="0" smtClean="0"/>
              <a:t>therapy.</a:t>
            </a:r>
          </a:p>
          <a:p>
            <a:r>
              <a:rPr lang="en-US" b="1" dirty="0" smtClean="0"/>
              <a:t>C. </a:t>
            </a:r>
            <a:r>
              <a:rPr lang="en-US" dirty="0" smtClean="0"/>
              <a:t>The resistant anemia is likely due to clindamycin‐induced</a:t>
            </a:r>
          </a:p>
          <a:p>
            <a:r>
              <a:rPr lang="en-US" dirty="0" smtClean="0"/>
              <a:t>hemolysis.</a:t>
            </a:r>
          </a:p>
          <a:p>
            <a:r>
              <a:rPr lang="en-US" b="1" dirty="0" smtClean="0"/>
              <a:t>D. </a:t>
            </a:r>
            <a:r>
              <a:rPr lang="en-US" dirty="0" smtClean="0"/>
              <a:t>The chronic inflammation with his osteomyelitis </a:t>
            </a:r>
            <a:r>
              <a:rPr lang="en-US" dirty="0" err="1" smtClean="0"/>
              <a:t>upregulates</a:t>
            </a:r>
            <a:endParaRPr lang="en-US" dirty="0" smtClean="0"/>
          </a:p>
          <a:p>
            <a:r>
              <a:rPr lang="en-US" dirty="0" err="1" smtClean="0"/>
              <a:t>hepcidin</a:t>
            </a:r>
            <a:r>
              <a:rPr lang="en-US" dirty="0" smtClean="0"/>
              <a:t> which alters effective iron utilization which prevents</a:t>
            </a:r>
          </a:p>
          <a:p>
            <a:r>
              <a:rPr lang="en-US" dirty="0" smtClean="0"/>
              <a:t>successful incorporation of iron into Hgb.</a:t>
            </a:r>
          </a:p>
          <a:p>
            <a:r>
              <a:rPr lang="en-US" b="1" dirty="0" smtClean="0"/>
              <a:t>E. </a:t>
            </a:r>
            <a:r>
              <a:rPr lang="en-US" dirty="0" smtClean="0"/>
              <a:t>The anemia is likely due to pure red cell aplasia induced by the</a:t>
            </a:r>
          </a:p>
          <a:p>
            <a:r>
              <a:rPr lang="en-US" dirty="0" smtClean="0"/>
              <a:t>vehicle in the ESA product.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0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Inflammation &amp; </a:t>
            </a:r>
            <a:r>
              <a:rPr lang="en-US" sz="3600" dirty="0" err="1" smtClean="0"/>
              <a:t>Hepcidin</a:t>
            </a:r>
            <a:r>
              <a:rPr lang="en-US" sz="3600" dirty="0" smtClean="0"/>
              <a:t> in anemia in CKD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77506"/>
            <a:ext cx="7772400" cy="54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1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Erythropoisis</a:t>
            </a:r>
            <a:r>
              <a:rPr lang="en-US" smtClean="0"/>
              <a:t> in CKD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57362"/>
            <a:ext cx="6096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Study I &amp; II</a:t>
            </a:r>
            <a:endParaRPr lang="en-US" dirty="0"/>
          </a:p>
        </p:txBody>
      </p:sp>
      <p:pic>
        <p:nvPicPr>
          <p:cNvPr id="2050" name="Picture 2" descr="C:\Users\MAK\Documents\Drive t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7800"/>
            <a:ext cx="8585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7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Anemia in CKD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Mechanisms: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Erythropoietin deficiency---ESA enhances maturation of </a:t>
            </a:r>
            <a:r>
              <a:rPr lang="en-US" dirty="0" err="1" smtClean="0"/>
              <a:t>erythroblastic</a:t>
            </a:r>
            <a:r>
              <a:rPr lang="en-US" dirty="0" smtClean="0"/>
              <a:t> cells and prevents apoptosis of marrow cells.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Iron and other nutritional deficiency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Blood loss---phlebotomy and cannulation during hemodialysis.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958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Dialysis Patient’s Response to IV Iron with elevated Ferritin ( DRIVE 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857" y="22098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Prospective, randomized, controlled, parallel-group, multicenter clinical trial.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dirty="0" smtClean="0"/>
              <a:t>      </a:t>
            </a:r>
            <a:r>
              <a:rPr lang="en-US" b="1" dirty="0" smtClean="0"/>
              <a:t>Major </a:t>
            </a:r>
            <a:r>
              <a:rPr lang="en-US" b="1" dirty="0"/>
              <a:t>Inclusion </a:t>
            </a:r>
            <a:r>
              <a:rPr lang="en-US" b="1" dirty="0" err="1" smtClean="0"/>
              <a:t>Criterias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S. ferritin 500-1200 ng/ml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Hb</a:t>
            </a:r>
            <a:r>
              <a:rPr lang="en-US" dirty="0"/>
              <a:t> ≤ 11.0 g/dl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TSAT </a:t>
            </a:r>
            <a:r>
              <a:rPr lang="en-US" dirty="0"/>
              <a:t>≤25%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Receiving </a:t>
            </a:r>
            <a:r>
              <a:rPr lang="en-US" dirty="0" err="1"/>
              <a:t>Epoetin</a:t>
            </a:r>
            <a:r>
              <a:rPr lang="en-US" dirty="0"/>
              <a:t> dose ≥ 225IU/Kg/</a:t>
            </a:r>
            <a:r>
              <a:rPr lang="en-US" dirty="0" err="1"/>
              <a:t>wk</a:t>
            </a:r>
            <a:r>
              <a:rPr lang="en-US" dirty="0"/>
              <a:t> or ≥22,500 IU/</a:t>
            </a:r>
            <a:r>
              <a:rPr lang="en-US" dirty="0" err="1"/>
              <a:t>wk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IV Iron  ≤ 125 mg per week in any of the 4 weeks prior to screening.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Patients </a:t>
            </a:r>
            <a:r>
              <a:rPr lang="en-US" b="1" dirty="0"/>
              <a:t>are randomized in a 1:1 ratio to receive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IV iron group: 1 gram of Ferric Gluconate (125 mg X8 HD sessions)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Control group: No IV iron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Both group receive a 25% increase in </a:t>
            </a:r>
            <a:r>
              <a:rPr lang="en-US" b="1" dirty="0" err="1"/>
              <a:t>Epoetin</a:t>
            </a:r>
            <a:r>
              <a:rPr lang="en-US" b="1" dirty="0"/>
              <a:t> </a:t>
            </a:r>
            <a:r>
              <a:rPr lang="en-US" b="1" dirty="0" err="1"/>
              <a:t>alfa</a:t>
            </a:r>
            <a:r>
              <a:rPr lang="en-US" b="1" dirty="0"/>
              <a:t> dose</a:t>
            </a:r>
          </a:p>
        </p:txBody>
      </p:sp>
    </p:spTree>
    <p:extLst>
      <p:ext uri="{BB962C8B-B14F-4D97-AF65-F5344CB8AC3E}">
        <p14:creationId xmlns:p14="http://schemas.microsoft.com/office/powerpoint/2010/main" xmlns="" val="604115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 II: Changes in </a:t>
            </a:r>
            <a:r>
              <a:rPr lang="en-US" dirty="0" err="1"/>
              <a:t>Epoetin</a:t>
            </a:r>
            <a:r>
              <a:rPr lang="en-US" dirty="0"/>
              <a:t> dose &amp; Hemoglobin</a:t>
            </a:r>
          </a:p>
        </p:txBody>
      </p:sp>
      <p:pic>
        <p:nvPicPr>
          <p:cNvPr id="6146" name="Picture 2" descr="C:\Users\MAK\Desktop\Drive I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94" y="1524001"/>
            <a:ext cx="758410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Drive II: Changes in </a:t>
            </a:r>
            <a:r>
              <a:rPr lang="en-US" dirty="0" err="1"/>
              <a:t>Epoetin</a:t>
            </a:r>
            <a:r>
              <a:rPr lang="en-US" dirty="0"/>
              <a:t> dose &amp; Hemoglobin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542971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DRIVE II, both groups maintained their DRIVE I </a:t>
            </a:r>
            <a:r>
              <a:rPr lang="en-US" dirty="0" err="1"/>
              <a:t>Hgb</a:t>
            </a:r>
            <a:r>
              <a:rPr lang="en-US" dirty="0"/>
              <a:t> increase, 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-Control group </a:t>
            </a:r>
            <a:r>
              <a:rPr lang="en-US" dirty="0" err="1"/>
              <a:t>epoetin</a:t>
            </a:r>
            <a:r>
              <a:rPr lang="en-US" dirty="0"/>
              <a:t> dose remained significantly elevated (p=0.0004)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-Ferric Gluconate group </a:t>
            </a:r>
            <a:r>
              <a:rPr lang="en-US" dirty="0" err="1"/>
              <a:t>epoetin</a:t>
            </a:r>
            <a:r>
              <a:rPr lang="en-US" dirty="0"/>
              <a:t> dose returned to baseline level (P=0.6039)</a:t>
            </a:r>
          </a:p>
        </p:txBody>
      </p:sp>
    </p:spTree>
    <p:extLst>
      <p:ext uri="{BB962C8B-B14F-4D97-AF65-F5344CB8AC3E}">
        <p14:creationId xmlns:p14="http://schemas.microsoft.com/office/powerpoint/2010/main" xmlns="" val="241656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Drive I &amp; Drive II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anemic patients with elevated ferritin and TSAT ≤ 25%, the most effective strategy known is to increase </a:t>
            </a:r>
            <a:r>
              <a:rPr lang="en-US" sz="2400" dirty="0" err="1"/>
              <a:t>Epoetin</a:t>
            </a:r>
            <a:r>
              <a:rPr lang="en-US" sz="2400" dirty="0"/>
              <a:t> dose by 25% and to administer 1 gram of IV Iron.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IV Iron and </a:t>
            </a:r>
            <a:r>
              <a:rPr lang="en-US" sz="2400" dirty="0" err="1"/>
              <a:t>Epoetin</a:t>
            </a:r>
            <a:r>
              <a:rPr lang="en-US" sz="2400" dirty="0"/>
              <a:t> increase results in higher hemoglobin and lower </a:t>
            </a:r>
            <a:r>
              <a:rPr lang="en-US" sz="2400" dirty="0" err="1"/>
              <a:t>Epoetin</a:t>
            </a:r>
            <a:r>
              <a:rPr lang="en-US" sz="2400" dirty="0"/>
              <a:t> requirements over a 12-week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Ferritin above or below 8  ng/dl and TSAT &lt; 20% vs 20% vs 25% can not discriminate between responders to IV Iron and non-responders.</a:t>
            </a:r>
          </a:p>
        </p:txBody>
      </p:sp>
    </p:spTree>
    <p:extLst>
      <p:ext uri="{BB962C8B-B14F-4D97-AF65-F5344CB8AC3E}">
        <p14:creationId xmlns:p14="http://schemas.microsoft.com/office/powerpoint/2010/main" xmlns="" val="3232020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Proper Use of Ferritin to Guide Decisions on IV</a:t>
            </a:r>
            <a:br>
              <a:rPr lang="en-US" sz="2800" b="1" dirty="0"/>
            </a:br>
            <a:r>
              <a:rPr lang="en-US" sz="2800" b="1" dirty="0"/>
              <a:t>Iron 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114" y="1828800"/>
            <a:ext cx="8458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CKD 3 and 4</a:t>
            </a:r>
          </a:p>
          <a:p>
            <a:r>
              <a:rPr lang="en-US" dirty="0"/>
              <a:t>1. A low ferritin (&lt;100 ng/mL) usually indicates low iron stores.</a:t>
            </a:r>
          </a:p>
          <a:p>
            <a:r>
              <a:rPr lang="en-US" dirty="0"/>
              <a:t>2. A higher ferritin lacks predictive value. Use clinical judgment</a:t>
            </a:r>
          </a:p>
          <a:p>
            <a:r>
              <a:rPr lang="en-US" dirty="0"/>
              <a:t>on whether to give IV or oral iron.</a:t>
            </a:r>
          </a:p>
          <a:p>
            <a:r>
              <a:rPr lang="en-US" dirty="0"/>
              <a:t>3. IV iron can raise </a:t>
            </a:r>
            <a:r>
              <a:rPr lang="en-US" dirty="0" err="1"/>
              <a:t>Hgb</a:t>
            </a:r>
            <a:r>
              <a:rPr lang="en-US" dirty="0"/>
              <a:t>, delay or prevent the need for ESA</a:t>
            </a:r>
          </a:p>
          <a:p>
            <a:r>
              <a:rPr lang="en-US" dirty="0"/>
              <a:t>therapy, or lower ESA doses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800" b="1" dirty="0"/>
              <a:t>Patients on </a:t>
            </a:r>
            <a:r>
              <a:rPr lang="en-US" sz="2800" b="1" dirty="0" smtClean="0"/>
              <a:t>Dialysis</a:t>
            </a:r>
            <a:endParaRPr lang="en-US" sz="2800" b="1" dirty="0"/>
          </a:p>
          <a:p>
            <a:r>
              <a:rPr lang="en-US" dirty="0"/>
              <a:t>1. A low ferritin (&lt; 200 ng/mL) usually indicates low iron stores.</a:t>
            </a:r>
          </a:p>
          <a:p>
            <a:r>
              <a:rPr lang="en-US" dirty="0"/>
              <a:t>2. A higher ferritin lacks predictive value. Use clinical judgment</a:t>
            </a:r>
          </a:p>
          <a:p>
            <a:r>
              <a:rPr lang="en-US" dirty="0"/>
              <a:t>on whether to give IV iron.</a:t>
            </a:r>
          </a:p>
          <a:p>
            <a:r>
              <a:rPr lang="en-US" dirty="0"/>
              <a:t>3. IV iron can raise </a:t>
            </a:r>
            <a:r>
              <a:rPr lang="en-US" dirty="0" err="1"/>
              <a:t>Hgb</a:t>
            </a:r>
            <a:r>
              <a:rPr lang="en-US" dirty="0"/>
              <a:t> and lower ESA doses and cost.</a:t>
            </a:r>
          </a:p>
        </p:txBody>
      </p:sp>
    </p:spTree>
    <p:extLst>
      <p:ext uri="{BB962C8B-B14F-4D97-AF65-F5344CB8AC3E}">
        <p14:creationId xmlns:p14="http://schemas.microsoft.com/office/powerpoint/2010/main" xmlns="" val="4112589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of Anemia in CKD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1295400"/>
            <a:ext cx="66294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Rule out other causes of anemia – bleeding, nutritional deficiencies, bone marrow disorder, </a:t>
            </a:r>
            <a:r>
              <a:rPr lang="en-US" dirty="0" err="1" smtClean="0"/>
              <a:t>hemoglobinopathies</a:t>
            </a:r>
            <a:r>
              <a:rPr lang="en-US" dirty="0" smtClean="0"/>
              <a:t> etc.</a:t>
            </a:r>
          </a:p>
          <a:p>
            <a:endParaRPr lang="en-US" dirty="0" smtClean="0"/>
          </a:p>
          <a:p>
            <a:r>
              <a:rPr lang="en-US" dirty="0" smtClean="0"/>
              <a:t>• Once CKD cause of anemia is established –</a:t>
            </a:r>
          </a:p>
          <a:p>
            <a:endParaRPr lang="en-US" dirty="0" smtClean="0"/>
          </a:p>
          <a:p>
            <a:r>
              <a:rPr lang="en-US" dirty="0" smtClean="0"/>
              <a:t>–Evaluate for iron deficiency – check TSAT and Ferritin</a:t>
            </a:r>
          </a:p>
          <a:p>
            <a:endParaRPr lang="en-US" dirty="0" smtClean="0"/>
          </a:p>
          <a:p>
            <a:r>
              <a:rPr lang="en-US" dirty="0" smtClean="0"/>
              <a:t>–Supplement Fe as needed</a:t>
            </a:r>
          </a:p>
          <a:p>
            <a:endParaRPr lang="en-US" dirty="0" smtClean="0"/>
          </a:p>
          <a:p>
            <a:r>
              <a:rPr lang="en-US" dirty="0" smtClean="0"/>
              <a:t>–Evaluate </a:t>
            </a:r>
            <a:r>
              <a:rPr lang="en-US" dirty="0" err="1" smtClean="0"/>
              <a:t>Hgb</a:t>
            </a:r>
            <a:r>
              <a:rPr lang="en-US" dirty="0" smtClean="0"/>
              <a:t> response</a:t>
            </a:r>
          </a:p>
          <a:p>
            <a:endParaRPr lang="en-US" dirty="0" smtClean="0"/>
          </a:p>
          <a:p>
            <a:r>
              <a:rPr lang="en-US" dirty="0" smtClean="0"/>
              <a:t>• If anemia persists consider ESA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sz="2800" b="1" i="1" dirty="0" smtClean="0"/>
              <a:t>Do Not Over-treat</a:t>
            </a:r>
            <a:r>
              <a:rPr lang="en-US" dirty="0" smtClean="0"/>
              <a:t>!!! </a:t>
            </a:r>
            <a:r>
              <a:rPr lang="en-US" sz="2400" dirty="0" err="1" smtClean="0">
                <a:solidFill>
                  <a:srgbClr val="FF0000"/>
                </a:solidFill>
              </a:rPr>
              <a:t>Hgb</a:t>
            </a:r>
            <a:r>
              <a:rPr lang="en-US" sz="2400" dirty="0" smtClean="0">
                <a:solidFill>
                  <a:srgbClr val="FF0000"/>
                </a:solidFill>
              </a:rPr>
              <a:t> 10-11 is current goal.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4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 Treatment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6764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Iron — often ineffective by </a:t>
            </a:r>
            <a:r>
              <a:rPr lang="en-US" sz="2400" dirty="0" err="1" smtClean="0"/>
              <a:t>p.o.</a:t>
            </a:r>
            <a:r>
              <a:rPr lang="en-US" sz="2400" dirty="0" smtClean="0"/>
              <a:t> route</a:t>
            </a:r>
          </a:p>
          <a:p>
            <a:endParaRPr lang="en-US" sz="2400" dirty="0" smtClean="0"/>
          </a:p>
          <a:p>
            <a:r>
              <a:rPr lang="en-US" sz="2400" dirty="0" smtClean="0"/>
              <a:t>• IV iron — best therapy route in ESRD</a:t>
            </a:r>
          </a:p>
          <a:p>
            <a:r>
              <a:rPr lang="en-US" sz="2400" dirty="0" smtClean="0"/>
              <a:t>–Less rigorously tested in ND-CKD</a:t>
            </a:r>
          </a:p>
          <a:p>
            <a:endParaRPr lang="en-US" sz="2400" dirty="0" smtClean="0"/>
          </a:p>
          <a:p>
            <a:r>
              <a:rPr lang="en-US" sz="2400" dirty="0" smtClean="0"/>
              <a:t>• Even if KDOQI iron parameters are “on target,”</a:t>
            </a:r>
          </a:p>
          <a:p>
            <a:endParaRPr lang="en-US" sz="2400" dirty="0" smtClean="0"/>
          </a:p>
          <a:p>
            <a:r>
              <a:rPr lang="en-US" sz="2400" dirty="0" smtClean="0"/>
              <a:t>anemia may respond to iron therapy</a:t>
            </a:r>
          </a:p>
          <a:p>
            <a:r>
              <a:rPr lang="en-US" sz="2400" dirty="0" smtClean="0"/>
              <a:t>–“functional iron deficiency”</a:t>
            </a:r>
          </a:p>
          <a:p>
            <a:r>
              <a:rPr lang="en-US" sz="2400" dirty="0" smtClean="0"/>
              <a:t>–iron-restricted erythropoiesis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720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Risks of ESAs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1363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Benefits</a:t>
            </a:r>
          </a:p>
          <a:p>
            <a:r>
              <a:rPr lang="en-US" dirty="0"/>
              <a:t>– Reduction in blood transfusions</a:t>
            </a:r>
          </a:p>
          <a:p>
            <a:r>
              <a:rPr lang="en-US" dirty="0"/>
              <a:t>– Improvement in patient’s quality of </a:t>
            </a:r>
            <a:r>
              <a:rPr lang="en-US" dirty="0" smtClean="0"/>
              <a:t>life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Risks</a:t>
            </a:r>
          </a:p>
          <a:p>
            <a:r>
              <a:rPr lang="en-US" dirty="0"/>
              <a:t>– Cardiovascular events</a:t>
            </a:r>
          </a:p>
          <a:p>
            <a:r>
              <a:rPr lang="en-US" dirty="0"/>
              <a:t>– Hypertension</a:t>
            </a:r>
          </a:p>
          <a:p>
            <a:r>
              <a:rPr lang="en-US" dirty="0"/>
              <a:t>– Thromboembolism</a:t>
            </a:r>
          </a:p>
          <a:p>
            <a:r>
              <a:rPr lang="en-US" dirty="0"/>
              <a:t>– Cancer progression</a:t>
            </a:r>
          </a:p>
          <a:p>
            <a:r>
              <a:rPr lang="en-US" dirty="0"/>
              <a:t>– No benefit in CKD progression</a:t>
            </a:r>
          </a:p>
        </p:txBody>
      </p:sp>
    </p:spTree>
    <p:extLst>
      <p:ext uri="{BB962C8B-B14F-4D97-AF65-F5344CB8AC3E}">
        <p14:creationId xmlns:p14="http://schemas.microsoft.com/office/powerpoint/2010/main" xmlns="" val="244435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Anemia in CKD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Challenging condition since the understanding of CKD and subsequent managements.</a:t>
            </a:r>
          </a:p>
          <a:p>
            <a:r>
              <a:rPr lang="en-US" sz="2800" dirty="0" smtClean="0"/>
              <a:t>Anemia </a:t>
            </a:r>
            <a:r>
              <a:rPr lang="en-US" sz="2800" dirty="0"/>
              <a:t>in CKD </a:t>
            </a:r>
            <a:r>
              <a:rPr lang="en-US" sz="2800" dirty="0" smtClean="0"/>
              <a:t>was the most morbid complication during the pre-Erythropoietin era.</a:t>
            </a:r>
          </a:p>
          <a:p>
            <a:r>
              <a:rPr lang="en-US" sz="2800" dirty="0" smtClean="0"/>
              <a:t>It was almost a routine, to get monthly red cell transfusion while on hemodialysis then.</a:t>
            </a:r>
            <a:endParaRPr lang="en-US" sz="2800" dirty="0"/>
          </a:p>
          <a:p>
            <a:r>
              <a:rPr lang="en-US" sz="2800" dirty="0"/>
              <a:t>Discovery of </a:t>
            </a:r>
            <a:r>
              <a:rPr lang="en-US" sz="2800" dirty="0" smtClean="0"/>
              <a:t>Erythropoietin is one of the most important in the management of CKD and thereby treatment of anemia.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962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Erythropoietin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1953—Allan </a:t>
            </a:r>
            <a:r>
              <a:rPr lang="en-US" dirty="0" err="1" smtClean="0"/>
              <a:t>Erslev</a:t>
            </a:r>
            <a:r>
              <a:rPr lang="en-US" dirty="0" smtClean="0"/>
              <a:t>---postulated the presence of a factor later on named Erythropoietin.</a:t>
            </a:r>
          </a:p>
          <a:p>
            <a:endParaRPr lang="en-US" dirty="0"/>
          </a:p>
          <a:p>
            <a:r>
              <a:rPr lang="en-US" dirty="0" smtClean="0"/>
              <a:t>1974-----Allan </a:t>
            </a:r>
            <a:r>
              <a:rPr lang="en-US" dirty="0" err="1" smtClean="0"/>
              <a:t>Erslev</a:t>
            </a:r>
            <a:r>
              <a:rPr lang="en-US" dirty="0"/>
              <a:t>-----demonstrated the presence of Erythropoietin </a:t>
            </a:r>
            <a:r>
              <a:rPr lang="en-US" dirty="0" smtClean="0"/>
              <a:t>in </a:t>
            </a:r>
            <a:r>
              <a:rPr lang="en-US" dirty="0"/>
              <a:t>the kidney.</a:t>
            </a:r>
          </a:p>
          <a:p>
            <a:endParaRPr lang="en-US" dirty="0"/>
          </a:p>
          <a:p>
            <a:r>
              <a:rPr lang="en-US" dirty="0" smtClean="0"/>
              <a:t>1977---Eugene </a:t>
            </a:r>
            <a:r>
              <a:rPr lang="en-US" dirty="0" err="1" smtClean="0"/>
              <a:t>Goldwasser</a:t>
            </a:r>
            <a:r>
              <a:rPr lang="en-US" dirty="0" smtClean="0"/>
              <a:t>---first isolated erythropoietin from urine. </a:t>
            </a:r>
          </a:p>
          <a:p>
            <a:endParaRPr lang="en-US" dirty="0"/>
          </a:p>
          <a:p>
            <a:r>
              <a:rPr lang="en-US" dirty="0" smtClean="0"/>
              <a:t> 1983---Fu </a:t>
            </a:r>
            <a:r>
              <a:rPr lang="en-US" dirty="0" err="1" smtClean="0"/>
              <a:t>Kuen</a:t>
            </a:r>
            <a:r>
              <a:rPr lang="en-US" dirty="0" smtClean="0"/>
              <a:t> Lin----cloned the gene of human Erythropoietin.</a:t>
            </a:r>
          </a:p>
          <a:p>
            <a:endParaRPr lang="en-US" dirty="0"/>
          </a:p>
          <a:p>
            <a:r>
              <a:rPr lang="en-US" dirty="0" smtClean="0"/>
              <a:t>1984-----AMGEN--- commercially produced Erythropoietin as </a:t>
            </a:r>
            <a:r>
              <a:rPr lang="en-US" dirty="0" err="1" smtClean="0"/>
              <a:t>Epogen</a:t>
            </a:r>
            <a:r>
              <a:rPr lang="en-US" dirty="0" smtClean="0"/>
              <a:t>.  They retained the right of production of all Erythropoietin and marketing in ESRD patients in USA; and gave J&amp;J to market </a:t>
            </a:r>
            <a:r>
              <a:rPr lang="en-US" dirty="0" err="1" smtClean="0"/>
              <a:t>Erythripoietin</a:t>
            </a:r>
            <a:r>
              <a:rPr lang="en-US" dirty="0" smtClean="0"/>
              <a:t> in non-ESRD patients as Procrit in USA and world-wide marketing of Erythropoietin.</a:t>
            </a:r>
          </a:p>
          <a:p>
            <a:endParaRPr lang="en-US" dirty="0"/>
          </a:p>
          <a:p>
            <a:r>
              <a:rPr lang="en-US" dirty="0" smtClean="0"/>
              <a:t>1989---</a:t>
            </a:r>
            <a:r>
              <a:rPr lang="en-US" dirty="0" err="1" smtClean="0"/>
              <a:t>Epogen</a:t>
            </a:r>
            <a:r>
              <a:rPr lang="en-US" dirty="0" smtClean="0"/>
              <a:t> was approved for anemia in CKD &amp; cancer patients.</a:t>
            </a:r>
          </a:p>
          <a:p>
            <a:endParaRPr lang="en-US" dirty="0"/>
          </a:p>
          <a:p>
            <a:r>
              <a:rPr lang="en-US" dirty="0" smtClean="0"/>
              <a:t>2001---</a:t>
            </a:r>
            <a:r>
              <a:rPr lang="en-US" dirty="0" err="1" smtClean="0"/>
              <a:t>Derbopoietin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 was launched</a:t>
            </a:r>
          </a:p>
          <a:p>
            <a:endParaRPr lang="en-US" dirty="0"/>
          </a:p>
          <a:p>
            <a:r>
              <a:rPr lang="en-US" dirty="0" smtClean="0"/>
              <a:t>2012---</a:t>
            </a:r>
            <a:r>
              <a:rPr lang="en-US" dirty="0" err="1" smtClean="0"/>
              <a:t>Peginesatide</a:t>
            </a:r>
            <a:r>
              <a:rPr lang="en-US" dirty="0" smtClean="0"/>
              <a:t> launched and was withdrawn in the following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872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199"/>
            <a:ext cx="2138676" cy="3099531"/>
          </a:xfrm>
        </p:spPr>
      </p:pic>
      <p:pic>
        <p:nvPicPr>
          <p:cNvPr id="2050" name="Picture 2" descr="C:\Users\MAK\Desktop\GOLDWASSER-obit-articleIn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051050" cy="29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K\Desktop\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363787" cy="30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1" y="4867832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Allan </a:t>
            </a:r>
            <a:r>
              <a:rPr lang="en-US" dirty="0" err="1" smtClean="0"/>
              <a:t>Erslev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62511" y="4919932"/>
            <a:ext cx="202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Eugene </a:t>
            </a:r>
            <a:r>
              <a:rPr lang="en-US" dirty="0" err="1" smtClean="0"/>
              <a:t>Goldwasser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64279" y="4951448"/>
            <a:ext cx="126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 </a:t>
            </a:r>
            <a:r>
              <a:rPr lang="en-US" dirty="0" err="1"/>
              <a:t>Kuen</a:t>
            </a:r>
            <a:r>
              <a:rPr lang="en-US" dirty="0"/>
              <a:t> Lin</a:t>
            </a:r>
          </a:p>
        </p:txBody>
      </p:sp>
    </p:spTree>
    <p:extLst>
      <p:ext uri="{BB962C8B-B14F-4D97-AF65-F5344CB8AC3E}">
        <p14:creationId xmlns:p14="http://schemas.microsoft.com/office/powerpoint/2010/main" xmlns="" val="77864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Erythropoietin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</a:t>
            </a:r>
            <a:r>
              <a:rPr lang="en-US" dirty="0" err="1" smtClean="0"/>
              <a:t>Gylcoprotein</a:t>
            </a:r>
            <a:r>
              <a:rPr lang="en-US" dirty="0" smtClean="0"/>
              <a:t> hormone, synthesized by the </a:t>
            </a:r>
            <a:r>
              <a:rPr lang="en-US" dirty="0" err="1" smtClean="0"/>
              <a:t>intrestitial</a:t>
            </a:r>
            <a:r>
              <a:rPr lang="en-US" dirty="0" smtClean="0"/>
              <a:t> fibroblasts of </a:t>
            </a:r>
            <a:r>
              <a:rPr lang="en-US" dirty="0" err="1" smtClean="0"/>
              <a:t>peritubular</a:t>
            </a:r>
            <a:r>
              <a:rPr lang="en-US" dirty="0" smtClean="0"/>
              <a:t> region of kidneys in adults and by liver in fetal and perinatal period.</a:t>
            </a:r>
          </a:p>
          <a:p>
            <a:r>
              <a:rPr lang="en-US" dirty="0" smtClean="0"/>
              <a:t>Molecular weight is 34kD.</a:t>
            </a:r>
          </a:p>
          <a:p>
            <a:r>
              <a:rPr lang="en-US" dirty="0"/>
              <a:t>G</a:t>
            </a:r>
            <a:r>
              <a:rPr lang="en-US" dirty="0" smtClean="0"/>
              <a:t>ene is located on the long arm of chromosome 7 (7q11-q22).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75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1"/>
            <a:ext cx="7467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Prevalence of Anemia in CKD patients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5257800" cy="22860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McClellan et al 2004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7139921"/>
              </p:ext>
            </p:extLst>
          </p:nvPr>
        </p:nvGraphicFramePr>
        <p:xfrm>
          <a:off x="914400" y="1447800"/>
          <a:ext cx="7400876" cy="4191000"/>
        </p:xfrm>
        <a:graphic>
          <a:graphicData uri="http://schemas.openxmlformats.org/presentationml/2006/ole">
            <p:oleObj spid="_x0000_s1142" name="Document" r:id="rId3" imgW="5952018" imgH="33696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873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2016</Words>
  <Application>Microsoft Office PowerPoint</Application>
  <PresentationFormat>On-screen Show (4:3)</PresentationFormat>
  <Paragraphs>355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Document</vt:lpstr>
      <vt:lpstr>Anemia</vt:lpstr>
      <vt:lpstr>Anemia</vt:lpstr>
      <vt:lpstr>Anemia</vt:lpstr>
      <vt:lpstr>Anemia in CKD  </vt:lpstr>
      <vt:lpstr>Anemia in CKD  </vt:lpstr>
      <vt:lpstr>Erythropoietin</vt:lpstr>
      <vt:lpstr>Pioneers</vt:lpstr>
      <vt:lpstr>Erythropoietin</vt:lpstr>
      <vt:lpstr>Prevalence of Anemia in CKD patients</vt:lpstr>
      <vt:lpstr>Erythropoiesis</vt:lpstr>
      <vt:lpstr>Normal Oxygen Sensing</vt:lpstr>
      <vt:lpstr>Erythropoietin Receptors</vt:lpstr>
      <vt:lpstr>Question?</vt:lpstr>
      <vt:lpstr>Pivotal Clinical Trials in CKD Anemia </vt:lpstr>
      <vt:lpstr>Normal Hematocrit Cardiac Trial</vt:lpstr>
      <vt:lpstr>CREATE</vt:lpstr>
      <vt:lpstr>CHOIR Correction of Hemoglobin and Outcomes in Renal Insufficiency</vt:lpstr>
      <vt:lpstr>CHOIR Hemoglobin &amp; Epoetin alfa Over Time</vt:lpstr>
      <vt:lpstr>CHOIR Hemoglobin &amp; Epoetin alfa Over Time</vt:lpstr>
      <vt:lpstr>CHOIR Kaplan-Meier Plot of the Time to the Primary Composite Event between Randomization and Termination:</vt:lpstr>
      <vt:lpstr>CHOIR Components of Primary End points</vt:lpstr>
      <vt:lpstr>CHOIR Conclusions:</vt:lpstr>
      <vt:lpstr>TREAT</vt:lpstr>
      <vt:lpstr>TREAT Trial Of Darbepoetin in DM and CKD </vt:lpstr>
      <vt:lpstr>Risk factors for increase morbidity / mortality</vt:lpstr>
      <vt:lpstr>Types of ESAs</vt:lpstr>
      <vt:lpstr>Iron</vt:lpstr>
      <vt:lpstr>Distribution of Iron in Adults</vt:lpstr>
      <vt:lpstr>Iron Metabolism</vt:lpstr>
      <vt:lpstr>Iron transport across enterocytes</vt:lpstr>
      <vt:lpstr>Ferroportin mediated Transport</vt:lpstr>
      <vt:lpstr>Hepcidin </vt:lpstr>
      <vt:lpstr>Hypo-Responsiveness to ESAs</vt:lpstr>
      <vt:lpstr>Iron Deficiency in Anemia of CKD #1 Cause of Hypo-responsiveness</vt:lpstr>
      <vt:lpstr>Question</vt:lpstr>
      <vt:lpstr>Question</vt:lpstr>
      <vt:lpstr>Role of Inflammation &amp; Hepcidin in anemia in CKD</vt:lpstr>
      <vt:lpstr>Erythropoisis in CKD</vt:lpstr>
      <vt:lpstr>Drive Study I &amp; II</vt:lpstr>
      <vt:lpstr>Dialysis Patient’s Response to IV Iron with elevated Ferritin ( DRIVE )</vt:lpstr>
      <vt:lpstr>Drive II: Changes in Epoetin dose &amp; Hemoglobin</vt:lpstr>
      <vt:lpstr>Conclusions: Drive I &amp; Drive II</vt:lpstr>
      <vt:lpstr>The Proper Use of Ferritin to Guide Decisions on IV Iron Use</vt:lpstr>
      <vt:lpstr>Management of Anemia in CKD</vt:lpstr>
      <vt:lpstr>Iron Treatment</vt:lpstr>
      <vt:lpstr>Benefits and Risks of ESAs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</dc:creator>
  <cp:lastModifiedBy>GXLC</cp:lastModifiedBy>
  <cp:revision>117</cp:revision>
  <dcterms:created xsi:type="dcterms:W3CDTF">2014-09-04T20:16:45Z</dcterms:created>
  <dcterms:modified xsi:type="dcterms:W3CDTF">2014-09-11T13:02:08Z</dcterms:modified>
</cp:coreProperties>
</file>