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9" r:id="rId2"/>
    <p:sldMasterId id="2147483703" r:id="rId3"/>
  </p:sldMasterIdLst>
  <p:notesMasterIdLst>
    <p:notesMasterId r:id="rId30"/>
  </p:notesMasterIdLst>
  <p:handoutMasterIdLst>
    <p:handoutMasterId r:id="rId31"/>
  </p:handoutMasterIdLst>
  <p:sldIdLst>
    <p:sldId id="256" r:id="rId4"/>
    <p:sldId id="257" r:id="rId5"/>
    <p:sldId id="259" r:id="rId6"/>
    <p:sldId id="267" r:id="rId7"/>
    <p:sldId id="269" r:id="rId8"/>
    <p:sldId id="270" r:id="rId9"/>
    <p:sldId id="271" r:id="rId10"/>
    <p:sldId id="272" r:id="rId11"/>
    <p:sldId id="274" r:id="rId12"/>
    <p:sldId id="261" r:id="rId13"/>
    <p:sldId id="275" r:id="rId14"/>
    <p:sldId id="277" r:id="rId15"/>
    <p:sldId id="279" r:id="rId16"/>
    <p:sldId id="280" r:id="rId17"/>
    <p:sldId id="281" r:id="rId18"/>
    <p:sldId id="282" r:id="rId19"/>
    <p:sldId id="283" r:id="rId20"/>
    <p:sldId id="284" r:id="rId21"/>
    <p:sldId id="286" r:id="rId22"/>
    <p:sldId id="287" r:id="rId23"/>
    <p:sldId id="285" r:id="rId24"/>
    <p:sldId id="262" r:id="rId25"/>
    <p:sldId id="265" r:id="rId26"/>
    <p:sldId id="288" r:id="rId27"/>
    <p:sldId id="263" r:id="rId28"/>
    <p:sldId id="289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Readmissions</c:v>
                </c:pt>
              </c:strCache>
            </c:strRef>
          </c:tx>
          <c:invertIfNegative val="0"/>
          <c:cat>
            <c:numRef>
              <c:f>'Sheet1'!$A$2:$A$8</c:f>
              <c:numCache>
                <c:formatCode>General</c:formatCode>
                <c:ptCount val="7"/>
                <c:pt idx="0">
                  <c:v>7</c:v>
                </c:pt>
                <c:pt idx="1">
                  <c:v>14</c:v>
                </c:pt>
                <c:pt idx="2">
                  <c:v>30</c:v>
                </c:pt>
                <c:pt idx="3">
                  <c:v>60</c:v>
                </c:pt>
                <c:pt idx="4">
                  <c:v>90</c:v>
                </c:pt>
                <c:pt idx="5">
                  <c:v>180</c:v>
                </c:pt>
                <c:pt idx="6">
                  <c:v>365</c:v>
                </c:pt>
              </c:numCache>
            </c:numRef>
          </c:cat>
          <c:val>
            <c:numRef>
              <c:f>'Sheet1'!$B$2:$B$8</c:f>
              <c:numCache>
                <c:formatCode>0%</c:formatCode>
                <c:ptCount val="7"/>
                <c:pt idx="0">
                  <c:v>6.0000000000000046E-2</c:v>
                </c:pt>
                <c:pt idx="1">
                  <c:v>0.11000000000000004</c:v>
                </c:pt>
                <c:pt idx="2">
                  <c:v>0.2</c:v>
                </c:pt>
                <c:pt idx="3">
                  <c:v>0.28000000000000008</c:v>
                </c:pt>
                <c:pt idx="4">
                  <c:v>0.34000000000000036</c:v>
                </c:pt>
                <c:pt idx="5">
                  <c:v>0.45</c:v>
                </c:pt>
                <c:pt idx="6">
                  <c:v>0.56000000000000005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9644288"/>
        <c:axId val="34878976"/>
      </c:barChart>
      <c:catAx>
        <c:axId val="49644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Days after Discharge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4878976"/>
        <c:crosses val="autoZero"/>
        <c:auto val="1"/>
        <c:lblAlgn val="ctr"/>
        <c:lblOffset val="100"/>
        <c:noMultiLvlLbl val="0"/>
      </c:catAx>
      <c:valAx>
        <c:axId val="34878976"/>
        <c:scaling>
          <c:orientation val="minMax"/>
        </c:scaling>
        <c:delete val="1"/>
        <c:axPos val="l"/>
        <c:numFmt formatCode="0%" sourceLinked="0"/>
        <c:majorTickMark val="none"/>
        <c:minorTickMark val="none"/>
        <c:tickLblPos val="none"/>
        <c:crossAx val="49644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037F05-F76E-49F6-9958-1FBE646E8C25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3EC926A-6349-4B33-A2CE-96F0E49F9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3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EB39166-4C7E-402F-9347-DCB2142A6331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FE1FD0-FD69-4CA4-BAC2-774FE9C6D3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Perpet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 i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 i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Perpetu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Perpetua" pitchFamily="18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467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1072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4071"/>
            <a:ext cx="8229600" cy="40020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04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03438"/>
            <a:ext cx="4038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03438"/>
            <a:ext cx="4038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24428-538E-406B-9CD4-E475CA29D27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37B9-CF95-416B-8584-025362AEC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44F855B-075F-4B44-B048-CFF10B28F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1168A0B-C15D-43E4-8D61-D3BFEDD938B7}" type="datetimeFigureOut">
              <a:rPr lang="en-US" smtClean="0"/>
              <a:pPr/>
              <a:t>5/2/2014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accent5"/>
                </a:solidFill>
              </a:rPr>
              <a:t>Transitional Care Management Billing Codes: </a:t>
            </a:r>
            <a:r>
              <a:rPr lang="en-US" dirty="0" smtClean="0">
                <a:solidFill>
                  <a:schemeClr val="accent5"/>
                </a:solidFill>
              </a:rPr>
              <a:t/>
            </a:r>
            <a:br>
              <a:rPr lang="en-US" dirty="0" smtClean="0">
                <a:solidFill>
                  <a:schemeClr val="accent5"/>
                </a:solidFill>
              </a:rPr>
            </a:br>
            <a:r>
              <a:rPr lang="en-US" sz="3200" dirty="0" smtClean="0">
                <a:solidFill>
                  <a:schemeClr val="accent4"/>
                </a:solidFill>
              </a:rPr>
              <a:t>What are they? And what do they mean for Pharmacists?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Kathleen Pincus, PharmD, BCPS</a:t>
            </a: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University of Maryland School of Pharmacy</a:t>
            </a:r>
          </a:p>
          <a:p>
            <a:endParaRPr lang="en-US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Washington Metropolitan Society of Health-System Pharmacists &amp; District of Columbia College of Clinical Pharmacy Joint Spring Meeting</a:t>
            </a: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May 10, 2014</a:t>
            </a:r>
            <a:endParaRPr lang="en-US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217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Transitional Care Management Billing Codes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4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Transitional Care Management Billing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CMS added new transitional care management (TCM) codes to the physician fee schedule in 2013 </a:t>
            </a:r>
          </a:p>
          <a:p>
            <a:pPr lvl="1"/>
            <a:r>
              <a:rPr lang="en-US" dirty="0" smtClean="0"/>
              <a:t>99495 &amp; 99496</a:t>
            </a:r>
          </a:p>
          <a:p>
            <a:pPr lvl="1"/>
            <a:r>
              <a:rPr lang="en-US" dirty="0" smtClean="0"/>
              <a:t>To incentivize non face-to-face aspects of care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16437" y="6611778"/>
            <a:ext cx="2327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2012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Qualifies?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373628"/>
              </p:ext>
            </p:extLst>
          </p:nvPr>
        </p:nvGraphicFramePr>
        <p:xfrm>
          <a:off x="533400" y="1828800"/>
          <a:ext cx="762000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Patients Discharged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 From:</a:t>
                      </a:r>
                      <a:endParaRPr lang="en-US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 Stay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Inpatient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Outpatient observation service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Outpatient partial hospitalization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Skilled Nursing</a:t>
                      </a:r>
                      <a:r>
                        <a:rPr lang="en-US" baseline="0" dirty="0" smtClean="0"/>
                        <a:t> Facility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Skilled nursing</a:t>
                      </a:r>
                      <a:r>
                        <a:rPr lang="en-US" baseline="0" dirty="0" smtClean="0"/>
                        <a:t> facility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Rehabilitation hospital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Long-term acute care hospital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Community Partial</a:t>
                      </a:r>
                      <a:r>
                        <a:rPr lang="en-US" baseline="0" dirty="0" smtClean="0"/>
                        <a:t> Hospitalization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Mental health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Substance abuse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16437" y="6611778"/>
            <a:ext cx="2327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2012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be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Assume responsibility for beneficiary’s care</a:t>
            </a:r>
          </a:p>
          <a:p>
            <a:pPr marL="57150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Establish a care plan</a:t>
            </a:r>
          </a:p>
          <a:p>
            <a:pPr marL="57150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Communicate with patient and/or caregiver within 2 days</a:t>
            </a:r>
          </a:p>
          <a:p>
            <a:pPr marL="57150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Face-to-face visit within 7 or 14 days</a:t>
            </a:r>
          </a:p>
          <a:p>
            <a:pPr marL="57150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Appropriate complexity of medical decision making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16437" y="6611778"/>
            <a:ext cx="2327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2012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Assuming Responsibility for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and review discharge summary</a:t>
            </a:r>
          </a:p>
          <a:p>
            <a:r>
              <a:rPr lang="en-US" dirty="0" smtClean="0"/>
              <a:t>Review diagnostic tests and treatments</a:t>
            </a:r>
          </a:p>
          <a:p>
            <a:r>
              <a:rPr lang="en-US" dirty="0" smtClean="0"/>
              <a:t>Update patient’s medical record to incorporate changes in health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Within 14 business days of discharge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16437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Care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or adjust care plan, including assessment of: </a:t>
            </a:r>
          </a:p>
          <a:p>
            <a:pPr lvl="1"/>
            <a:r>
              <a:rPr lang="en-US" dirty="0" smtClean="0"/>
              <a:t>Health status</a:t>
            </a:r>
          </a:p>
          <a:p>
            <a:pPr lvl="1"/>
            <a:r>
              <a:rPr lang="en-US" dirty="0" smtClean="0"/>
              <a:t>Medical needs</a:t>
            </a:r>
          </a:p>
          <a:p>
            <a:pPr lvl="1"/>
            <a:r>
              <a:rPr lang="en-US" dirty="0" smtClean="0"/>
              <a:t>Functional status</a:t>
            </a:r>
          </a:p>
          <a:p>
            <a:pPr lvl="1"/>
            <a:r>
              <a:rPr lang="en-US" dirty="0" smtClean="0"/>
              <a:t>Pain control</a:t>
            </a:r>
          </a:p>
          <a:p>
            <a:pPr lvl="1"/>
            <a:r>
              <a:rPr lang="en-US" dirty="0" smtClean="0"/>
              <a:t>Psychosocial needs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16436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Day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Methods</a:t>
            </a:r>
          </a:p>
          <a:p>
            <a:r>
              <a:rPr lang="en-US" dirty="0" smtClean="0"/>
              <a:t>Communication with patient and/or caregiver</a:t>
            </a:r>
          </a:p>
          <a:p>
            <a:r>
              <a:rPr lang="en-US" dirty="0" smtClean="0"/>
              <a:t>Within 2 business days of discharge</a:t>
            </a:r>
          </a:p>
          <a:p>
            <a:r>
              <a:rPr lang="en-US" dirty="0" smtClean="0"/>
              <a:t>Forms of communication</a:t>
            </a:r>
          </a:p>
          <a:p>
            <a:pPr lvl="1"/>
            <a:r>
              <a:rPr lang="en-US" dirty="0" smtClean="0"/>
              <a:t>Direct contact</a:t>
            </a:r>
          </a:p>
          <a:p>
            <a:pPr lvl="1"/>
            <a:r>
              <a:rPr lang="en-US" dirty="0" smtClean="0"/>
              <a:t>Telephone call</a:t>
            </a:r>
          </a:p>
          <a:p>
            <a:pPr lvl="1"/>
            <a:r>
              <a:rPr lang="en-US" dirty="0" smtClean="0"/>
              <a:t>Electronic communication</a:t>
            </a:r>
          </a:p>
          <a:p>
            <a:r>
              <a:rPr lang="en-US" i="1" u="sng" dirty="0" smtClean="0"/>
              <a:t>OR</a:t>
            </a:r>
            <a:r>
              <a:rPr lang="en-US" dirty="0" smtClean="0"/>
              <a:t> documentation of 2 unsuccessful attempts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Content</a:t>
            </a:r>
          </a:p>
          <a:p>
            <a:r>
              <a:rPr lang="en-US" dirty="0" smtClean="0"/>
              <a:t>Assess medication regimen understanding</a:t>
            </a:r>
          </a:p>
          <a:p>
            <a:r>
              <a:rPr lang="en-US" dirty="0" smtClean="0"/>
              <a:t>Initiate medication reconciliation</a:t>
            </a:r>
          </a:p>
          <a:p>
            <a:r>
              <a:rPr lang="en-US" dirty="0" smtClean="0"/>
              <a:t>Educate on care plan and potential complications</a:t>
            </a:r>
          </a:p>
          <a:p>
            <a:r>
              <a:rPr lang="en-US" dirty="0" smtClean="0"/>
              <a:t>Assess need for home and community-based resources</a:t>
            </a:r>
          </a:p>
          <a:p>
            <a:r>
              <a:rPr lang="en-US" dirty="0" smtClean="0"/>
              <a:t>Coordinate follow-up visits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6436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Face-to-Face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</a:t>
            </a:r>
          </a:p>
          <a:p>
            <a:pPr lvl="1"/>
            <a:r>
              <a:rPr lang="en-US" dirty="0" smtClean="0"/>
              <a:t>7 days for 99496 (high complexity)</a:t>
            </a:r>
          </a:p>
          <a:p>
            <a:pPr lvl="1"/>
            <a:r>
              <a:rPr lang="en-US" dirty="0" smtClean="0"/>
              <a:t>14 days for 99495 (moderate complexity)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Calendar days (not business days)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16437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858962"/>
          </a:xfrm>
        </p:spPr>
        <p:txBody>
          <a:bodyPr/>
          <a:lstStyle/>
          <a:p>
            <a:r>
              <a:rPr lang="en-US" dirty="0" smtClean="0"/>
              <a:t>Which of these patients are eligible for (billable) TCM services?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90800"/>
            <a:ext cx="7620000" cy="3810000"/>
          </a:xfrm>
        </p:spPr>
        <p:txBody>
          <a:bodyPr/>
          <a:lstStyle/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dirty="0" smtClean="0"/>
              <a:t>A 45 </a:t>
            </a:r>
            <a:r>
              <a:rPr lang="en-US" dirty="0" err="1" smtClean="0"/>
              <a:t>yo</a:t>
            </a:r>
            <a:r>
              <a:rPr lang="en-US" dirty="0" smtClean="0"/>
              <a:t> patient discharged from a substance abuse partial hospitalization?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dirty="0" smtClean="0"/>
              <a:t>A 65 </a:t>
            </a:r>
            <a:r>
              <a:rPr lang="en-US" dirty="0" err="1" smtClean="0"/>
              <a:t>yo</a:t>
            </a:r>
            <a:r>
              <a:rPr lang="en-US" dirty="0" smtClean="0"/>
              <a:t> patient discharged to a rehabilitation hospital after a hip replacement surgery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dirty="0" smtClean="0"/>
              <a:t>A 72 </a:t>
            </a:r>
            <a:r>
              <a:rPr lang="en-US" dirty="0" err="1" smtClean="0"/>
              <a:t>yo</a:t>
            </a:r>
            <a:r>
              <a:rPr lang="en-US" dirty="0" smtClean="0"/>
              <a:t> patient seen in the emergency department for community acquired pneumonia discharged to home with oral antibiotics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dirty="0" smtClean="0"/>
              <a:t>A 68 </a:t>
            </a:r>
            <a:r>
              <a:rPr lang="en-US" dirty="0" err="1" smtClean="0"/>
              <a:t>yo</a:t>
            </a:r>
            <a:r>
              <a:rPr lang="en-US" dirty="0" smtClean="0"/>
              <a:t> patient discharged to home from an skilled nursing facility after a 21 day stay following cardiac surgery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can bill the TCM codes?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limited to primary care providers</a:t>
            </a:r>
          </a:p>
          <a:p>
            <a:r>
              <a:rPr lang="en-US" dirty="0" smtClean="0"/>
              <a:t>Telephone call: </a:t>
            </a:r>
          </a:p>
          <a:p>
            <a:pPr lvl="1"/>
            <a:r>
              <a:rPr lang="en-US" dirty="0" smtClean="0"/>
              <a:t>Physicians</a:t>
            </a:r>
          </a:p>
          <a:p>
            <a:pPr lvl="1"/>
            <a:r>
              <a:rPr lang="en-US" dirty="0" smtClean="0"/>
              <a:t>“clinical staff under the direction of the physician”</a:t>
            </a:r>
          </a:p>
          <a:p>
            <a:pPr lvl="2"/>
            <a:r>
              <a:rPr lang="en-US" dirty="0" smtClean="0"/>
              <a:t>Incident-to level providers</a:t>
            </a:r>
          </a:p>
          <a:p>
            <a:r>
              <a:rPr lang="en-US" dirty="0" smtClean="0"/>
              <a:t>Face-to-face visit:</a:t>
            </a:r>
          </a:p>
          <a:p>
            <a:pPr lvl="1"/>
            <a:r>
              <a:rPr lang="en-US" dirty="0" smtClean="0"/>
              <a:t>Physician </a:t>
            </a:r>
            <a:r>
              <a:rPr lang="en-US" i="1" u="sng" dirty="0" smtClean="0"/>
              <a:t>or</a:t>
            </a:r>
            <a:endParaRPr lang="en-US" dirty="0" smtClean="0"/>
          </a:p>
          <a:p>
            <a:pPr lvl="1"/>
            <a:r>
              <a:rPr lang="en-US" dirty="0" smtClean="0"/>
              <a:t>“qualified non-physician provider”</a:t>
            </a:r>
          </a:p>
          <a:p>
            <a:pPr lvl="2"/>
            <a:r>
              <a:rPr lang="en-US" dirty="0" smtClean="0"/>
              <a:t>Clinical nurse specialist, clinical psychologist, clinical social workers, nurse mid-wives, nurse practitioners, and physician assistants </a:t>
            </a:r>
          </a:p>
          <a:p>
            <a:pPr lvl="2"/>
            <a:r>
              <a:rPr lang="en-US" dirty="0" smtClean="0"/>
              <a:t>Practicing within the scope of their authority according to laws in their state and the Medicare statutory benefit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16437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After this presentation, attendees will be able to: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571500" lvl="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Identify </a:t>
            </a:r>
            <a:r>
              <a:rPr lang="en-US" dirty="0"/>
              <a:t>patients eligible for transitional care management services in accordance with the Medicare physician fee </a:t>
            </a:r>
            <a:r>
              <a:rPr lang="en-US" dirty="0" smtClean="0"/>
              <a:t>schedule</a:t>
            </a:r>
          </a:p>
          <a:p>
            <a:pPr marL="571500" lvl="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the five elements of transitional care management services necessary to satisfy the Medicare </a:t>
            </a:r>
            <a:r>
              <a:rPr lang="en-US" dirty="0" smtClean="0"/>
              <a:t>requirements</a:t>
            </a:r>
          </a:p>
          <a:p>
            <a:pPr marL="571500" lvl="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Explain </a:t>
            </a:r>
            <a:r>
              <a:rPr lang="en-US" dirty="0"/>
              <a:t>to a colleague three ways a pharmacist can participate in transitional care management </a:t>
            </a:r>
            <a:r>
              <a:rPr lang="en-US" dirty="0" smtClean="0"/>
              <a:t>services</a:t>
            </a:r>
          </a:p>
          <a:p>
            <a:pPr marL="571500" lvl="0" indent="-457200">
              <a:buClr>
                <a:schemeClr val="tx1">
                  <a:lumMod val="75000"/>
                </a:schemeClr>
              </a:buClr>
              <a:buAutoNum type="arabicPeriod"/>
            </a:pPr>
            <a:r>
              <a:rPr lang="en-US" dirty="0" smtClean="0"/>
              <a:t>Utilize </a:t>
            </a:r>
            <a:r>
              <a:rPr lang="en-US" dirty="0"/>
              <a:t>published evidence to describe the impact on medication related problems on hospital readmission rates</a:t>
            </a:r>
          </a:p>
          <a:p>
            <a:pPr>
              <a:buClr>
                <a:schemeClr val="tx1">
                  <a:lumMod val="75000"/>
                </a:schemeClr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65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you bill the codes?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914400"/>
          </a:xfrm>
        </p:spPr>
        <p:txBody>
          <a:bodyPr/>
          <a:lstStyle/>
          <a:p>
            <a:r>
              <a:rPr lang="en-US" dirty="0" smtClean="0"/>
              <a:t>30 days after discharge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51460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do</a:t>
            </a:r>
            <a:r>
              <a:rPr kumimoji="0" lang="en-US" sz="4600" b="0" i="0" u="none" strike="noStrike" kern="1200" cap="none" spc="-100" normalizeH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codes pay?</a:t>
            </a:r>
            <a:endParaRPr kumimoji="0" lang="en-US" sz="4600" b="0" i="0" u="none" strike="noStrike" kern="1200" cap="none" spc="-10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657600"/>
            <a:ext cx="76200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200" dirty="0" smtClean="0"/>
              <a:t>Estimated $60 extra for a similar complexity visit for established patients</a:t>
            </a:r>
          </a:p>
          <a:p>
            <a:pPr marL="800100" lvl="1" indent="-22860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$600 million cost to Medicare in the </a:t>
            </a:r>
            <a:r>
              <a:rPr lang="en-US" smtClean="0"/>
              <a:t>first year</a:t>
            </a:r>
          </a:p>
          <a:p>
            <a:pPr marL="800100" lvl="1" indent="-22860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mtClean="0"/>
              <a:t>Increasing </a:t>
            </a:r>
            <a:r>
              <a:rPr lang="en-US" dirty="0" smtClean="0"/>
              <a:t>payment to primary care physicians by 3-4%</a:t>
            </a:r>
          </a:p>
          <a:p>
            <a:pPr marL="3429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6437" y="6457890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CMS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2012</a:t>
            </a:r>
          </a:p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2013; 20(3):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858962"/>
          </a:xfrm>
        </p:spPr>
        <p:txBody>
          <a:bodyPr/>
          <a:lstStyle/>
          <a:p>
            <a:r>
              <a:rPr lang="en-US" sz="2800" dirty="0" smtClean="0"/>
              <a:t>An office manager for a primary care physician’s office wants to implement TCM services. Which of the following scenarios is compliant with Medicare specifications?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133600"/>
            <a:ext cx="7620000" cy="3810000"/>
          </a:xfrm>
        </p:spPr>
        <p:txBody>
          <a:bodyPr>
            <a:noAutofit/>
          </a:bodyPr>
          <a:lstStyle/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sz="2300" dirty="0" smtClean="0"/>
              <a:t>A front desk staff member calls patients the day after hospital discharge to schedule 7 or 14 day appointments with their PCP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sz="2300" dirty="0" smtClean="0"/>
              <a:t>A licensed social worker calls patients within 4 days of hospital discharge to discuss community and home based resources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sz="2300" dirty="0" smtClean="0"/>
              <a:t>A nurse practitioner calls patients within 2 days of hospital discharge using a structured questionnaire and to schedule 7 or 14 day appointments with herself</a:t>
            </a:r>
          </a:p>
          <a:p>
            <a:pPr marL="571500" indent="-457200">
              <a:buClr>
                <a:schemeClr val="accent3"/>
              </a:buClr>
              <a:buAutoNum type="alphaUcPeriod"/>
            </a:pPr>
            <a:r>
              <a:rPr lang="en-US" sz="2300" dirty="0" smtClean="0"/>
              <a:t>A medical assistant calls patients the week of hospital discharge to perform  medication reconciliation and update the patient’s electronic medical record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The Role of the Pharmacist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55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Medication Related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66% of adverse events experienced after hospital discharge are related to medications</a:t>
            </a:r>
          </a:p>
          <a:p>
            <a:pPr lvl="1"/>
            <a:r>
              <a:rPr lang="en-US" dirty="0" smtClean="0"/>
              <a:t>Medication allergies</a:t>
            </a:r>
          </a:p>
          <a:p>
            <a:pPr lvl="1"/>
            <a:r>
              <a:rPr lang="en-US" dirty="0" smtClean="0"/>
              <a:t>Delay in required monitoring </a:t>
            </a:r>
          </a:p>
          <a:p>
            <a:pPr lvl="1"/>
            <a:r>
              <a:rPr lang="en-US" dirty="0" smtClean="0"/>
              <a:t>Side effects to new medicines</a:t>
            </a:r>
          </a:p>
          <a:p>
            <a:r>
              <a:rPr lang="en-US" dirty="0" smtClean="0"/>
              <a:t>RED study: Of participants contacted after discharge </a:t>
            </a:r>
          </a:p>
          <a:p>
            <a:pPr lvl="1"/>
            <a:r>
              <a:rPr lang="en-US" dirty="0" smtClean="0"/>
              <a:t>65% had at least one medication problem</a:t>
            </a:r>
          </a:p>
          <a:p>
            <a:pPr lvl="1"/>
            <a:r>
              <a:rPr lang="en-US" dirty="0" smtClean="0"/>
              <a:t>53% required corrective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86600" y="64578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Ann Intern Med 2003; 138: 161-7</a:t>
            </a:r>
          </a:p>
          <a:p>
            <a:pPr algn="r"/>
            <a:r>
              <a:rPr lang="en-US" sz="1000" dirty="0" smtClean="0"/>
              <a:t>Ann Intern Med 2009; 150: 177-87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069915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Commonly Implicated 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648200" cy="4373880"/>
          </a:xfrm>
        </p:spPr>
        <p:txBody>
          <a:bodyPr>
            <a:normAutofit/>
          </a:bodyPr>
          <a:lstStyle/>
          <a:p>
            <a:r>
              <a:rPr lang="en-US" dirty="0" smtClean="0"/>
              <a:t>Omission of orders for PRN medications</a:t>
            </a:r>
          </a:p>
          <a:p>
            <a:pPr lvl="1"/>
            <a:r>
              <a:rPr lang="en-US" dirty="0" smtClean="0"/>
              <a:t>Inadequate pain control</a:t>
            </a:r>
          </a:p>
          <a:p>
            <a:r>
              <a:rPr lang="en-US" dirty="0" smtClean="0"/>
              <a:t>Duplicate medications</a:t>
            </a:r>
          </a:p>
          <a:p>
            <a:r>
              <a:rPr lang="en-US" dirty="0" smtClean="0"/>
              <a:t>Inability to fill prescriptions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86600" y="64578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Ann Intern Med 2003; 138: 161-7</a:t>
            </a:r>
          </a:p>
          <a:p>
            <a:pPr algn="r"/>
            <a:r>
              <a:rPr lang="en-US" sz="1000" dirty="0" smtClean="0"/>
              <a:t>J Gen Intern Med 2009; 24: 630-5</a:t>
            </a:r>
            <a:endParaRPr lang="en-US" sz="1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859316"/>
              </p:ext>
            </p:extLst>
          </p:nvPr>
        </p:nvGraphicFramePr>
        <p:xfrm>
          <a:off x="5715000" y="1524000"/>
          <a:ext cx="2362200" cy="3261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j-lt"/>
                        </a:rPr>
                        <a:t>Classes </a:t>
                      </a:r>
                      <a:endParaRPr lang="en-US" sz="2400" b="0" dirty="0">
                        <a:solidFill>
                          <a:schemeClr val="tx1">
                            <a:lumMod val="7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Gastrointestinal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Cardiovascular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Opioids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Neuropsychiatric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Hypoglycemic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Antibiotics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Corticosteroids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Anticoagulants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accent5"/>
                </a:solidFill>
              </a:rPr>
              <a:t>Transitional Care Management Billing Codes: </a:t>
            </a:r>
            <a:r>
              <a:rPr lang="en-US" dirty="0" smtClean="0">
                <a:solidFill>
                  <a:schemeClr val="accent5"/>
                </a:solidFill>
              </a:rPr>
              <a:t/>
            </a:r>
            <a:br>
              <a:rPr lang="en-US" dirty="0" smtClean="0">
                <a:solidFill>
                  <a:schemeClr val="accent5"/>
                </a:solidFill>
              </a:rPr>
            </a:br>
            <a:r>
              <a:rPr lang="en-US" sz="3200" dirty="0" smtClean="0">
                <a:solidFill>
                  <a:schemeClr val="accent4"/>
                </a:solidFill>
              </a:rPr>
              <a:t>What are they? And what do they mean for Pharmacists?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Kathleen Pincus, PharmD, BCPS</a:t>
            </a:r>
          </a:p>
          <a:p>
            <a:r>
              <a:rPr lang="en-US" dirty="0" smtClean="0"/>
              <a:t>University of Maryland School of Pharmacy</a:t>
            </a:r>
          </a:p>
          <a:p>
            <a:endParaRPr lang="en-US" dirty="0"/>
          </a:p>
          <a:p>
            <a:r>
              <a:rPr lang="en-US" dirty="0" smtClean="0"/>
              <a:t>Washington Metropolitan Society of Health-System Pharmacists &amp; District of Columbia College of Clinical Pharmacy Joint Spring Meeting</a:t>
            </a:r>
          </a:p>
          <a:p>
            <a:r>
              <a:rPr lang="en-US" dirty="0" smtClean="0"/>
              <a:t>May 10,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36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accent3"/>
              </a:buClr>
            </a:pPr>
            <a:r>
              <a:rPr lang="en-US" dirty="0" smtClean="0"/>
              <a:t>Jenks SF, Williams MV, Coleman EA. </a:t>
            </a:r>
            <a:r>
              <a:rPr lang="en-US" dirty="0" err="1" smtClean="0"/>
              <a:t>Rehospitalizations</a:t>
            </a:r>
            <a:r>
              <a:rPr lang="en-US" dirty="0" smtClean="0"/>
              <a:t> among patients in the Medicare fee-for-service program. N </a:t>
            </a:r>
            <a:r>
              <a:rPr lang="en-US" dirty="0" err="1" smtClean="0"/>
              <a:t>Eng</a:t>
            </a:r>
            <a:r>
              <a:rPr lang="en-US" dirty="0" smtClean="0"/>
              <a:t> J Med 2009; 360: 1418-28. </a:t>
            </a:r>
          </a:p>
          <a:p>
            <a:pPr>
              <a:buClr>
                <a:schemeClr val="accent3"/>
              </a:buClr>
            </a:pPr>
            <a:r>
              <a:rPr lang="en-US" dirty="0" smtClean="0"/>
              <a:t>Medicare Payment Advisory Commission (</a:t>
            </a:r>
            <a:r>
              <a:rPr lang="en-US" dirty="0" err="1" smtClean="0"/>
              <a:t>MedPac</a:t>
            </a:r>
            <a:r>
              <a:rPr lang="en-US" dirty="0" smtClean="0"/>
              <a:t>). Report to the congress: promoting greater efficiency in Medicare. Washington, DC: June 2007. </a:t>
            </a:r>
          </a:p>
          <a:p>
            <a:pPr>
              <a:buClr>
                <a:schemeClr val="accent3"/>
              </a:buClr>
            </a:pPr>
            <a:r>
              <a:rPr lang="en-US" dirty="0" err="1" smtClean="0"/>
              <a:t>Bloink</a:t>
            </a:r>
            <a:r>
              <a:rPr lang="en-US" dirty="0" smtClean="0"/>
              <a:t> J, Adler KG. Transitional care management services; new codes, new requirements. </a:t>
            </a:r>
            <a:r>
              <a:rPr lang="en-US" dirty="0" err="1" smtClean="0"/>
              <a:t>Fam</a:t>
            </a:r>
            <a:r>
              <a:rPr lang="en-US" dirty="0" smtClean="0"/>
              <a:t> </a:t>
            </a:r>
            <a:r>
              <a:rPr lang="en-US" dirty="0" err="1" smtClean="0"/>
              <a:t>Pract</a:t>
            </a:r>
            <a:r>
              <a:rPr lang="en-US" dirty="0" smtClean="0"/>
              <a:t> </a:t>
            </a:r>
            <a:r>
              <a:rPr lang="en-US" dirty="0" err="1" smtClean="0"/>
              <a:t>Manag</a:t>
            </a:r>
            <a:r>
              <a:rPr lang="en-US" dirty="0" smtClean="0"/>
              <a:t> 2013; 20(3): 12-17. </a:t>
            </a:r>
          </a:p>
          <a:p>
            <a:pPr>
              <a:buClr>
                <a:schemeClr val="accent3"/>
              </a:buClr>
            </a:pPr>
            <a:r>
              <a:rPr lang="en-US" dirty="0" err="1" smtClean="0"/>
              <a:t>Kripalani</a:t>
            </a:r>
            <a:r>
              <a:rPr lang="en-US" dirty="0" smtClean="0"/>
              <a:t> S, </a:t>
            </a:r>
            <a:r>
              <a:rPr lang="en-US" dirty="0" err="1" smtClean="0"/>
              <a:t>LeFevre</a:t>
            </a:r>
            <a:r>
              <a:rPr lang="en-US" dirty="0" smtClean="0"/>
              <a:t> E, Phillips CO, Williams MV, </a:t>
            </a:r>
            <a:r>
              <a:rPr lang="en-US" dirty="0" err="1" smtClean="0"/>
              <a:t>Basaviah</a:t>
            </a:r>
            <a:r>
              <a:rPr lang="en-US" dirty="0" smtClean="0"/>
              <a:t> P, Baker DW. Deficits in communication and information transfer between hospital-based and primary care physicians: implications for patient safety and continuity of care. JAMA 2007; 297: 831-41. </a:t>
            </a:r>
          </a:p>
          <a:p>
            <a:pPr>
              <a:buClr>
                <a:schemeClr val="accent3"/>
              </a:buClr>
            </a:pPr>
            <a:r>
              <a:rPr lang="en-US" dirty="0" smtClean="0"/>
              <a:t>Forester AJ, </a:t>
            </a:r>
            <a:r>
              <a:rPr lang="en-US" dirty="0" err="1" smtClean="0"/>
              <a:t>Murff</a:t>
            </a:r>
            <a:r>
              <a:rPr lang="en-US" dirty="0" smtClean="0"/>
              <a:t> HJ, Peterson JF, Gandhi TK, Bates DW. The incidence and severity of adverse events affecting patients after discharge from the hospital. Ann Intern Med 2003; 138: 161-7. </a:t>
            </a:r>
          </a:p>
          <a:p>
            <a:pPr>
              <a:buClr>
                <a:schemeClr val="accent3"/>
              </a:buClr>
            </a:pPr>
            <a:r>
              <a:rPr lang="en-US" dirty="0" smtClean="0"/>
              <a:t>Centers for Medicare &amp; Medicaid Services. Medicare Program: Revisions to payment policies under the physician fee schedule, DME face to face encounters, elimination of the requirement for termination of non-random prepayment complex medical review and other revisions to Part B for CY 2013 (Final Rule) 2012; 77 Fed. Reg.: 68,978-94. </a:t>
            </a:r>
          </a:p>
          <a:p>
            <a:pPr>
              <a:buClr>
                <a:schemeClr val="accent3"/>
              </a:buClr>
            </a:pPr>
            <a:r>
              <a:rPr lang="en-US" dirty="0" err="1"/>
              <a:t>Tija</a:t>
            </a:r>
            <a:r>
              <a:rPr lang="en-US" dirty="0"/>
              <a:t> J, Boner A, </a:t>
            </a:r>
            <a:r>
              <a:rPr lang="en-US" dirty="0" err="1"/>
              <a:t>Briesacher</a:t>
            </a:r>
            <a:r>
              <a:rPr lang="en-US" dirty="0"/>
              <a:t> BA, McGee S, Terrill E, Miller K. Medication discrepancies upon hospital to skilled nursing facility transitions. J Gen Intern Med 2009; 24: 630-5.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31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Transitional Care Management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Medicare Beneficiary </a:t>
            </a:r>
            <a:r>
              <a:rPr lang="en-US" dirty="0" err="1" smtClean="0"/>
              <a:t>Rehospitalizations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beneficiaries discharged from hospital</a:t>
            </a:r>
          </a:p>
          <a:p>
            <a:pPr lvl="1"/>
            <a:r>
              <a:rPr lang="en-US" dirty="0" smtClean="0"/>
              <a:t>1 out of 5 </a:t>
            </a:r>
            <a:r>
              <a:rPr lang="en-US" dirty="0" err="1" smtClean="0"/>
              <a:t>rehospitalized</a:t>
            </a:r>
            <a:r>
              <a:rPr lang="en-US" dirty="0" smtClean="0"/>
              <a:t> within 30 days</a:t>
            </a:r>
          </a:p>
          <a:p>
            <a:pPr lvl="2"/>
            <a:r>
              <a:rPr lang="en-US" dirty="0" smtClean="0"/>
              <a:t>90% unplanned</a:t>
            </a:r>
          </a:p>
          <a:p>
            <a:pPr lvl="2"/>
            <a:r>
              <a:rPr lang="en-US" dirty="0" smtClean="0"/>
              <a:t>$17 billion</a:t>
            </a:r>
          </a:p>
          <a:p>
            <a:pPr lvl="1"/>
            <a:r>
              <a:rPr lang="en-US" dirty="0" smtClean="0"/>
              <a:t>3 out of 4 readmissions may be avoidable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87664" y="6409761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N Eng J Med 2009; 360: 1418-28. </a:t>
            </a:r>
          </a:p>
          <a:p>
            <a:pPr algn="r"/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MedPAC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 Report June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2007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57200" y="191452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Readmissions by Condition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504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564722" y="6611779"/>
            <a:ext cx="157927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MedPAC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Report June 2007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Patient Protection &amp; Affordable Care Act (2010)</a:t>
            </a:r>
          </a:p>
          <a:p>
            <a:pPr lvl="1"/>
            <a:r>
              <a:rPr lang="en-US" dirty="0" smtClean="0"/>
              <a:t>Hospital Readmissions Reduction Program (Sec 3025)</a:t>
            </a:r>
          </a:p>
          <a:p>
            <a:pPr lvl="1"/>
            <a:r>
              <a:rPr lang="en-US" dirty="0" smtClean="0"/>
              <a:t>Hospitals with </a:t>
            </a:r>
            <a:r>
              <a:rPr lang="en-US" i="1" dirty="0" smtClean="0"/>
              <a:t>higher than expected</a:t>
            </a:r>
            <a:r>
              <a:rPr lang="en-US" dirty="0" smtClean="0"/>
              <a:t> readmission rates</a:t>
            </a:r>
          </a:p>
          <a:p>
            <a:pPr lvl="2"/>
            <a:r>
              <a:rPr lang="en-US" dirty="0" smtClean="0"/>
              <a:t>Decrease in reimbursement for all Medicare discharges</a:t>
            </a:r>
          </a:p>
          <a:p>
            <a:pPr lvl="1"/>
            <a:r>
              <a:rPr lang="en-US" dirty="0" smtClean="0"/>
              <a:t>Started with: Pneumonia, Acute myocardial infarction, Heart failure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64722" y="6611778"/>
            <a:ext cx="157927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MedPAC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Report June 2007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44% of patients are seen by any physician 14 days after discharge</a:t>
            </a:r>
          </a:p>
          <a:p>
            <a:pPr lvl="1"/>
            <a:r>
              <a:rPr lang="en-US" dirty="0" smtClean="0"/>
              <a:t>49% saw PCP within 30 days of discharge</a:t>
            </a:r>
          </a:p>
          <a:p>
            <a:pPr lvl="1"/>
            <a:r>
              <a:rPr lang="en-US" dirty="0" smtClean="0"/>
              <a:t>Discharge summaries available at 1</a:t>
            </a:r>
            <a:r>
              <a:rPr lang="en-US" baseline="30000" dirty="0" smtClean="0"/>
              <a:t>st</a:t>
            </a:r>
            <a:r>
              <a:rPr lang="en-US" dirty="0" smtClean="0"/>
              <a:t> follow-up visit: 12-34%</a:t>
            </a:r>
          </a:p>
          <a:p>
            <a:pPr lvl="1"/>
            <a:r>
              <a:rPr lang="en-US" dirty="0" smtClean="0"/>
              <a:t>Patients who saw PCP had a 3% readmission rate, those that didn’t had a 21% readmission 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9527" y="6457890"/>
            <a:ext cx="3574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Fam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Pract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Manag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 2013; 20(3): 6</a:t>
            </a:r>
          </a:p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JAMA 2007; 297: 831-41</a:t>
            </a:r>
            <a:r>
              <a:rPr lang="en-US" sz="1000" dirty="0" smtClean="0"/>
              <a:t>.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19% of patients discharged from the hospital have an adverse event resulting from their hospitalization</a:t>
            </a:r>
          </a:p>
          <a:p>
            <a:pPr lvl="1"/>
            <a:r>
              <a:rPr lang="en-US" dirty="0" smtClean="0"/>
              <a:t>30% preventable, 32% ameliorable</a:t>
            </a:r>
          </a:p>
          <a:p>
            <a:pPr lvl="1"/>
            <a:r>
              <a:rPr lang="en-US" dirty="0" smtClean="0"/>
              <a:t>59% of preventable or ameliorable adverse events are due to poor communication between providers in the hospital and either patient or primary care providers</a:t>
            </a:r>
          </a:p>
          <a:p>
            <a:pPr lvl="1"/>
            <a:r>
              <a:rPr lang="en-US" dirty="0" smtClean="0"/>
              <a:t>66% related to medications</a:t>
            </a:r>
          </a:p>
          <a:p>
            <a:pPr lvl="2"/>
            <a:r>
              <a:rPr lang="en-US" dirty="0" smtClean="0"/>
              <a:t>Medication allergies developed after discharge</a:t>
            </a:r>
          </a:p>
          <a:p>
            <a:pPr lvl="2"/>
            <a:r>
              <a:rPr lang="en-US" dirty="0" smtClean="0"/>
              <a:t>Delay in required monitoring related to medications</a:t>
            </a:r>
          </a:p>
          <a:p>
            <a:pPr lvl="2"/>
            <a:r>
              <a:rPr lang="en-US" dirty="0" smtClean="0"/>
              <a:t>Side effects of newly prescribed medications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57559" y="6611779"/>
            <a:ext cx="19864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Ann Intern Med 2003; 138: 161-7. 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447800"/>
            <a:ext cx="3886200" cy="2738006"/>
          </a:xfrm>
          <a:prstGeom prst="rect">
            <a:avLst/>
          </a:prstGeom>
        </p:spPr>
      </p:pic>
      <p:pic>
        <p:nvPicPr>
          <p:cNvPr id="4" name="Picture 3" descr="teaching_beds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3733800"/>
            <a:ext cx="3896591" cy="2743200"/>
          </a:xfrm>
          <a:prstGeom prst="rect">
            <a:avLst/>
          </a:prstGeom>
        </p:spPr>
      </p:pic>
      <p:cxnSp>
        <p:nvCxnSpPr>
          <p:cNvPr id="15" name="Elbow Connector 14"/>
          <p:cNvCxnSpPr>
            <a:stCxn id="2" idx="2"/>
            <a:endCxn id="4" idx="1"/>
          </p:cNvCxnSpPr>
          <p:nvPr/>
        </p:nvCxnSpPr>
        <p:spPr>
          <a:xfrm rot="16200000" flipH="1">
            <a:off x="2950153" y="3483553"/>
            <a:ext cx="919594" cy="2324100"/>
          </a:xfrm>
          <a:prstGeom prst="bentConnector2">
            <a:avLst/>
          </a:prstGeom>
          <a:ln w="698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3400" y="838200"/>
            <a:ext cx="3276600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HOSPITAL</a:t>
            </a:r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3000" y="3124200"/>
            <a:ext cx="3276600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PRIMARY CARE</a:t>
            </a:r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8200" y="381000"/>
            <a:ext cx="2590800" cy="2246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HOW DO 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YOU GET FROM…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248400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smtClean="0"/>
              <a:t>Images: </a:t>
            </a:r>
          </a:p>
          <a:p>
            <a:r>
              <a:rPr lang="en-US" sz="900" dirty="0" smtClean="0"/>
              <a:t>http://medschool.umaryland.edu/familymedicine/about.asp</a:t>
            </a:r>
          </a:p>
          <a:p>
            <a:r>
              <a:rPr lang="en-US" sz="900" dirty="0" smtClean="0"/>
              <a:t>http://umm.edu/programs/pulmonary/professionals/pulmonary-fellowship/facilities</a:t>
            </a:r>
            <a:endParaRPr lang="en-US" sz="900" dirty="0"/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OC Presentation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jacency">
  <a:themeElements>
    <a:clrScheme name="Custom 15">
      <a:dk1>
        <a:srgbClr val="727CA3"/>
      </a:dk1>
      <a:lt1>
        <a:sysClr val="window" lastClr="FFFFFF"/>
      </a:lt1>
      <a:dk2>
        <a:srgbClr val="9FB8CD"/>
      </a:dk2>
      <a:lt2>
        <a:srgbClr val="DDE9EC"/>
      </a:lt2>
      <a:accent1>
        <a:srgbClr val="DDE9EC"/>
      </a:accent1>
      <a:accent2>
        <a:srgbClr val="9FB8CD"/>
      </a:accent2>
      <a:accent3>
        <a:srgbClr val="D2DA7A"/>
      </a:accent3>
      <a:accent4>
        <a:srgbClr val="B88472"/>
      </a:accent4>
      <a:accent5>
        <a:srgbClr val="8E736A"/>
      </a:accent5>
      <a:accent6>
        <a:srgbClr val="FADA7A"/>
      </a:accent6>
      <a:hlink>
        <a:srgbClr val="B292CA"/>
      </a:hlink>
      <a:folHlink>
        <a:srgbClr val="6B56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TOC Presentation Slides</Template>
  <TotalTime>215</TotalTime>
  <Words>1435</Words>
  <Application>Microsoft Office PowerPoint</Application>
  <PresentationFormat>On-screen Show (4:3)</PresentationFormat>
  <Paragraphs>198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TOC Presentation Slides</vt:lpstr>
      <vt:lpstr>Custom Design</vt:lpstr>
      <vt:lpstr>Adjacency</vt:lpstr>
      <vt:lpstr>Transitional Care Management Billing Codes:  What are they? And what do they mean for Pharmacists?</vt:lpstr>
      <vt:lpstr>Learning Objectives</vt:lpstr>
      <vt:lpstr>Transitional Care Management</vt:lpstr>
      <vt:lpstr>Medicare Beneficiary Rehospitalizations</vt:lpstr>
      <vt:lpstr>Readmissions by Condition</vt:lpstr>
      <vt:lpstr>Health Care Reform</vt:lpstr>
      <vt:lpstr>Post Discharge</vt:lpstr>
      <vt:lpstr>Post Discharge</vt:lpstr>
      <vt:lpstr>PowerPoint Presentation</vt:lpstr>
      <vt:lpstr>Transitional Care Management Billing Codes</vt:lpstr>
      <vt:lpstr>Transitional Care Management Billing Codes</vt:lpstr>
      <vt:lpstr>Who Qualifies?</vt:lpstr>
      <vt:lpstr>What must be done?</vt:lpstr>
      <vt:lpstr>Assuming Responsibility for Care</vt:lpstr>
      <vt:lpstr>Establishing Care Plan</vt:lpstr>
      <vt:lpstr>2 Day Communication</vt:lpstr>
      <vt:lpstr>Face-to-Face Visit</vt:lpstr>
      <vt:lpstr>Which of these patients are eligible for (billable) TCM services? </vt:lpstr>
      <vt:lpstr>Who can bill the TCM codes?</vt:lpstr>
      <vt:lpstr>When do you bill the codes?</vt:lpstr>
      <vt:lpstr>An office manager for a primary care physician’s office wants to implement TCM services. Which of the following scenarios is compliant with Medicare specifications?</vt:lpstr>
      <vt:lpstr>The Role of the Pharmacist</vt:lpstr>
      <vt:lpstr>Medication Related Errors</vt:lpstr>
      <vt:lpstr>Commonly Implicated Medications</vt:lpstr>
      <vt:lpstr>Transitional Care Management Billing Codes:  What are they? And what do they mean for Pharmacists?</vt:lpstr>
      <vt:lpstr>References</vt:lpstr>
    </vt:vector>
  </TitlesOfParts>
  <Company>University of Maryland Baltimore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Transitional Care Management Billing Codes:  What are they? And what do they mean for Pharmacists?</dc:title>
  <dc:creator>Kathleen Pincus</dc:creator>
  <cp:lastModifiedBy>Kathleen Pincus</cp:lastModifiedBy>
  <cp:revision>21</cp:revision>
  <cp:lastPrinted>2014-05-02T18:55:22Z</cp:lastPrinted>
  <dcterms:created xsi:type="dcterms:W3CDTF">2014-03-06T20:34:43Z</dcterms:created>
  <dcterms:modified xsi:type="dcterms:W3CDTF">2014-05-02T20:19:13Z</dcterms:modified>
</cp:coreProperties>
</file>