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48"/>
  </p:notesMasterIdLst>
  <p:handoutMasterIdLst>
    <p:handoutMasterId r:id="rId49"/>
  </p:handoutMasterIdLst>
  <p:sldIdLst>
    <p:sldId id="256" r:id="rId2"/>
    <p:sldId id="274" r:id="rId3"/>
    <p:sldId id="257" r:id="rId4"/>
    <p:sldId id="401" r:id="rId5"/>
    <p:sldId id="420" r:id="rId6"/>
    <p:sldId id="260" r:id="rId7"/>
    <p:sldId id="439" r:id="rId8"/>
    <p:sldId id="463" r:id="rId9"/>
    <p:sldId id="417" r:id="rId10"/>
    <p:sldId id="347" r:id="rId11"/>
    <p:sldId id="348" r:id="rId12"/>
    <p:sldId id="349" r:id="rId13"/>
    <p:sldId id="350" r:id="rId14"/>
    <p:sldId id="447" r:id="rId15"/>
    <p:sldId id="448" r:id="rId16"/>
    <p:sldId id="362" r:id="rId17"/>
    <p:sldId id="352" r:id="rId18"/>
    <p:sldId id="365" r:id="rId19"/>
    <p:sldId id="363" r:id="rId20"/>
    <p:sldId id="366" r:id="rId21"/>
    <p:sldId id="367" r:id="rId22"/>
    <p:sldId id="437" r:id="rId23"/>
    <p:sldId id="438" r:id="rId24"/>
    <p:sldId id="370" r:id="rId25"/>
    <p:sldId id="371" r:id="rId26"/>
    <p:sldId id="450" r:id="rId27"/>
    <p:sldId id="452" r:id="rId28"/>
    <p:sldId id="373" r:id="rId29"/>
    <p:sldId id="427" r:id="rId30"/>
    <p:sldId id="374" r:id="rId31"/>
    <p:sldId id="380" r:id="rId32"/>
    <p:sldId id="415" r:id="rId33"/>
    <p:sldId id="394" r:id="rId34"/>
    <p:sldId id="381" r:id="rId35"/>
    <p:sldId id="456" r:id="rId36"/>
    <p:sldId id="458" r:id="rId37"/>
    <p:sldId id="396" r:id="rId38"/>
    <p:sldId id="397" r:id="rId39"/>
    <p:sldId id="425" r:id="rId40"/>
    <p:sldId id="398" r:id="rId41"/>
    <p:sldId id="387" r:id="rId42"/>
    <p:sldId id="454" r:id="rId43"/>
    <p:sldId id="464" r:id="rId44"/>
    <p:sldId id="466" r:id="rId45"/>
    <p:sldId id="467" r:id="rId46"/>
    <p:sldId id="468" r:id="rId4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99"/>
    <a:srgbClr val="FFD13F"/>
    <a:srgbClr val="CCCCFF"/>
    <a:srgbClr val="99FF99"/>
    <a:srgbClr val="FFCD2F"/>
    <a:srgbClr val="F2F4AA"/>
    <a:srgbClr val="FF9999"/>
    <a:srgbClr val="00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8" autoAdjust="0"/>
    <p:restoredTop sz="82771" autoAdjust="0"/>
  </p:normalViewPr>
  <p:slideViewPr>
    <p:cSldViewPr>
      <p:cViewPr varScale="1">
        <p:scale>
          <a:sx n="60" d="100"/>
          <a:sy n="6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4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68"/>
    </p:cViewPr>
  </p:sorterViewPr>
  <p:notesViewPr>
    <p:cSldViewPr>
      <p:cViewPr varScale="1">
        <p:scale>
          <a:sx n="85" d="100"/>
          <a:sy n="85" d="100"/>
        </p:scale>
        <p:origin x="-1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533DF4-DC24-4073-929B-09F796D60CE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746C5B-E4E1-4A0C-B29A-488A187F052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chemeClr val="tx1"/>
              </a:solidFill>
            </a:rPr>
            <a:t>Confirm Diagnosis</a:t>
          </a:r>
          <a:endParaRPr lang="en-US" sz="1800" dirty="0">
            <a:solidFill>
              <a:schemeClr val="tx1"/>
            </a:solidFill>
          </a:endParaRPr>
        </a:p>
      </dgm:t>
    </dgm:pt>
    <dgm:pt modelId="{DBB43400-159D-4C4F-8141-D798196D3D16}" type="parTrans" cxnId="{CA2005A5-0220-4F46-8609-78402CAD5644}">
      <dgm:prSet/>
      <dgm:spPr/>
      <dgm:t>
        <a:bodyPr/>
        <a:lstStyle/>
        <a:p>
          <a:endParaRPr lang="en-US"/>
        </a:p>
      </dgm:t>
    </dgm:pt>
    <dgm:pt modelId="{AA81EB24-30C5-4509-ABA7-4F63312CE461}" type="sibTrans" cxnId="{CA2005A5-0220-4F46-8609-78402CAD5644}">
      <dgm:prSet/>
      <dgm:spPr>
        <a:solidFill>
          <a:schemeClr val="accent3">
            <a:lumMod val="85000"/>
          </a:schemeClr>
        </a:solidFill>
        <a:ln cmpd="sng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453D80E-6464-4034-B36D-5E9DBEEFF621}">
      <dgm:prSet phldrT="[Text]" custT="1"/>
      <dgm:spPr>
        <a:solidFill>
          <a:srgbClr val="99FF99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chemeClr val="tx1"/>
              </a:solidFill>
            </a:rPr>
            <a:t>Conservative</a:t>
          </a:r>
        </a:p>
        <a:p>
          <a:pPr algn="l"/>
          <a:r>
            <a:rPr lang="en-US" sz="1800" b="1" dirty="0" smtClean="0">
              <a:solidFill>
                <a:schemeClr val="tx1"/>
              </a:solidFill>
            </a:rPr>
            <a:t>Management</a:t>
          </a:r>
        </a:p>
      </dgm:t>
    </dgm:pt>
    <dgm:pt modelId="{30D6BCAA-8E55-4723-850B-109482F4263C}" type="parTrans" cxnId="{F793233C-28FF-4F7E-A80E-64771D1F0E60}">
      <dgm:prSet/>
      <dgm:spPr/>
      <dgm:t>
        <a:bodyPr/>
        <a:lstStyle/>
        <a:p>
          <a:endParaRPr lang="en-US"/>
        </a:p>
      </dgm:t>
    </dgm:pt>
    <dgm:pt modelId="{879FFD63-2B1E-49C0-869D-0691013963E0}" type="sibTrans" cxnId="{F793233C-28FF-4F7E-A80E-64771D1F0E60}">
      <dgm:prSet/>
      <dgm:spPr>
        <a:solidFill>
          <a:schemeClr val="accent3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9F74BA8-2442-437C-B3C4-C0EBEC7034C9}">
      <dgm:prSet custT="1"/>
      <dgm:spPr>
        <a:solidFill>
          <a:srgbClr val="F2F4AA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chemeClr val="tx1"/>
              </a:solidFill>
            </a:rPr>
            <a:t>+/- HBOT</a:t>
          </a:r>
          <a:endParaRPr lang="en-US" sz="1800" b="1" dirty="0">
            <a:solidFill>
              <a:schemeClr val="tx1"/>
            </a:solidFill>
          </a:endParaRPr>
        </a:p>
      </dgm:t>
    </dgm:pt>
    <dgm:pt modelId="{1320767D-DFF8-4E0E-BCEA-7ABFEB5A5EE8}" type="parTrans" cxnId="{53920638-A51E-4CF4-B962-AE0982CAF228}">
      <dgm:prSet/>
      <dgm:spPr/>
      <dgm:t>
        <a:bodyPr/>
        <a:lstStyle/>
        <a:p>
          <a:endParaRPr lang="en-US"/>
        </a:p>
      </dgm:t>
    </dgm:pt>
    <dgm:pt modelId="{1A7A83F6-38B5-4FA8-A50B-AF228EAF716B}" type="sibTrans" cxnId="{53920638-A51E-4CF4-B962-AE0982CAF228}">
      <dgm:prSet/>
      <dgm:spPr>
        <a:solidFill>
          <a:schemeClr val="accent3">
            <a:lumMod val="85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71CE5BF-A6BA-4209-8E6B-E576CBFFFA36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en-US" sz="1800" b="1" dirty="0" smtClean="0">
              <a:solidFill>
                <a:schemeClr val="tx1"/>
              </a:solidFill>
            </a:rPr>
            <a:t>Surgical Intervention</a:t>
          </a:r>
          <a:endParaRPr lang="en-US" sz="1800" b="1" dirty="0">
            <a:solidFill>
              <a:schemeClr val="tx1"/>
            </a:solidFill>
          </a:endParaRPr>
        </a:p>
      </dgm:t>
    </dgm:pt>
    <dgm:pt modelId="{C92F8420-7F98-4CE9-BF64-F05F4BB73357}" type="parTrans" cxnId="{1ED092F4-BB8E-4B31-A348-35496D5E7F64}">
      <dgm:prSet/>
      <dgm:spPr/>
      <dgm:t>
        <a:bodyPr/>
        <a:lstStyle/>
        <a:p>
          <a:endParaRPr lang="en-US"/>
        </a:p>
      </dgm:t>
    </dgm:pt>
    <dgm:pt modelId="{E8AD3E57-03DE-4748-B420-5C0D4075575B}" type="sibTrans" cxnId="{1ED092F4-BB8E-4B31-A348-35496D5E7F64}">
      <dgm:prSet/>
      <dgm:spPr/>
      <dgm:t>
        <a:bodyPr/>
        <a:lstStyle/>
        <a:p>
          <a:endParaRPr lang="en-US"/>
        </a:p>
      </dgm:t>
    </dgm:pt>
    <dgm:pt modelId="{5A5C81B6-7C6A-4727-AA06-AED12398767F}" type="pres">
      <dgm:prSet presAssocID="{1C533DF4-DC24-4073-929B-09F796D60CE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7D8F4B-E33E-469C-9547-4F308B1D9420}" type="pres">
      <dgm:prSet presAssocID="{1C533DF4-DC24-4073-929B-09F796D60CE3}" presName="dummyMaxCanvas" presStyleCnt="0">
        <dgm:presLayoutVars/>
      </dgm:prSet>
      <dgm:spPr/>
    </dgm:pt>
    <dgm:pt modelId="{5678C3A8-B48C-4FAE-BF03-3D6772524094}" type="pres">
      <dgm:prSet presAssocID="{1C533DF4-DC24-4073-929B-09F796D60CE3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9B32-66CF-4D27-A60A-CF065E6075E9}" type="pres">
      <dgm:prSet presAssocID="{1C533DF4-DC24-4073-929B-09F796D60CE3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FF382-7939-4102-924A-ACAA01B7192D}" type="pres">
      <dgm:prSet presAssocID="{1C533DF4-DC24-4073-929B-09F796D60CE3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9B2E1-BE1E-4CEF-89A9-C0E8DE63837E}" type="pres">
      <dgm:prSet presAssocID="{1C533DF4-DC24-4073-929B-09F796D60CE3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6C08B-5959-4839-8B59-AF7A8EB4F906}" type="pres">
      <dgm:prSet presAssocID="{1C533DF4-DC24-4073-929B-09F796D60CE3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64BD4-98A8-4943-9C53-47DDABC5ED37}" type="pres">
      <dgm:prSet presAssocID="{1C533DF4-DC24-4073-929B-09F796D60CE3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F3C14D-6571-4515-B39F-6D14F3F0CA5F}" type="pres">
      <dgm:prSet presAssocID="{1C533DF4-DC24-4073-929B-09F796D60CE3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90E4F-C8DD-48F8-A8E4-D5EB6BE201B1}" type="pres">
      <dgm:prSet presAssocID="{1C533DF4-DC24-4073-929B-09F796D60CE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F44BBA-2E02-41D0-90A4-3977F7ED674E}" type="pres">
      <dgm:prSet presAssocID="{1C533DF4-DC24-4073-929B-09F796D60CE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65DD3-D162-4CCC-82E5-AC4DFB9DF3A5}" type="pres">
      <dgm:prSet presAssocID="{1C533DF4-DC24-4073-929B-09F796D60CE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EC904-7546-4E9F-90B5-DE2486490DB0}" type="pres">
      <dgm:prSet presAssocID="{1C533DF4-DC24-4073-929B-09F796D60CE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005A5-0220-4F46-8609-78402CAD5644}" srcId="{1C533DF4-DC24-4073-929B-09F796D60CE3}" destId="{30746C5B-E4E1-4A0C-B29A-488A187F052C}" srcOrd="0" destOrd="0" parTransId="{DBB43400-159D-4C4F-8141-D798196D3D16}" sibTransId="{AA81EB24-30C5-4509-ABA7-4F63312CE461}"/>
    <dgm:cxn modelId="{E7FC87FA-BDC5-4F02-9B05-23C8116480AE}" type="presOf" srcId="{D71CE5BF-A6BA-4209-8E6B-E576CBFFFA36}" destId="{E0BEC904-7546-4E9F-90B5-DE2486490DB0}" srcOrd="1" destOrd="0" presId="urn:microsoft.com/office/officeart/2005/8/layout/vProcess5"/>
    <dgm:cxn modelId="{4028AC09-D410-48EC-AAD0-1F36F4FA8F81}" type="presOf" srcId="{19F74BA8-2442-437C-B3C4-C0EBEC7034C9}" destId="{80365DD3-D162-4CCC-82E5-AC4DFB9DF3A5}" srcOrd="1" destOrd="0" presId="urn:microsoft.com/office/officeart/2005/8/layout/vProcess5"/>
    <dgm:cxn modelId="{ADA2B94F-C83A-4E75-8097-F8594BC76AD9}" type="presOf" srcId="{A453D80E-6464-4034-B36D-5E9DBEEFF621}" destId="{FCF44BBA-2E02-41D0-90A4-3977F7ED674E}" srcOrd="1" destOrd="0" presId="urn:microsoft.com/office/officeart/2005/8/layout/vProcess5"/>
    <dgm:cxn modelId="{53920638-A51E-4CF4-B962-AE0982CAF228}" srcId="{1C533DF4-DC24-4073-929B-09F796D60CE3}" destId="{19F74BA8-2442-437C-B3C4-C0EBEC7034C9}" srcOrd="2" destOrd="0" parTransId="{1320767D-DFF8-4E0E-BCEA-7ABFEB5A5EE8}" sibTransId="{1A7A83F6-38B5-4FA8-A50B-AF228EAF716B}"/>
    <dgm:cxn modelId="{20D45DF9-14FE-4E07-A1F7-DC09AAC647C8}" type="presOf" srcId="{1C533DF4-DC24-4073-929B-09F796D60CE3}" destId="{5A5C81B6-7C6A-4727-AA06-AED12398767F}" srcOrd="0" destOrd="0" presId="urn:microsoft.com/office/officeart/2005/8/layout/vProcess5"/>
    <dgm:cxn modelId="{C2BACEF1-19F2-47A7-85F4-6276EC2FB012}" type="presOf" srcId="{A453D80E-6464-4034-B36D-5E9DBEEFF621}" destId="{EE449B32-66CF-4D27-A60A-CF065E6075E9}" srcOrd="0" destOrd="0" presId="urn:microsoft.com/office/officeart/2005/8/layout/vProcess5"/>
    <dgm:cxn modelId="{F69BB860-5D31-41F3-A068-A28FC929FC83}" type="presOf" srcId="{19F74BA8-2442-437C-B3C4-C0EBEC7034C9}" destId="{C88FF382-7939-4102-924A-ACAA01B7192D}" srcOrd="0" destOrd="0" presId="urn:microsoft.com/office/officeart/2005/8/layout/vProcess5"/>
    <dgm:cxn modelId="{98C2ED46-9CA3-41AA-B486-3226B2320D4A}" type="presOf" srcId="{30746C5B-E4E1-4A0C-B29A-488A187F052C}" destId="{5D990E4F-C8DD-48F8-A8E4-D5EB6BE201B1}" srcOrd="1" destOrd="0" presId="urn:microsoft.com/office/officeart/2005/8/layout/vProcess5"/>
    <dgm:cxn modelId="{F793233C-28FF-4F7E-A80E-64771D1F0E60}" srcId="{1C533DF4-DC24-4073-929B-09F796D60CE3}" destId="{A453D80E-6464-4034-B36D-5E9DBEEFF621}" srcOrd="1" destOrd="0" parTransId="{30D6BCAA-8E55-4723-850B-109482F4263C}" sibTransId="{879FFD63-2B1E-49C0-869D-0691013963E0}"/>
    <dgm:cxn modelId="{E0434862-BB20-4572-B545-74E9C814684B}" type="presOf" srcId="{D71CE5BF-A6BA-4209-8E6B-E576CBFFFA36}" destId="{FC89B2E1-BE1E-4CEF-89A9-C0E8DE63837E}" srcOrd="0" destOrd="0" presId="urn:microsoft.com/office/officeart/2005/8/layout/vProcess5"/>
    <dgm:cxn modelId="{1ED092F4-BB8E-4B31-A348-35496D5E7F64}" srcId="{1C533DF4-DC24-4073-929B-09F796D60CE3}" destId="{D71CE5BF-A6BA-4209-8E6B-E576CBFFFA36}" srcOrd="3" destOrd="0" parTransId="{C92F8420-7F98-4CE9-BF64-F05F4BB73357}" sibTransId="{E8AD3E57-03DE-4748-B420-5C0D4075575B}"/>
    <dgm:cxn modelId="{09F18283-9E85-44E7-B06B-6DDFC516B271}" type="presOf" srcId="{30746C5B-E4E1-4A0C-B29A-488A187F052C}" destId="{5678C3A8-B48C-4FAE-BF03-3D6772524094}" srcOrd="0" destOrd="0" presId="urn:microsoft.com/office/officeart/2005/8/layout/vProcess5"/>
    <dgm:cxn modelId="{34882036-0B92-46C0-9470-94452F6E9A48}" type="presOf" srcId="{AA81EB24-30C5-4509-ABA7-4F63312CE461}" destId="{6FB6C08B-5959-4839-8B59-AF7A8EB4F906}" srcOrd="0" destOrd="0" presId="urn:microsoft.com/office/officeart/2005/8/layout/vProcess5"/>
    <dgm:cxn modelId="{3ED6AD3E-4C6E-417E-A986-EEB5E3562DE6}" type="presOf" srcId="{879FFD63-2B1E-49C0-869D-0691013963E0}" destId="{EB564BD4-98A8-4943-9C53-47DDABC5ED37}" srcOrd="0" destOrd="0" presId="urn:microsoft.com/office/officeart/2005/8/layout/vProcess5"/>
    <dgm:cxn modelId="{60015823-9A62-464C-BFD4-A0BE985C496B}" type="presOf" srcId="{1A7A83F6-38B5-4FA8-A50B-AF228EAF716B}" destId="{ABF3C14D-6571-4515-B39F-6D14F3F0CA5F}" srcOrd="0" destOrd="0" presId="urn:microsoft.com/office/officeart/2005/8/layout/vProcess5"/>
    <dgm:cxn modelId="{63AA1743-6D05-49A4-A552-645B2D43BDC5}" type="presParOf" srcId="{5A5C81B6-7C6A-4727-AA06-AED12398767F}" destId="{B37D8F4B-E33E-469C-9547-4F308B1D9420}" srcOrd="0" destOrd="0" presId="urn:microsoft.com/office/officeart/2005/8/layout/vProcess5"/>
    <dgm:cxn modelId="{BCF3135A-6280-45A8-93DB-D38C10861FE7}" type="presParOf" srcId="{5A5C81B6-7C6A-4727-AA06-AED12398767F}" destId="{5678C3A8-B48C-4FAE-BF03-3D6772524094}" srcOrd="1" destOrd="0" presId="urn:microsoft.com/office/officeart/2005/8/layout/vProcess5"/>
    <dgm:cxn modelId="{3E55CAC5-EEA7-4978-ABE6-6C2C9F5F1EB4}" type="presParOf" srcId="{5A5C81B6-7C6A-4727-AA06-AED12398767F}" destId="{EE449B32-66CF-4D27-A60A-CF065E6075E9}" srcOrd="2" destOrd="0" presId="urn:microsoft.com/office/officeart/2005/8/layout/vProcess5"/>
    <dgm:cxn modelId="{9B69B620-2F87-4C28-A2E8-0BEC4B76542C}" type="presParOf" srcId="{5A5C81B6-7C6A-4727-AA06-AED12398767F}" destId="{C88FF382-7939-4102-924A-ACAA01B7192D}" srcOrd="3" destOrd="0" presId="urn:microsoft.com/office/officeart/2005/8/layout/vProcess5"/>
    <dgm:cxn modelId="{0749BD44-2261-4B3F-9E99-E81DF836BEDE}" type="presParOf" srcId="{5A5C81B6-7C6A-4727-AA06-AED12398767F}" destId="{FC89B2E1-BE1E-4CEF-89A9-C0E8DE63837E}" srcOrd="4" destOrd="0" presId="urn:microsoft.com/office/officeart/2005/8/layout/vProcess5"/>
    <dgm:cxn modelId="{87903484-AC12-4023-BC73-76C36C9E6FE8}" type="presParOf" srcId="{5A5C81B6-7C6A-4727-AA06-AED12398767F}" destId="{6FB6C08B-5959-4839-8B59-AF7A8EB4F906}" srcOrd="5" destOrd="0" presId="urn:microsoft.com/office/officeart/2005/8/layout/vProcess5"/>
    <dgm:cxn modelId="{106BABD8-A4D2-4C38-B102-4DCC0F7E2CF6}" type="presParOf" srcId="{5A5C81B6-7C6A-4727-AA06-AED12398767F}" destId="{EB564BD4-98A8-4943-9C53-47DDABC5ED37}" srcOrd="6" destOrd="0" presId="urn:microsoft.com/office/officeart/2005/8/layout/vProcess5"/>
    <dgm:cxn modelId="{A712AF59-887F-4BC7-8F6F-998FE8094833}" type="presParOf" srcId="{5A5C81B6-7C6A-4727-AA06-AED12398767F}" destId="{ABF3C14D-6571-4515-B39F-6D14F3F0CA5F}" srcOrd="7" destOrd="0" presId="urn:microsoft.com/office/officeart/2005/8/layout/vProcess5"/>
    <dgm:cxn modelId="{DA234BA9-86B3-471D-8400-5579119C1E6A}" type="presParOf" srcId="{5A5C81B6-7C6A-4727-AA06-AED12398767F}" destId="{5D990E4F-C8DD-48F8-A8E4-D5EB6BE201B1}" srcOrd="8" destOrd="0" presId="urn:microsoft.com/office/officeart/2005/8/layout/vProcess5"/>
    <dgm:cxn modelId="{E0BD9D6D-BCAA-434F-AE19-4B44DC44EDBD}" type="presParOf" srcId="{5A5C81B6-7C6A-4727-AA06-AED12398767F}" destId="{FCF44BBA-2E02-41D0-90A4-3977F7ED674E}" srcOrd="9" destOrd="0" presId="urn:microsoft.com/office/officeart/2005/8/layout/vProcess5"/>
    <dgm:cxn modelId="{433C80BE-5032-4F19-9AAC-717C90710770}" type="presParOf" srcId="{5A5C81B6-7C6A-4727-AA06-AED12398767F}" destId="{80365DD3-D162-4CCC-82E5-AC4DFB9DF3A5}" srcOrd="10" destOrd="0" presId="urn:microsoft.com/office/officeart/2005/8/layout/vProcess5"/>
    <dgm:cxn modelId="{A4DD7ABA-EE6A-4F90-8181-6172B196357C}" type="presParOf" srcId="{5A5C81B6-7C6A-4727-AA06-AED12398767F}" destId="{E0BEC904-7546-4E9F-90B5-DE2486490DB0}" srcOrd="11" destOrd="0" presId="urn:microsoft.com/office/officeart/2005/8/layout/vProcess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78C3A8-B48C-4FAE-BF03-3D6772524094}">
      <dsp:nvSpPr>
        <dsp:cNvPr id="0" name=""/>
        <dsp:cNvSpPr/>
      </dsp:nvSpPr>
      <dsp:spPr>
        <a:xfrm>
          <a:off x="0" y="0"/>
          <a:ext cx="7010400" cy="1115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Confirm Diagnosis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683" y="32683"/>
        <a:ext cx="5711986" cy="1050513"/>
      </dsp:txXfrm>
    </dsp:sp>
    <dsp:sp modelId="{EE449B32-66CF-4D27-A60A-CF065E6075E9}">
      <dsp:nvSpPr>
        <dsp:cNvPr id="0" name=""/>
        <dsp:cNvSpPr/>
      </dsp:nvSpPr>
      <dsp:spPr>
        <a:xfrm>
          <a:off x="587120" y="1318767"/>
          <a:ext cx="7010400" cy="1115879"/>
        </a:xfrm>
        <a:prstGeom prst="roundRect">
          <a:avLst>
            <a:gd name="adj" fmla="val 10000"/>
          </a:avLst>
        </a:prstGeom>
        <a:solidFill>
          <a:srgbClr val="99FF99"/>
        </a:solidFill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Conservative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Management</a:t>
          </a:r>
        </a:p>
      </dsp:txBody>
      <dsp:txXfrm>
        <a:off x="619803" y="1351450"/>
        <a:ext cx="5632591" cy="1050513"/>
      </dsp:txXfrm>
    </dsp:sp>
    <dsp:sp modelId="{C88FF382-7939-4102-924A-ACAA01B7192D}">
      <dsp:nvSpPr>
        <dsp:cNvPr id="0" name=""/>
        <dsp:cNvSpPr/>
      </dsp:nvSpPr>
      <dsp:spPr>
        <a:xfrm>
          <a:off x="1165478" y="2637534"/>
          <a:ext cx="7010400" cy="1115879"/>
        </a:xfrm>
        <a:prstGeom prst="roundRect">
          <a:avLst>
            <a:gd name="adj" fmla="val 10000"/>
          </a:avLst>
        </a:prstGeom>
        <a:solidFill>
          <a:srgbClr val="F2F4AA"/>
        </a:solidFill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+/- HBOT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198161" y="2670217"/>
        <a:ext cx="5641354" cy="1050513"/>
      </dsp:txXfrm>
    </dsp:sp>
    <dsp:sp modelId="{FC89B2E1-BE1E-4CEF-89A9-C0E8DE63837E}">
      <dsp:nvSpPr>
        <dsp:cNvPr id="0" name=""/>
        <dsp:cNvSpPr/>
      </dsp:nvSpPr>
      <dsp:spPr>
        <a:xfrm>
          <a:off x="1752599" y="3956301"/>
          <a:ext cx="7010400" cy="111587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Surgical Intervention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785282" y="3988984"/>
        <a:ext cx="5632591" cy="1050513"/>
      </dsp:txXfrm>
    </dsp:sp>
    <dsp:sp modelId="{6FB6C08B-5959-4839-8B59-AF7A8EB4F906}">
      <dsp:nvSpPr>
        <dsp:cNvPr id="0" name=""/>
        <dsp:cNvSpPr/>
      </dsp:nvSpPr>
      <dsp:spPr>
        <a:xfrm>
          <a:off x="6285078" y="854662"/>
          <a:ext cx="725321" cy="7253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85000"/>
          </a:schemeClr>
        </a:solidFill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6448275" y="854662"/>
        <a:ext cx="398927" cy="545804"/>
      </dsp:txXfrm>
    </dsp:sp>
    <dsp:sp modelId="{EB564BD4-98A8-4943-9C53-47DDABC5ED37}">
      <dsp:nvSpPr>
        <dsp:cNvPr id="0" name=""/>
        <dsp:cNvSpPr/>
      </dsp:nvSpPr>
      <dsp:spPr>
        <a:xfrm>
          <a:off x="6872199" y="2173429"/>
          <a:ext cx="725321" cy="7253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85000"/>
          </a:schemeClr>
        </a:solidFill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7035396" y="2173429"/>
        <a:ext cx="398927" cy="545804"/>
      </dsp:txXfrm>
    </dsp:sp>
    <dsp:sp modelId="{ABF3C14D-6571-4515-B39F-6D14F3F0CA5F}">
      <dsp:nvSpPr>
        <dsp:cNvPr id="0" name=""/>
        <dsp:cNvSpPr/>
      </dsp:nvSpPr>
      <dsp:spPr>
        <a:xfrm>
          <a:off x="7450557" y="3492196"/>
          <a:ext cx="725321" cy="72532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85000"/>
          </a:schemeClr>
        </a:solidFill>
        <a:ln w="425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7613754" y="3492196"/>
        <a:ext cx="398927" cy="54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D69D2D-E7C8-417E-A02D-3024DF03FD21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03F85D5-7DCB-4517-98B0-0DB8092DD9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25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A62A12-7A23-4823-A504-6AFCF16AEC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66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F11EA-EEB4-49C3-BCC6-7B49E665E4A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F11EA-EEB4-49C3-BCC6-7B49E665E4AC}" type="slidenum">
              <a:rPr lang="en-US"/>
              <a:pPr/>
              <a:t>46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62A12-7A23-4823-A504-6AFCF16AEC1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82BA79D-E660-41F1-AC09-A073511224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9B5B08F-1727-43B6-848F-182332799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7B1C97-8F96-45F3-8C4E-9DBB6B3A2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B4D702-01F1-4ED7-AFA8-687EE8D434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4FE9DA-958B-4999-8BB6-477C31DD48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6A2259-8163-4CAB-A1E7-C7BEAE61D7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172585-0DFF-4C84-8D9C-B4CA1763D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D9A3CA-1DBE-4FF6-BB08-8500C1CB5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1FE128-622A-4DCE-BA2C-31BE22ADA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7A90CB-82C4-458F-9C1A-8C0836067C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February 22, 2011</a:t>
            </a:r>
            <a:endParaRPr lang="en-US">
              <a:solidFill>
                <a:schemeClr val="tx1"/>
              </a:solidFill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48E01C-F89B-457B-B79C-5FF0C351DB0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February 22, 2011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D6424CD-B019-44C5-A261-50432B393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Toxicities of Radiation Therapy in Cancer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376" y="5181600"/>
            <a:ext cx="7772400" cy="990600"/>
          </a:xfrm>
        </p:spPr>
        <p:txBody>
          <a:bodyPr/>
          <a:lstStyle/>
          <a:p>
            <a:endParaRPr lang="en-US" dirty="0" smtClean="0">
              <a:solidFill>
                <a:srgbClr val="FFFF99"/>
              </a:solidFill>
              <a:latin typeface="+mj-lt"/>
            </a:endParaRPr>
          </a:p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Bradley </a:t>
            </a:r>
            <a:r>
              <a:rPr lang="en-US" dirty="0">
                <a:solidFill>
                  <a:srgbClr val="FFFF99"/>
                </a:solidFill>
                <a:latin typeface="+mj-lt"/>
              </a:rPr>
              <a:t>Burton, </a:t>
            </a:r>
            <a:r>
              <a:rPr lang="en-US" dirty="0" err="1">
                <a:solidFill>
                  <a:srgbClr val="FFFF99"/>
                </a:solidFill>
                <a:latin typeface="+mj-lt"/>
              </a:rPr>
              <a:t>PharmD</a:t>
            </a:r>
            <a:r>
              <a:rPr lang="en-US" dirty="0">
                <a:solidFill>
                  <a:srgbClr val="FFFF99"/>
                </a:solidFill>
                <a:latin typeface="+mj-lt"/>
              </a:rPr>
              <a:t>, BCOP, </a:t>
            </a:r>
            <a:r>
              <a:rPr lang="en-US" dirty="0" smtClean="0">
                <a:solidFill>
                  <a:srgbClr val="FFFF99"/>
                </a:solidFill>
                <a:latin typeface="+mj-lt"/>
              </a:rPr>
              <a:t>CACP</a:t>
            </a:r>
          </a:p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September 13, 2014</a:t>
            </a:r>
            <a:endParaRPr lang="en-US" dirty="0">
              <a:solidFill>
                <a:srgbClr val="FFFF99"/>
              </a:solidFill>
              <a:latin typeface="+mj-lt"/>
            </a:endParaRPr>
          </a:p>
          <a:p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FD95875-B97F-4A69-B364-44E0254B93CB}" type="slidenum">
              <a:rPr lang="en-US" sz="120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Considerations and predictions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876800" cy="47244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Target(s) of radiation therapy can predict toxicity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0" y="2590801"/>
            <a:ext cx="4074872" cy="1752599"/>
            <a:chOff x="3694537" y="2591508"/>
            <a:chExt cx="2323392" cy="1752599"/>
          </a:xfrm>
        </p:grpSpPr>
        <p:sp>
          <p:nvSpPr>
            <p:cNvPr id="10" name="Freeform 9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0" y="52578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Patient specific factors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1676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Time course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4343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590800"/>
            <a:ext cx="4074872" cy="1752599"/>
            <a:chOff x="3694537" y="2591508"/>
            <a:chExt cx="2323392" cy="1752599"/>
          </a:xfrm>
        </p:grpSpPr>
        <p:sp>
          <p:nvSpPr>
            <p:cNvPr id="14" name="Freeform 13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4AA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0" y="4343399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21318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Morgan, et al. Radiation Oncology. In: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DeVita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VT,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Cancer: Principles and Practice of Oncology.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8</a:t>
            </a:r>
            <a:r>
              <a:rPr lang="en-US" sz="1000" baseline="30000" dirty="0" smtClean="0">
                <a:solidFill>
                  <a:srgbClr val="FFFF99"/>
                </a:solidFill>
                <a:latin typeface="+mj-lt"/>
              </a:rPr>
              <a:t>th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ed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, Philadelphia: Lippincott, Wilkins, and Williams; 2008. p. 289-311.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Considerations and predictions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876800" cy="47244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Radiation techniques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“Targeted” radiation to tumor spares tissues and organs from toxicity</a:t>
            </a:r>
          </a:p>
          <a:p>
            <a:pPr lvl="1"/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↑ exposure = ↑ toxicity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11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0" y="2590801"/>
            <a:ext cx="4074872" cy="1752599"/>
            <a:chOff x="3694537" y="2591508"/>
            <a:chExt cx="2323392" cy="1752599"/>
          </a:xfrm>
        </p:grpSpPr>
        <p:sp>
          <p:nvSpPr>
            <p:cNvPr id="10" name="Freeform 9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0" y="52578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Patient specific factors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1676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Time course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4343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590800"/>
            <a:ext cx="4074872" cy="1752599"/>
            <a:chOff x="3694537" y="2591508"/>
            <a:chExt cx="2323392" cy="17525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Freeform 13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0" y="4343399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Morgan, et al. Radiation Oncology. In: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DeVita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VT,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Cancer: Principles and Practice of Oncology.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8</a:t>
            </a:r>
            <a:r>
              <a:rPr lang="en-US" sz="1000" baseline="30000" dirty="0" smtClean="0">
                <a:solidFill>
                  <a:srgbClr val="FFFF99"/>
                </a:solidFill>
                <a:latin typeface="+mj-lt"/>
              </a:rPr>
              <a:t>th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ed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, Philadelphia: Lippincott, Wilkins, and Williams; 2008. p. 289-311.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Considerations and predictions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876800" cy="47244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Chemoradiation</a:t>
            </a:r>
            <a:r>
              <a:rPr lang="en-US" dirty="0" smtClean="0">
                <a:solidFill>
                  <a:srgbClr val="FFFF99"/>
                </a:solidFill>
              </a:rPr>
              <a:t> - ↑ cure rates, but ↑ toxicity</a:t>
            </a: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Radiosensitizers</a:t>
            </a:r>
            <a:endParaRPr lang="en-US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Cisplatin</a:t>
            </a:r>
            <a:r>
              <a:rPr lang="en-US" dirty="0" smtClean="0">
                <a:solidFill>
                  <a:srgbClr val="FFFF99"/>
                </a:solidFill>
              </a:rPr>
              <a:t> and </a:t>
            </a:r>
            <a:r>
              <a:rPr lang="en-US" dirty="0" err="1" smtClean="0">
                <a:solidFill>
                  <a:srgbClr val="FFFF99"/>
                </a:solidFill>
              </a:rPr>
              <a:t>carboplatin</a:t>
            </a:r>
            <a:endParaRPr lang="en-US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Fluoropyrimidines</a:t>
            </a:r>
            <a:endParaRPr lang="en-US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Paclitaxel</a:t>
            </a:r>
            <a:endParaRPr lang="en-US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Methotrexate</a:t>
            </a:r>
            <a:endParaRPr lang="en-US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Cetuximab</a:t>
            </a:r>
            <a:endParaRPr lang="en-US" dirty="0" smtClean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0" y="2590801"/>
            <a:ext cx="4074872" cy="1752599"/>
            <a:chOff x="3694537" y="2591508"/>
            <a:chExt cx="2323392" cy="1752599"/>
          </a:xfrm>
        </p:grpSpPr>
        <p:sp>
          <p:nvSpPr>
            <p:cNvPr id="10" name="Freeform 9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0" y="52578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Patient specific factors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1676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Time course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4343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590800"/>
            <a:ext cx="4074872" cy="1752599"/>
            <a:chOff x="3694537" y="2591508"/>
            <a:chExt cx="2323392" cy="1752599"/>
          </a:xfrm>
        </p:grpSpPr>
        <p:sp>
          <p:nvSpPr>
            <p:cNvPr id="14" name="Freeform 13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0" y="4343399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rgbClr val="F2F4A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Morgan, et al. Radiation Oncology. In: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DeVita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VT,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Cancer: Principles and Practice of Oncology.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8</a:t>
            </a:r>
            <a:r>
              <a:rPr lang="en-US" sz="1000" baseline="30000" dirty="0" smtClean="0">
                <a:solidFill>
                  <a:srgbClr val="FFFF99"/>
                </a:solidFill>
                <a:latin typeface="+mj-lt"/>
              </a:rPr>
              <a:t>th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ed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, Philadelphia: Lippincott, Wilkins, and Williams; 2008. p. 289-311.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Considerations and predictions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4876800" cy="47244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Chronic disease states</a:t>
            </a: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Age</a:t>
            </a: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Prior tolerance and toxicities</a:t>
            </a: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Curative vs. palliative intent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13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0" y="2590801"/>
            <a:ext cx="4074872" cy="1752599"/>
            <a:chOff x="3694537" y="2591508"/>
            <a:chExt cx="2323392" cy="1752599"/>
          </a:xfrm>
        </p:grpSpPr>
        <p:sp>
          <p:nvSpPr>
            <p:cNvPr id="10" name="Freeform 9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0" y="52578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rgbClr val="F2F4A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Patient specific factors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1676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Time course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4343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2590800"/>
            <a:ext cx="4074872" cy="1752599"/>
            <a:chOff x="3694537" y="2591508"/>
            <a:chExt cx="2323392" cy="17525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Freeform 13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0" y="4343399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52600" y="63246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Morgan, et al. Radiation Oncology. In: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DeVita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VT,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Cancer: Principles and Practice of Oncology.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8</a:t>
            </a:r>
            <a:r>
              <a:rPr lang="en-US" sz="1000" baseline="30000" dirty="0" smtClean="0">
                <a:solidFill>
                  <a:srgbClr val="FFFF99"/>
                </a:solidFill>
                <a:latin typeface="+mj-lt"/>
              </a:rPr>
              <a:t>th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ed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, Philadelphia: Lippincott, Wilkins, and Williams; 2008. p. 289-311.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777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Testing your knowledge…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763000" cy="4114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99"/>
                </a:solidFill>
              </a:rPr>
              <a:t>All of the following are predictors of severity or type of toxicity of radiation therapy </a:t>
            </a:r>
            <a:r>
              <a:rPr lang="en-US" b="1" dirty="0" smtClean="0">
                <a:solidFill>
                  <a:srgbClr val="FFFF99"/>
                </a:solidFill>
              </a:rPr>
              <a:t>EXCEPT:</a:t>
            </a:r>
            <a:endParaRPr lang="en-US" dirty="0" smtClean="0">
              <a:solidFill>
                <a:srgbClr val="FFFF99"/>
              </a:solidFill>
            </a:endParaRPr>
          </a:p>
          <a:p>
            <a:pPr lvl="0"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  <a:p>
            <a:pPr lvl="0"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a. Location/target </a:t>
            </a:r>
            <a:r>
              <a:rPr lang="en-US" sz="2400" dirty="0">
                <a:solidFill>
                  <a:srgbClr val="FFFF99"/>
                </a:solidFill>
              </a:rPr>
              <a:t>of organ being </a:t>
            </a:r>
            <a:r>
              <a:rPr lang="en-US" sz="2400" dirty="0" smtClean="0">
                <a:solidFill>
                  <a:srgbClr val="FFFF99"/>
                </a:solidFill>
              </a:rPr>
              <a:t>radiated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b. Duration </a:t>
            </a:r>
            <a:r>
              <a:rPr lang="en-US" sz="2400" dirty="0">
                <a:solidFill>
                  <a:srgbClr val="FFFF99"/>
                </a:solidFill>
              </a:rPr>
              <a:t>of radiation therapy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c. Use </a:t>
            </a:r>
            <a:r>
              <a:rPr lang="en-US" sz="2400" dirty="0">
                <a:solidFill>
                  <a:srgbClr val="FFFF99"/>
                </a:solidFill>
              </a:rPr>
              <a:t>of </a:t>
            </a:r>
            <a:r>
              <a:rPr lang="en-US" sz="2400" dirty="0" err="1">
                <a:solidFill>
                  <a:srgbClr val="FFFF99"/>
                </a:solidFill>
              </a:rPr>
              <a:t>cisplatin</a:t>
            </a:r>
            <a:r>
              <a:rPr lang="en-US" sz="2400" dirty="0">
                <a:solidFill>
                  <a:srgbClr val="FFFF99"/>
                </a:solidFill>
              </a:rPr>
              <a:t> as a </a:t>
            </a:r>
            <a:r>
              <a:rPr lang="en-US" sz="2400" dirty="0" err="1">
                <a:solidFill>
                  <a:srgbClr val="FFFF99"/>
                </a:solidFill>
              </a:rPr>
              <a:t>radiosensitizer</a:t>
            </a:r>
            <a:endParaRPr lang="en-US" sz="2400" dirty="0">
              <a:solidFill>
                <a:srgbClr val="FFFF99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d. Drinking </a:t>
            </a:r>
            <a:r>
              <a:rPr lang="en-US" sz="2400" dirty="0">
                <a:solidFill>
                  <a:srgbClr val="FFFF99"/>
                </a:solidFill>
              </a:rPr>
              <a:t>orange juice during course </a:t>
            </a:r>
            <a:r>
              <a:rPr lang="en-US" sz="2400" dirty="0" smtClean="0">
                <a:solidFill>
                  <a:srgbClr val="FFFF99"/>
                </a:solidFill>
              </a:rPr>
              <a:t>of radiation </a:t>
            </a:r>
            <a:r>
              <a:rPr lang="en-US" sz="2400" dirty="0">
                <a:solidFill>
                  <a:srgbClr val="FFFF99"/>
                </a:solidFill>
              </a:rPr>
              <a:t>therapy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14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6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777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Testing your knowledge…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981200"/>
            <a:ext cx="9220200" cy="41148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99"/>
                </a:solidFill>
              </a:rPr>
              <a:t>Patients receiving radiation for prostate cancer should expect the following toxicities of therapy:</a:t>
            </a:r>
          </a:p>
          <a:p>
            <a:pPr lvl="0"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a. Nausea</a:t>
            </a:r>
            <a:r>
              <a:rPr lang="en-US" sz="2400" dirty="0">
                <a:solidFill>
                  <a:srgbClr val="FFFF99"/>
                </a:solidFill>
              </a:rPr>
              <a:t>, Dysphagia, </a:t>
            </a:r>
            <a:r>
              <a:rPr lang="en-US" sz="2400" dirty="0" smtClean="0">
                <a:solidFill>
                  <a:srgbClr val="FFFF99"/>
                </a:solidFill>
              </a:rPr>
              <a:t>Encephalopathy</a:t>
            </a:r>
          </a:p>
          <a:p>
            <a:pPr marL="457200" indent="-457200">
              <a:buAutoNum type="alphaLcPeriod"/>
            </a:pPr>
            <a:endParaRPr lang="en-US" sz="2400" dirty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99"/>
                </a:solidFill>
              </a:rPr>
              <a:t>b</a:t>
            </a:r>
            <a:r>
              <a:rPr lang="en-US" sz="2400" dirty="0" smtClean="0">
                <a:solidFill>
                  <a:srgbClr val="FFFF99"/>
                </a:solidFill>
              </a:rPr>
              <a:t>. Dermatitis</a:t>
            </a:r>
            <a:r>
              <a:rPr lang="en-US" sz="2400" dirty="0">
                <a:solidFill>
                  <a:srgbClr val="FFFF99"/>
                </a:solidFill>
              </a:rPr>
              <a:t>, Urethritis, </a:t>
            </a:r>
            <a:r>
              <a:rPr lang="en-US" sz="2400" dirty="0" err="1" smtClean="0">
                <a:solidFill>
                  <a:srgbClr val="FFFF99"/>
                </a:solidFill>
              </a:rPr>
              <a:t>Proctitis</a:t>
            </a: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99"/>
                </a:solidFill>
              </a:rPr>
              <a:t>c</a:t>
            </a:r>
            <a:r>
              <a:rPr lang="en-US" sz="2400" dirty="0" smtClean="0">
                <a:solidFill>
                  <a:srgbClr val="FFFF99"/>
                </a:solidFill>
              </a:rPr>
              <a:t>. </a:t>
            </a:r>
            <a:r>
              <a:rPr lang="en-US" sz="2300" dirty="0" err="1" smtClean="0">
                <a:solidFill>
                  <a:srgbClr val="FFFF99"/>
                </a:solidFill>
              </a:rPr>
              <a:t>Myelosuppression</a:t>
            </a:r>
            <a:r>
              <a:rPr lang="en-US" sz="2300" dirty="0">
                <a:solidFill>
                  <a:srgbClr val="FFFF99"/>
                </a:solidFill>
              </a:rPr>
              <a:t>, Hand and foot syndrome, Abnormal dreams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d. Renal </a:t>
            </a:r>
            <a:r>
              <a:rPr lang="en-US" sz="2400" dirty="0">
                <a:solidFill>
                  <a:srgbClr val="FFFF99"/>
                </a:solidFill>
              </a:rPr>
              <a:t>failure, Pneumonitis, Guillain-Barre </a:t>
            </a:r>
            <a:r>
              <a:rPr lang="en-US" sz="2400" dirty="0" smtClean="0">
                <a:solidFill>
                  <a:srgbClr val="FFFF99"/>
                </a:solidFill>
              </a:rPr>
              <a:t>Syndrome</a:t>
            </a:r>
            <a:endParaRPr lang="en-US" sz="2400" dirty="0">
              <a:solidFill>
                <a:srgbClr val="FFFF99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en-US" sz="110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3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800975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Selected toxicities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38200" y="3505200"/>
            <a:ext cx="7800975" cy="2819400"/>
          </a:xfrm>
        </p:spPr>
        <p:txBody>
          <a:bodyPr>
            <a:normAutofit/>
          </a:bodyPr>
          <a:lstStyle/>
          <a:p>
            <a:endParaRPr lang="en-US" sz="2100" dirty="0" smtClean="0">
              <a:solidFill>
                <a:srgbClr val="FFFF99"/>
              </a:solidFill>
            </a:endParaRPr>
          </a:p>
          <a:p>
            <a:r>
              <a:rPr lang="en-US" sz="2100" dirty="0" err="1" smtClean="0">
                <a:solidFill>
                  <a:srgbClr val="FFFF99"/>
                </a:solidFill>
              </a:rPr>
              <a:t>Mucositis</a:t>
            </a:r>
            <a:r>
              <a:rPr lang="en-US" sz="2100" dirty="0" smtClean="0">
                <a:solidFill>
                  <a:srgbClr val="FFFF99"/>
                </a:solidFill>
              </a:rPr>
              <a:t>/</a:t>
            </a:r>
            <a:r>
              <a:rPr lang="en-US" sz="2100" dirty="0" err="1" smtClean="0">
                <a:solidFill>
                  <a:srgbClr val="FFFF99"/>
                </a:solidFill>
              </a:rPr>
              <a:t>Xerostomia</a:t>
            </a:r>
            <a:r>
              <a:rPr lang="en-US" sz="2100" dirty="0" smtClean="0">
                <a:solidFill>
                  <a:srgbClr val="FFFF99"/>
                </a:solidFill>
              </a:rPr>
              <a:t>/Dysphagia</a:t>
            </a:r>
          </a:p>
          <a:p>
            <a:r>
              <a:rPr lang="en-US" sz="2100" dirty="0" smtClean="0">
                <a:solidFill>
                  <a:srgbClr val="FFFF99"/>
                </a:solidFill>
              </a:rPr>
              <a:t>Dermatitis</a:t>
            </a:r>
          </a:p>
          <a:p>
            <a:r>
              <a:rPr lang="en-US" sz="2100" dirty="0" smtClean="0">
                <a:solidFill>
                  <a:srgbClr val="FFFF99"/>
                </a:solidFill>
              </a:rPr>
              <a:t>Nausea and vomiting</a:t>
            </a:r>
          </a:p>
          <a:p>
            <a:r>
              <a:rPr lang="en-US" sz="2100" dirty="0" err="1" smtClean="0">
                <a:solidFill>
                  <a:srgbClr val="FFFF99"/>
                </a:solidFill>
              </a:rPr>
              <a:t>Proctitis</a:t>
            </a:r>
            <a:endParaRPr lang="en-US" sz="2100" dirty="0" smtClean="0">
              <a:solidFill>
                <a:srgbClr val="FFFF99"/>
              </a:solidFill>
            </a:endParaRPr>
          </a:p>
          <a:p>
            <a:r>
              <a:rPr lang="en-US" sz="2100" dirty="0" smtClean="0">
                <a:solidFill>
                  <a:srgbClr val="FFFF99"/>
                </a:solidFill>
              </a:rPr>
              <a:t>Cystitis</a:t>
            </a:r>
          </a:p>
          <a:p>
            <a:r>
              <a:rPr lang="en-US" sz="2100" dirty="0" smtClean="0">
                <a:solidFill>
                  <a:srgbClr val="FFFF99"/>
                </a:solidFill>
              </a:rPr>
              <a:t>Pulmonary injury</a:t>
            </a:r>
          </a:p>
          <a:p>
            <a:r>
              <a:rPr lang="en-US" sz="2100" dirty="0" smtClean="0">
                <a:solidFill>
                  <a:srgbClr val="FFFF99"/>
                </a:solidFill>
              </a:rPr>
              <a:t>Encephalopathy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A2259-8163-4CAB-A1E7-C7BEAE61D735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762000"/>
          </a:xfrm>
        </p:spPr>
        <p:txBody>
          <a:bodyPr/>
          <a:lstStyle/>
          <a:p>
            <a:r>
              <a:rPr lang="en-US" dirty="0" err="1" smtClean="0">
                <a:solidFill>
                  <a:srgbClr val="FFFF99"/>
                </a:solidFill>
              </a:rPr>
              <a:t>Mucositis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981200"/>
            <a:ext cx="5686424" cy="4114800"/>
          </a:xfrm>
        </p:spPr>
        <p:txBody>
          <a:bodyPr/>
          <a:lstStyle/>
          <a:p>
            <a:endParaRPr lang="en-US" dirty="0" smtClean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0238" y="6288613"/>
            <a:ext cx="457200" cy="365125"/>
          </a:xfrm>
        </p:spPr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white">
          <a:xfrm>
            <a:off x="3886200" y="990600"/>
            <a:ext cx="487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u="sng" kern="0" dirty="0" smtClean="0">
                <a:solidFill>
                  <a:srgbClr val="FFFF99"/>
                </a:solidFill>
                <a:latin typeface="+mn-lt"/>
              </a:rPr>
              <a:t>Affected population:</a:t>
            </a:r>
            <a:r>
              <a:rPr lang="en-US" kern="0" dirty="0" smtClean="0">
                <a:solidFill>
                  <a:srgbClr val="FFFF99"/>
                </a:solidFill>
                <a:latin typeface="+mn-lt"/>
              </a:rPr>
              <a:t> Head and neck cancers</a:t>
            </a:r>
            <a:endParaRPr lang="en-US" u="sng" kern="0" dirty="0" smtClean="0">
              <a:solidFill>
                <a:srgbClr val="FFFF99"/>
              </a:solidFill>
              <a:latin typeface="+mn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500" kern="0" dirty="0" smtClean="0">
              <a:solidFill>
                <a:srgbClr val="FFFF99"/>
              </a:solidFill>
              <a:latin typeface="+mn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FFFF99"/>
                </a:solidFill>
                <a:latin typeface="+mn-lt"/>
              </a:rPr>
              <a:t>Symptoms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100" kern="0" dirty="0" smtClean="0">
                <a:solidFill>
                  <a:srgbClr val="FFFF99"/>
                </a:solidFill>
                <a:latin typeface="+mn-lt"/>
              </a:rPr>
              <a:t>Pain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100" kern="0" dirty="0" smtClean="0">
                <a:solidFill>
                  <a:srgbClr val="FFFF99"/>
                </a:solidFill>
                <a:latin typeface="+mn-lt"/>
              </a:rPr>
              <a:t>Difficulty swallowing, eating, talking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100" kern="0" dirty="0" smtClean="0">
                <a:solidFill>
                  <a:srgbClr val="FFFF99"/>
                </a:solidFill>
                <a:latin typeface="+mn-lt"/>
              </a:rPr>
              <a:t>Taste alterations</a:t>
            </a: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endParaRPr lang="en-US" sz="2500" kern="0" dirty="0" smtClean="0">
              <a:solidFill>
                <a:srgbClr val="FFFF99"/>
              </a:solidFill>
              <a:latin typeface="+mj-lt"/>
            </a:endParaRPr>
          </a:p>
          <a:p>
            <a:pPr marL="342900" lvl="0" indent="-342900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FFFF99"/>
                </a:solidFill>
                <a:latin typeface="+mj-lt"/>
              </a:rPr>
              <a:t>Incidence and duration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100" kern="0" dirty="0" smtClean="0">
                <a:solidFill>
                  <a:srgbClr val="FFFF99"/>
                </a:solidFill>
                <a:latin typeface="+mj-lt"/>
              </a:rPr>
              <a:t>Peak: week 5-6</a:t>
            </a:r>
          </a:p>
          <a:p>
            <a:pPr marL="800100" lvl="1" indent="-342900" eaLnBrk="1" hangingPunct="1">
              <a:spcBef>
                <a:spcPct val="20000"/>
              </a:spcBef>
              <a:buFont typeface="Arial" pitchFamily="34" charset="0"/>
              <a:buChar char="−"/>
              <a:defRPr/>
            </a:pPr>
            <a:r>
              <a:rPr lang="en-US" sz="2100" kern="0" dirty="0" smtClean="0">
                <a:solidFill>
                  <a:srgbClr val="FFFF99"/>
                </a:solidFill>
                <a:latin typeface="+mj-lt"/>
              </a:rPr>
              <a:t>Resolution: 8-12 weeks post-completion of radiation </a:t>
            </a:r>
          </a:p>
        </p:txBody>
      </p:sp>
      <p:pic>
        <p:nvPicPr>
          <p:cNvPr id="40962" name="Picture 2" descr="http://www.oncolink.org/coping/imag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3886200" cy="266276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066800" y="6288613"/>
            <a:ext cx="632460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Rosenthal DI,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Trotti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A.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Semin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Radiat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Oncol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2009;19:29-34.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Scarpace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SL,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Pharmacotherapy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2009;29(5):578-592.</a:t>
            </a:r>
          </a:p>
          <a:p>
            <a:pPr algn="ctr"/>
            <a:r>
              <a:rPr lang="en-US" sz="1000" dirty="0" err="1">
                <a:solidFill>
                  <a:srgbClr val="FFFF99"/>
                </a:solidFill>
                <a:latin typeface="+mn-lt"/>
              </a:rPr>
              <a:t>Radvansky</a:t>
            </a:r>
            <a:r>
              <a:rPr lang="en-US" sz="1000" dirty="0">
                <a:solidFill>
                  <a:srgbClr val="FFFF99"/>
                </a:solidFill>
                <a:latin typeface="+mn-lt"/>
              </a:rPr>
              <a:t> LJ, et al. </a:t>
            </a:r>
            <a:r>
              <a:rPr lang="en-US" sz="1000" i="1" dirty="0">
                <a:solidFill>
                  <a:srgbClr val="FFFF99"/>
                </a:solidFill>
                <a:latin typeface="+mn-lt"/>
              </a:rPr>
              <a:t>Am J Health-</a:t>
            </a:r>
            <a:r>
              <a:rPr lang="en-US" sz="1000" i="1" dirty="0" err="1">
                <a:solidFill>
                  <a:srgbClr val="FFFF99"/>
                </a:solidFill>
                <a:latin typeface="+mn-lt"/>
              </a:rPr>
              <a:t>Syst</a:t>
            </a:r>
            <a:r>
              <a:rPr lang="en-US" sz="1000" i="1" dirty="0">
                <a:solidFill>
                  <a:srgbClr val="FFFF99"/>
                </a:solidFill>
                <a:latin typeface="+mn-lt"/>
              </a:rPr>
              <a:t> Pharm </a:t>
            </a:r>
            <a:r>
              <a:rPr lang="en-US" sz="1000" dirty="0">
                <a:solidFill>
                  <a:srgbClr val="FFFF99"/>
                </a:solidFill>
                <a:latin typeface="+mn-lt"/>
              </a:rPr>
              <a:t>2013;70:1025-1032</a:t>
            </a:r>
            <a:r>
              <a:rPr lang="en-US" sz="1000" dirty="0">
                <a:solidFill>
                  <a:srgbClr val="FFFF99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762000"/>
          </a:xfrm>
        </p:spPr>
        <p:txBody>
          <a:bodyPr/>
          <a:lstStyle/>
          <a:p>
            <a:r>
              <a:rPr lang="en-US" dirty="0" err="1" smtClean="0">
                <a:solidFill>
                  <a:srgbClr val="FFFF99"/>
                </a:solidFill>
              </a:rPr>
              <a:t>Mucositis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" y="1371600"/>
            <a:ext cx="8610600" cy="1600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249759"/>
            <a:ext cx="457200" cy="365125"/>
          </a:xfrm>
        </p:spPr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+mj-lt"/>
              </a:rPr>
              <a:pPr/>
              <a:t>18</a:t>
            </a:fld>
            <a:endParaRPr lang="en-US" sz="11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60960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Bensinger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W,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J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Natl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Compr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Canc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Netw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2008;6(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suppl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1):S1-S21.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Rosenthal DI,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Trotti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A.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Semin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Radiat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Oncol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2009;19:29-34.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Worthington HV,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Cochrane Database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Syst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Rev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2011;4:CD000978.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Peterson DE,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Ann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Oncol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2011;22(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suppl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6):vi78-84.</a:t>
            </a:r>
            <a:endParaRPr lang="en-US" sz="1000" dirty="0">
              <a:solidFill>
                <a:srgbClr val="FFFF99"/>
              </a:solidFill>
              <a:latin typeface="+mj-lt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57431"/>
              </p:ext>
            </p:extLst>
          </p:nvPr>
        </p:nvGraphicFramePr>
        <p:xfrm>
          <a:off x="1219200" y="1981200"/>
          <a:ext cx="7086600" cy="3444240"/>
        </p:xfrm>
        <a:graphic>
          <a:graphicData uri="http://schemas.openxmlformats.org/drawingml/2006/table">
            <a:tbl>
              <a:tblPr firstRow="1" bandRow="1">
                <a:effectLst>
                  <a:outerShdw dist="508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7086600"/>
              </a:tblGrid>
              <a:tr h="342900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dirty="0" smtClean="0">
                          <a:solidFill>
                            <a:srgbClr val="FFFF99"/>
                          </a:solidFill>
                        </a:rPr>
                        <a:t>Granulocyte-Colony</a:t>
                      </a: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 Stimulating Growth Factor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(G-CSF)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Granulocyte-</a:t>
                      </a:r>
                      <a:r>
                        <a:rPr lang="en-US" baseline="0" dirty="0" err="1" smtClean="0">
                          <a:solidFill>
                            <a:srgbClr val="FFFF99"/>
                          </a:solidFill>
                        </a:rPr>
                        <a:t>Monocyte</a:t>
                      </a: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 Simulating Growth Factor (GM-CSF)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Allopurinol Rinse                   </a:t>
                      </a:r>
                      <a:r>
                        <a:rPr lang="en-US" baseline="0" dirty="0" err="1" smtClean="0">
                          <a:solidFill>
                            <a:srgbClr val="FFFF99"/>
                          </a:solidFill>
                        </a:rPr>
                        <a:t>Gelclair</a:t>
                      </a:r>
                      <a:endParaRPr lang="en-US" baseline="0" dirty="0" smtClean="0">
                        <a:solidFill>
                          <a:srgbClr val="FFFF99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FFFF99"/>
                          </a:solidFill>
                        </a:rPr>
                        <a:t>Amifostine</a:t>
                      </a: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                           Honey 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err="1" smtClean="0">
                          <a:solidFill>
                            <a:srgbClr val="FFFF99"/>
                          </a:solidFill>
                        </a:rPr>
                        <a:t>Chlorhexidine</a:t>
                      </a: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                              Aloe Vera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err="1" smtClean="0">
                          <a:solidFill>
                            <a:srgbClr val="FFFF99"/>
                          </a:solidFill>
                        </a:rPr>
                        <a:t>Sucralfate</a:t>
                      </a: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                                Ice chips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FFFF99"/>
                          </a:solidFill>
                        </a:rPr>
                        <a:t>Magic Mouthwash                       </a:t>
                      </a:r>
                      <a:r>
                        <a:rPr lang="en-US" baseline="0" dirty="0" err="1" smtClean="0">
                          <a:solidFill>
                            <a:srgbClr val="FFFF99"/>
                          </a:solidFill>
                        </a:rPr>
                        <a:t>Palifermin</a:t>
                      </a:r>
                      <a:endParaRPr lang="en-US" baseline="0" dirty="0" smtClean="0">
                        <a:solidFill>
                          <a:srgbClr val="FFFF99"/>
                        </a:solidFill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baseline="0" dirty="0" err="1" smtClean="0">
                          <a:solidFill>
                            <a:srgbClr val="FFFF99"/>
                          </a:solidFill>
                        </a:rPr>
                        <a:t>Caphosol</a:t>
                      </a:r>
                      <a:endParaRPr lang="en-US" baseline="0" dirty="0" smtClean="0">
                        <a:solidFill>
                          <a:srgbClr val="FFFF99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685800"/>
          </a:xfrm>
        </p:spPr>
        <p:txBody>
          <a:bodyPr/>
          <a:lstStyle/>
          <a:p>
            <a:r>
              <a:rPr lang="en-US" dirty="0" err="1" smtClean="0">
                <a:solidFill>
                  <a:srgbClr val="FFFF99"/>
                </a:solidFill>
              </a:rPr>
              <a:t>Mucositis</a:t>
            </a:r>
            <a:r>
              <a:rPr lang="en-US" dirty="0" smtClean="0">
                <a:solidFill>
                  <a:srgbClr val="FFFF99"/>
                </a:solidFill>
              </a:rPr>
              <a:t> Management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4724400" cy="5334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1200" dirty="0" smtClean="0"/>
              <a:t>* MASCC = Multinational Association of Supportive Care in Cancer</a:t>
            </a:r>
          </a:p>
          <a:p>
            <a:pPr>
              <a:buNone/>
            </a:pPr>
            <a:r>
              <a:rPr lang="en-US" sz="1200" dirty="0" smtClean="0"/>
              <a:t>* NCCN = National Comprehensive Cancer Network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19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white">
          <a:xfrm>
            <a:off x="304800" y="1676400"/>
            <a:ext cx="845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3200" kern="0" baseline="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6400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Bensinger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W, et al. 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J 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Natl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Compr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Canc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Netw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2008;6(</a:t>
            </a:r>
            <a:r>
              <a:rPr lang="en-US" sz="1000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suppl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1):S1-S21.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Rosenthal DI, </a:t>
            </a:r>
            <a:r>
              <a:rPr lang="en-US" sz="1000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Trotti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A. 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Semin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Radiat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Oncol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2009;19:29-34.</a:t>
            </a:r>
            <a:endParaRPr lang="en-US" sz="1000" dirty="0">
              <a:solidFill>
                <a:srgbClr val="FFFF99"/>
              </a:solidFill>
              <a:latin typeface="+mn-lt"/>
              <a:cs typeface="Arial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705169"/>
              </p:ext>
            </p:extLst>
          </p:nvPr>
        </p:nvGraphicFramePr>
        <p:xfrm>
          <a:off x="0" y="1219200"/>
          <a:ext cx="9144000" cy="4961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953000"/>
              </a:tblGrid>
              <a:tr h="5264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MASCC</a:t>
                      </a:r>
                    </a:p>
                  </a:txBody>
                  <a:tcPr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NCCN</a:t>
                      </a:r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527367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000" dirty="0" smtClean="0"/>
                        <a:t> Oral</a:t>
                      </a:r>
                      <a:r>
                        <a:rPr lang="en-US" sz="2000" baseline="0" dirty="0" smtClean="0"/>
                        <a:t> care protocols with patient and staff education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US" sz="2000" baseline="0" dirty="0" smtClean="0"/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000" baseline="0" dirty="0" smtClean="0"/>
                        <a:t> Soft toothbrush replaced regularly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US" sz="2000" baseline="0" dirty="0" smtClean="0"/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000" baseline="0" dirty="0" smtClean="0"/>
                        <a:t> Inclusion of dental professionals in patient’s care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Pain management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 Avoidance of alcohol-based rinses</a:t>
                      </a:r>
                      <a:endParaRPr lang="en-US" sz="2000" dirty="0" smtClean="0"/>
                    </a:p>
                  </a:txBody>
                  <a:tcPr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000" dirty="0" smtClean="0"/>
                        <a:t> Same</a:t>
                      </a:r>
                      <a:r>
                        <a:rPr lang="en-US" sz="2000" baseline="0" dirty="0" smtClean="0"/>
                        <a:t> as MASCC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endParaRPr lang="en-US" sz="2000" baseline="0" dirty="0" smtClean="0"/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000" baseline="0" dirty="0" smtClean="0"/>
                        <a:t> Reduction of oral trauma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000" baseline="0" dirty="0" smtClean="0"/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000" baseline="0" dirty="0" smtClean="0"/>
                        <a:t>Bland oral rinses and “Magic   Mouthwash”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en-US" sz="2000" baseline="0" dirty="0" smtClean="0"/>
                        <a:t> </a:t>
                      </a:r>
                    </a:p>
                    <a:p>
                      <a:pPr>
                        <a:spcAft>
                          <a:spcPts val="600"/>
                        </a:spcAft>
                        <a:buFontTx/>
                        <a:buChar char="-"/>
                      </a:pPr>
                      <a:r>
                        <a:rPr lang="en-US" sz="2000" baseline="0" dirty="0" smtClean="0"/>
                        <a:t>Topical anesthetics</a:t>
                      </a:r>
                    </a:p>
                    <a:p>
                      <a:pPr>
                        <a:buFontTx/>
                        <a:buChar char="-"/>
                      </a:pPr>
                      <a:endParaRPr lang="en-US" sz="20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en-US" sz="2000" baseline="0" dirty="0" smtClean="0"/>
                        <a:t>Prophylactic antivirals and antifungals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83880" cy="70104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Disclosure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44196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No personal or financial disclosures to report</a:t>
            </a:r>
            <a:endParaRPr lang="en-US" sz="2600" dirty="0" smtClean="0">
              <a:solidFill>
                <a:srgbClr val="FFFF99"/>
              </a:solidFill>
            </a:endParaRPr>
          </a:p>
          <a:p>
            <a:endParaRPr lang="en-US" sz="26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This continuing education activity contains discussion of published and/or investigational uses that are not indicated by the FDA. Please refer to the official prescribing information for each product for discussion of approved indication, contraindications, and warnings.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914400"/>
          </a:xfrm>
        </p:spPr>
        <p:txBody>
          <a:bodyPr/>
          <a:lstStyle/>
          <a:p>
            <a:r>
              <a:rPr lang="en-US" dirty="0" err="1" smtClean="0">
                <a:solidFill>
                  <a:srgbClr val="FFFF99"/>
                </a:solidFill>
              </a:rPr>
              <a:t>Xerostomia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7543800" cy="44196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Clr>
                <a:srgbClr val="FFFF99"/>
              </a:buClr>
              <a:buFontTx/>
              <a:buChar char="•"/>
            </a:pPr>
            <a:r>
              <a:rPr lang="en-US" sz="2700" u="sng" dirty="0" smtClean="0">
                <a:solidFill>
                  <a:srgbClr val="FFFF99"/>
                </a:solidFill>
              </a:rPr>
              <a:t>Affected population:</a:t>
            </a:r>
            <a:r>
              <a:rPr lang="en-US" sz="2700" dirty="0" smtClean="0">
                <a:solidFill>
                  <a:srgbClr val="FFFF99"/>
                </a:solidFill>
              </a:rPr>
              <a:t> Head and neck cancers</a:t>
            </a:r>
            <a:endParaRPr lang="en-US" sz="2700" u="sng" dirty="0" smtClean="0">
              <a:solidFill>
                <a:srgbClr val="FFFF99"/>
              </a:solidFill>
            </a:endParaRPr>
          </a:p>
          <a:p>
            <a:pPr marL="742950" lvl="2" indent="-342900">
              <a:buClr>
                <a:srgbClr val="FFFF99"/>
              </a:buClr>
              <a:buFont typeface="Arial" pitchFamily="34" charset="0"/>
              <a:buChar char="–"/>
            </a:pPr>
            <a:r>
              <a:rPr lang="en-US" sz="2300" dirty="0" smtClean="0">
                <a:solidFill>
                  <a:srgbClr val="FFFF99"/>
                </a:solidFill>
              </a:rPr>
              <a:t>50-60% ↓ in salivary flow after 1 week</a:t>
            </a:r>
          </a:p>
          <a:p>
            <a:pPr marL="742950" lvl="2" indent="-342900">
              <a:buClr>
                <a:srgbClr val="FFFF99"/>
              </a:buClr>
              <a:buFont typeface="Arial" pitchFamily="34" charset="0"/>
              <a:buChar char="–"/>
            </a:pPr>
            <a:r>
              <a:rPr lang="en-US" sz="2300" dirty="0" smtClean="0">
                <a:solidFill>
                  <a:srgbClr val="FFFF99"/>
                </a:solidFill>
              </a:rPr>
              <a:t>80% ↓ by week 7</a:t>
            </a:r>
          </a:p>
          <a:p>
            <a:pPr marL="342900" lvl="1" indent="-342900">
              <a:buFontTx/>
              <a:buChar char="•"/>
            </a:pPr>
            <a:endParaRPr lang="en-US" sz="1800" dirty="0" smtClean="0">
              <a:solidFill>
                <a:srgbClr val="FFFF99"/>
              </a:solidFill>
            </a:endParaRPr>
          </a:p>
          <a:p>
            <a:pPr marL="342900" lvl="1" indent="-342900">
              <a:buClr>
                <a:srgbClr val="FFFF99"/>
              </a:buClr>
              <a:buFontTx/>
              <a:buChar char="•"/>
            </a:pPr>
            <a:r>
              <a:rPr lang="en-US" sz="2700" dirty="0" smtClean="0">
                <a:solidFill>
                  <a:srgbClr val="FFFF99"/>
                </a:solidFill>
              </a:rPr>
              <a:t>Can become a</a:t>
            </a:r>
          </a:p>
          <a:p>
            <a:pPr marL="0" lvl="1" indent="0">
              <a:buClr>
                <a:srgbClr val="FFFF99"/>
              </a:buClr>
              <a:buNone/>
            </a:pPr>
            <a:r>
              <a:rPr lang="en-US" sz="2700" dirty="0">
                <a:solidFill>
                  <a:srgbClr val="FFFF99"/>
                </a:solidFill>
              </a:rPr>
              <a:t> </a:t>
            </a:r>
            <a:r>
              <a:rPr lang="en-US" sz="2700" dirty="0" smtClean="0">
                <a:solidFill>
                  <a:srgbClr val="FFFF99"/>
                </a:solidFill>
              </a:rPr>
              <a:t>  chronic problem</a:t>
            </a:r>
          </a:p>
          <a:p>
            <a:pPr marL="342900" lvl="1" indent="-342900">
              <a:buFontTx/>
              <a:buChar char="•"/>
            </a:pPr>
            <a:endParaRPr lang="en-US" sz="1800" dirty="0" smtClean="0">
              <a:solidFill>
                <a:srgbClr val="FFFF99"/>
              </a:solidFill>
            </a:endParaRPr>
          </a:p>
          <a:p>
            <a:pPr marL="342900" lvl="1" indent="-342900">
              <a:buClr>
                <a:srgbClr val="FFFF99"/>
              </a:buClr>
              <a:buFontTx/>
              <a:buChar char="•"/>
            </a:pPr>
            <a:r>
              <a:rPr lang="en-US" sz="2700" dirty="0" smtClean="0">
                <a:solidFill>
                  <a:srgbClr val="FFFF99"/>
                </a:solidFill>
              </a:rPr>
              <a:t>Complications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Secondary infections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Chewing and swallowing difficulties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Cavities</a:t>
            </a:r>
            <a:endParaRPr lang="en-US" dirty="0" smtClean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20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1828800" y="6210300"/>
            <a:ext cx="5715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Berk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 LB, et al.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J Support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Oncol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2005;3(3):191-200.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Scarpace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SL, et al. 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Pharmacotherapy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2009;29(5):578-592.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Radvansky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LJ, et al. 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Am J Health-</a:t>
            </a:r>
            <a:r>
              <a:rPr lang="en-US" sz="1000" i="1" dirty="0" err="1" smtClean="0">
                <a:solidFill>
                  <a:srgbClr val="FFFF99"/>
                </a:solidFill>
                <a:latin typeface="+mn-lt"/>
                <a:cs typeface="Arial" pitchFamily="34" charset="0"/>
              </a:rPr>
              <a:t>Syst</a:t>
            </a:r>
            <a:r>
              <a:rPr lang="en-US" sz="1000" i="1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 Pharm</a:t>
            </a:r>
            <a:r>
              <a:rPr lang="en-US" sz="1000" dirty="0">
                <a:solidFill>
                  <a:srgbClr val="FFFF99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n-lt"/>
                <a:cs typeface="Arial" pitchFamily="34" charset="0"/>
              </a:rPr>
              <a:t>2013; 70:1025-1032.</a:t>
            </a:r>
          </a:p>
        </p:txBody>
      </p:sp>
      <p:pic>
        <p:nvPicPr>
          <p:cNvPr id="84994" name="Picture 2" descr="http://www.irishweatheronline.com/wp-content/uploads/2011/05/1091960_dry_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329184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183880" cy="1051560"/>
          </a:xfrm>
        </p:spPr>
        <p:txBody>
          <a:bodyPr/>
          <a:lstStyle/>
          <a:p>
            <a:r>
              <a:rPr lang="en-US" dirty="0" err="1" smtClean="0">
                <a:solidFill>
                  <a:srgbClr val="FFFF99"/>
                </a:solidFill>
              </a:rPr>
              <a:t>Xerostomia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114800" cy="472440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Non-pharmacologic management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Good oral hygiene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Avoidance of alcohol- based rinses</a:t>
            </a:r>
          </a:p>
          <a:p>
            <a:pPr lvl="1">
              <a:buClr>
                <a:srgbClr val="FFFF99"/>
              </a:buClr>
            </a:pPr>
            <a:r>
              <a:rPr lang="en-US" sz="2300" dirty="0" err="1" smtClean="0">
                <a:solidFill>
                  <a:srgbClr val="FFFF99"/>
                </a:solidFill>
              </a:rPr>
              <a:t>Chlorhexidine</a:t>
            </a:r>
            <a:r>
              <a:rPr lang="en-US" sz="2300" dirty="0" smtClean="0">
                <a:solidFill>
                  <a:srgbClr val="FFFF99"/>
                </a:solidFill>
              </a:rPr>
              <a:t> can be recommended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Sweets</a:t>
            </a:r>
          </a:p>
          <a:p>
            <a:pPr lvl="2">
              <a:buClr>
                <a:srgbClr val="FFFF99"/>
              </a:buClr>
            </a:pPr>
            <a:r>
              <a:rPr lang="en-US" sz="2100" dirty="0" smtClean="0">
                <a:solidFill>
                  <a:srgbClr val="FFFF99"/>
                </a:solidFill>
              </a:rPr>
              <a:t>Hard candy</a:t>
            </a:r>
          </a:p>
          <a:p>
            <a:pPr lvl="2">
              <a:buClr>
                <a:srgbClr val="FFFF99"/>
              </a:buClr>
            </a:pPr>
            <a:r>
              <a:rPr lang="en-US" sz="2100" dirty="0" smtClean="0">
                <a:solidFill>
                  <a:srgbClr val="FFFF99"/>
                </a:solidFill>
              </a:rPr>
              <a:t>Gum</a:t>
            </a:r>
          </a:p>
          <a:p>
            <a:pPr lvl="2">
              <a:buClr>
                <a:srgbClr val="FFFF99"/>
              </a:buClr>
            </a:pPr>
            <a:r>
              <a:rPr lang="en-US" sz="2100" dirty="0" smtClean="0">
                <a:solidFill>
                  <a:srgbClr val="FFFF99"/>
                </a:solidFill>
              </a:rPr>
              <a:t>Mints</a:t>
            </a:r>
          </a:p>
          <a:p>
            <a:pPr lvl="1">
              <a:buNone/>
            </a:pPr>
            <a:endParaRPr lang="en-US" sz="2300" dirty="0" smtClean="0">
              <a:solidFill>
                <a:srgbClr val="FFFF99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495800" cy="464820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Pharmacologic management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Saliva substitutes</a:t>
            </a:r>
          </a:p>
          <a:p>
            <a:pPr lvl="2">
              <a:buClr>
                <a:srgbClr val="FFFF99"/>
              </a:buClr>
            </a:pPr>
            <a:r>
              <a:rPr lang="en-US" sz="2100" dirty="0" smtClean="0">
                <a:solidFill>
                  <a:srgbClr val="FFFF99"/>
                </a:solidFill>
              </a:rPr>
              <a:t>Short duration of action</a:t>
            </a:r>
          </a:p>
          <a:p>
            <a:pPr lvl="2">
              <a:buClr>
                <a:srgbClr val="FFFF99"/>
              </a:buClr>
            </a:pPr>
            <a:r>
              <a:rPr lang="en-US" sz="2100" dirty="0" smtClean="0">
                <a:solidFill>
                  <a:srgbClr val="FFFF99"/>
                </a:solidFill>
              </a:rPr>
              <a:t>$$$$$$$</a:t>
            </a:r>
          </a:p>
          <a:p>
            <a:pPr lvl="1">
              <a:buClr>
                <a:srgbClr val="FFFF99"/>
              </a:buClr>
            </a:pPr>
            <a:r>
              <a:rPr lang="en-US" sz="2300" dirty="0" err="1" smtClean="0">
                <a:solidFill>
                  <a:srgbClr val="FFFF99"/>
                </a:solidFill>
              </a:rPr>
              <a:t>Amifostine</a:t>
            </a:r>
            <a:endParaRPr lang="en-US" sz="2300" dirty="0" smtClean="0">
              <a:solidFill>
                <a:srgbClr val="FFFF99"/>
              </a:solidFill>
            </a:endParaRPr>
          </a:p>
          <a:p>
            <a:pPr lvl="2">
              <a:buClr>
                <a:srgbClr val="FFFF99"/>
              </a:buClr>
            </a:pPr>
            <a:r>
              <a:rPr lang="en-US" sz="2100" dirty="0" smtClean="0">
                <a:solidFill>
                  <a:srgbClr val="FFFF99"/>
                </a:solidFill>
              </a:rPr>
              <a:t>Supported by ASCO – role controversial</a:t>
            </a:r>
          </a:p>
          <a:p>
            <a:pPr lvl="1">
              <a:buClr>
                <a:srgbClr val="FFFF99"/>
              </a:buClr>
            </a:pPr>
            <a:r>
              <a:rPr lang="en-US" sz="2300" dirty="0" err="1" smtClean="0">
                <a:solidFill>
                  <a:srgbClr val="FFFF99"/>
                </a:solidFill>
              </a:rPr>
              <a:t>Pilocarpine</a:t>
            </a:r>
            <a:endParaRPr lang="en-US" sz="2300" dirty="0" smtClean="0">
              <a:solidFill>
                <a:srgbClr val="FFFF99"/>
              </a:solidFill>
            </a:endParaRPr>
          </a:p>
          <a:p>
            <a:pPr lvl="2">
              <a:buClr>
                <a:srgbClr val="FFFF99"/>
              </a:buClr>
            </a:pPr>
            <a:r>
              <a:rPr lang="en-US" sz="1900" dirty="0" smtClean="0">
                <a:solidFill>
                  <a:srgbClr val="FFFF99"/>
                </a:solidFill>
              </a:rPr>
              <a:t>Cholinergic agonist</a:t>
            </a:r>
          </a:p>
          <a:p>
            <a:pPr lvl="2">
              <a:buClr>
                <a:srgbClr val="FFFF99"/>
              </a:buClr>
            </a:pPr>
            <a:r>
              <a:rPr lang="en-US" sz="1900" dirty="0" smtClean="0">
                <a:solidFill>
                  <a:srgbClr val="FFFF99"/>
                </a:solidFill>
              </a:rPr>
              <a:t>Dosing: 5 mg PO TID</a:t>
            </a:r>
          </a:p>
          <a:p>
            <a:pPr lvl="2">
              <a:buClr>
                <a:srgbClr val="FFFF99"/>
              </a:buClr>
            </a:pPr>
            <a:r>
              <a:rPr lang="en-US" sz="1900" dirty="0" smtClean="0">
                <a:solidFill>
                  <a:srgbClr val="FFFF99"/>
                </a:solidFill>
              </a:rPr>
              <a:t>Brief trial?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21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2514600" y="6375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Berk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LB, et al.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J Support </a:t>
            </a:r>
            <a:r>
              <a:rPr kumimoji="0" lang="en-US" sz="1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Oncol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2005;3(3):191-200.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Scarpace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SL,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Pharmacotherapy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2009;29(5):578-592.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Dysphagia – Mechanisms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22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1981200" y="6629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Murphy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BA, Gilbert J. </a:t>
            </a:r>
            <a:r>
              <a:rPr kumimoji="0" lang="en-US" sz="1000" b="0" i="1" u="none" strike="noStrike" kern="1200" cap="none" spc="0" normalizeH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Semin</a:t>
            </a:r>
            <a:r>
              <a:rPr kumimoji="0" lang="en-US" sz="1000" b="0" i="1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1" u="none" strike="noStrike" kern="1200" cap="none" spc="0" normalizeH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Radiat</a:t>
            </a:r>
            <a:r>
              <a:rPr kumimoji="0" lang="en-US" sz="1000" b="0" i="1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1" u="none" strike="noStrike" kern="1200" cap="none" spc="0" normalizeH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Oncol</a:t>
            </a:r>
            <a:r>
              <a:rPr kumimoji="0" lang="en-US" sz="1000" b="0" i="1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2009;9:35-42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.</a:t>
            </a:r>
            <a:endParaRPr lang="en-US" sz="1000" dirty="0" smtClean="0">
              <a:solidFill>
                <a:srgbClr val="FFFF99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62000" y="1600200"/>
            <a:ext cx="3581400" cy="3429000"/>
          </a:xfrm>
          <a:prstGeom prst="ellipse">
            <a:avLst/>
          </a:prstGeom>
          <a:solidFill>
            <a:schemeClr val="accent1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810000" y="1676400"/>
            <a:ext cx="3505200" cy="3352800"/>
          </a:xfrm>
          <a:prstGeom prst="ellipse">
            <a:avLst/>
          </a:prstGeom>
          <a:solidFill>
            <a:srgbClr val="F2F4AA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9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552700" y="3574726"/>
            <a:ext cx="3200400" cy="3027402"/>
          </a:xfrm>
          <a:prstGeom prst="ellipse">
            <a:avLst/>
          </a:prstGeom>
          <a:solidFill>
            <a:srgbClr val="FF9999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2100" y="2895600"/>
            <a:ext cx="1981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+mj-lt"/>
              </a:rPr>
              <a:t>Surgery</a:t>
            </a:r>
            <a:endParaRPr lang="en-US" sz="30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2700" y="49530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Chemotherapy</a:t>
            </a:r>
            <a:endParaRPr lang="en-US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5300" y="2918683"/>
            <a:ext cx="2895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latin typeface="+mj-lt"/>
              </a:rPr>
              <a:t>   Radiation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762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Management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34340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Pharmacist’s role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Adjust drug administration route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“Which medications are truly necessary?”</a:t>
            </a:r>
          </a:p>
          <a:p>
            <a:pPr lvl="1"/>
            <a:endParaRPr lang="en-US" sz="1200" dirty="0" smtClean="0">
              <a:solidFill>
                <a:srgbClr val="FFFF99"/>
              </a:solidFill>
            </a:endParaRPr>
          </a:p>
          <a:p>
            <a:pPr lvl="1"/>
            <a:endParaRPr lang="en-US" sz="12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Non-pharmacologic recommendations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Speech/Language Pathology (SLP) consultation</a:t>
            </a:r>
          </a:p>
          <a:p>
            <a:pPr lvl="2">
              <a:buClr>
                <a:srgbClr val="FFFF99"/>
              </a:buClr>
            </a:pPr>
            <a:r>
              <a:rPr lang="en-US" sz="1900" dirty="0" smtClean="0">
                <a:solidFill>
                  <a:srgbClr val="FFFF99"/>
                </a:solidFill>
              </a:rPr>
              <a:t>Exercises to facilitate swallowing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Nutrition consultation</a:t>
            </a:r>
          </a:p>
          <a:p>
            <a:pPr lvl="2">
              <a:buClr>
                <a:srgbClr val="FFFF99"/>
              </a:buClr>
            </a:pPr>
            <a:r>
              <a:rPr lang="en-US" sz="1900" dirty="0" smtClean="0">
                <a:solidFill>
                  <a:srgbClr val="FFFF99"/>
                </a:solidFill>
              </a:rPr>
              <a:t>Prophylactic feeding tubes</a:t>
            </a:r>
          </a:p>
          <a:p>
            <a:pPr lvl="3">
              <a:buClr>
                <a:srgbClr val="FFFF99"/>
              </a:buClr>
            </a:pPr>
            <a:r>
              <a:rPr lang="en-US" sz="1600" dirty="0" smtClean="0">
                <a:solidFill>
                  <a:srgbClr val="FFFF99"/>
                </a:solidFill>
              </a:rPr>
              <a:t>Benefits: Reduce weight loss, hospitalizations, treatment interruptions</a:t>
            </a:r>
          </a:p>
          <a:p>
            <a:pPr lvl="3">
              <a:buClr>
                <a:srgbClr val="FFFF99"/>
              </a:buClr>
            </a:pPr>
            <a:r>
              <a:rPr lang="en-US" sz="1600" dirty="0" smtClean="0">
                <a:solidFill>
                  <a:srgbClr val="FFFF99"/>
                </a:solidFill>
              </a:rPr>
              <a:t>Risks: Dysfunction, discomfort, infection risk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23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 bwMode="white">
          <a:xfrm>
            <a:off x="2057400" y="62484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Scarpace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SL,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Pharmacotherapy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2009;29(5):578-592.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Rosenthal DI,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J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Clin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Oncol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2006;24(17):2636-2643.</a:t>
            </a:r>
            <a:endParaRPr lang="en-US" sz="1000" dirty="0" smtClean="0">
              <a:solidFill>
                <a:srgbClr val="FFFF99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80173"/>
            <a:ext cx="16819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Dermatitis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382000" cy="434340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Affects most patients treated with radiation</a:t>
            </a:r>
          </a:p>
          <a:p>
            <a:endParaRPr lang="en-US" sz="500" dirty="0" smtClean="0">
              <a:solidFill>
                <a:srgbClr val="FFFF99"/>
              </a:solidFill>
            </a:endParaRP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Symptoms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Localized to field of radiation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Typically mild</a:t>
            </a:r>
          </a:p>
          <a:p>
            <a:pPr lvl="2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Dryness, </a:t>
            </a:r>
            <a:r>
              <a:rPr lang="en-US" dirty="0" err="1" smtClean="0">
                <a:solidFill>
                  <a:srgbClr val="FFFF99"/>
                </a:solidFill>
              </a:rPr>
              <a:t>erythema</a:t>
            </a:r>
            <a:r>
              <a:rPr lang="en-US" dirty="0" smtClean="0">
                <a:solidFill>
                  <a:srgbClr val="FFFF99"/>
                </a:solidFill>
              </a:rPr>
              <a:t>, </a:t>
            </a:r>
            <a:r>
              <a:rPr lang="en-US" dirty="0" err="1" smtClean="0">
                <a:solidFill>
                  <a:srgbClr val="FFFF99"/>
                </a:solidFill>
              </a:rPr>
              <a:t>pruritis</a:t>
            </a:r>
            <a:endParaRPr lang="en-US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Severe</a:t>
            </a:r>
          </a:p>
          <a:p>
            <a:pPr lvl="2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Desquamation and ulceration</a:t>
            </a:r>
          </a:p>
          <a:p>
            <a:pPr lvl="2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Higher incidence with conventional</a:t>
            </a:r>
          </a:p>
          <a:p>
            <a:pPr lvl="2">
              <a:buNone/>
            </a:pPr>
            <a:r>
              <a:rPr lang="en-US" dirty="0" smtClean="0">
                <a:solidFill>
                  <a:srgbClr val="FFFF99"/>
                </a:solidFill>
              </a:rPr>
              <a:t>   daily radiation, concurrent chemotherapy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24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2133600" y="61722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Bolderston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A, et al.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Support Care Cancer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2006;14:802-817.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  <a:cs typeface="Arial" pitchFamily="34" charset="0"/>
              </a:rPr>
              <a:t>Scarpace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SL,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Pharmacotherapy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2009;29(5):578-592.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Marcus LS, et al. </a:t>
            </a:r>
            <a:r>
              <a:rPr lang="de-DE" sz="1000" i="1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J Clin Aesthet Dermatol</a:t>
            </a:r>
            <a:r>
              <a:rPr lang="de-DE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 2010;3(12):50–53.</a:t>
            </a:r>
            <a:endParaRPr lang="en-US" sz="1000" dirty="0" smtClean="0">
              <a:solidFill>
                <a:srgbClr val="FFFF99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3186" name="Picture 2" descr="http://www.jcadonline.com/wp-content/uploads/marcus5.jpg"/>
          <p:cNvPicPr>
            <a:picLocks noChangeAspect="1" noChangeArrowheads="1"/>
          </p:cNvPicPr>
          <p:nvPr/>
        </p:nvPicPr>
        <p:blipFill>
          <a:blip r:embed="rId3" cstate="print"/>
          <a:srcRect l="2485" t="2632" r="5555" b="13158"/>
          <a:stretch>
            <a:fillRect/>
          </a:stretch>
        </p:blipFill>
        <p:spPr bwMode="auto">
          <a:xfrm>
            <a:off x="6024613" y="2286000"/>
            <a:ext cx="2819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Management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58200" y="6324600"/>
            <a:ext cx="685800" cy="533400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25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 bwMode="white">
          <a:xfrm>
            <a:off x="2133600" y="6400800"/>
            <a:ext cx="487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Bolderston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 A, et al. </a:t>
            </a: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Support Care Cancer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j-lt"/>
              </a:rPr>
              <a:t>2006;14:802-817.</a:t>
            </a:r>
          </a:p>
          <a:p>
            <a:pPr lvl="0" algn="ctr">
              <a:defRPr/>
            </a:pPr>
            <a:r>
              <a:rPr lang="en-US" sz="1000" dirty="0" err="1">
                <a:solidFill>
                  <a:srgbClr val="FFFF99"/>
                </a:solidFill>
                <a:latin typeface="+mj-lt"/>
                <a:cs typeface="Arial" pitchFamily="34" charset="0"/>
              </a:rPr>
              <a:t>Radvansky</a:t>
            </a:r>
            <a:r>
              <a:rPr lang="en-US" sz="1000" dirty="0">
                <a:solidFill>
                  <a:srgbClr val="FFFF99"/>
                </a:solidFill>
                <a:latin typeface="+mj-lt"/>
                <a:cs typeface="Arial" pitchFamily="34" charset="0"/>
              </a:rPr>
              <a:t> LJ, et al. </a:t>
            </a:r>
            <a:r>
              <a:rPr lang="en-US" sz="1000" i="1" dirty="0">
                <a:solidFill>
                  <a:srgbClr val="FFFF99"/>
                </a:solidFill>
                <a:latin typeface="+mj-lt"/>
                <a:cs typeface="Arial" pitchFamily="34" charset="0"/>
              </a:rPr>
              <a:t>Am J Health-</a:t>
            </a:r>
            <a:r>
              <a:rPr lang="en-US" sz="1000" i="1" dirty="0" err="1">
                <a:solidFill>
                  <a:srgbClr val="FFFF99"/>
                </a:solidFill>
                <a:latin typeface="+mj-lt"/>
                <a:cs typeface="Arial" pitchFamily="34" charset="0"/>
              </a:rPr>
              <a:t>Syst</a:t>
            </a:r>
            <a:r>
              <a:rPr lang="en-US" sz="1000" i="1" dirty="0">
                <a:solidFill>
                  <a:srgbClr val="FFFF99"/>
                </a:solidFill>
                <a:latin typeface="+mj-lt"/>
                <a:cs typeface="Arial" pitchFamily="34" charset="0"/>
              </a:rPr>
              <a:t> Pharm </a:t>
            </a:r>
            <a:r>
              <a:rPr lang="en-US" sz="1000" dirty="0" smtClean="0">
                <a:solidFill>
                  <a:srgbClr val="FFFF99"/>
                </a:solidFill>
                <a:latin typeface="+mj-lt"/>
                <a:cs typeface="Arial" pitchFamily="34" charset="0"/>
              </a:rPr>
              <a:t>2013;70:1025-1032.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870156"/>
              </p:ext>
            </p:extLst>
          </p:nvPr>
        </p:nvGraphicFramePr>
        <p:xfrm>
          <a:off x="228600" y="1905000"/>
          <a:ext cx="87630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9049"/>
                <a:gridCol w="430395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Prevention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Treatment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- Gentle washing of skin and hair with water +/- mild soap and shampoo</a:t>
                      </a:r>
                    </a:p>
                    <a:p>
                      <a:pPr lvl="0"/>
                      <a:endParaRPr lang="en-US" dirty="0" smtClean="0"/>
                    </a:p>
                    <a:p>
                      <a:pPr lvl="0"/>
                      <a:r>
                        <a:rPr lang="en-US" dirty="0" smtClean="0"/>
                        <a:t>- Avoid extreme temperatures</a:t>
                      </a:r>
                    </a:p>
                    <a:p>
                      <a:pPr lvl="0"/>
                      <a:endParaRPr lang="en-US" dirty="0" smtClean="0"/>
                    </a:p>
                    <a:p>
                      <a:pPr lvl="0"/>
                      <a:r>
                        <a:rPr lang="en-US" dirty="0" smtClean="0"/>
                        <a:t>- Avoid “bubble baths” and shower gels</a:t>
                      </a:r>
                    </a:p>
                    <a:p>
                      <a:pPr lvl="0"/>
                      <a:endParaRPr lang="en-US" dirty="0" smtClean="0"/>
                    </a:p>
                    <a:p>
                      <a:pPr lvl="0"/>
                      <a:r>
                        <a:rPr lang="en-US" dirty="0" smtClean="0"/>
                        <a:t>- Pat skin dry</a:t>
                      </a:r>
                    </a:p>
                    <a:p>
                      <a:pPr lvl="0"/>
                      <a:endParaRPr lang="en-US" dirty="0" smtClean="0"/>
                    </a:p>
                    <a:p>
                      <a:pPr lvl="0"/>
                      <a:r>
                        <a:rPr lang="en-US" dirty="0" smtClean="0"/>
                        <a:t>- Sunscreen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- Unscented,</a:t>
                      </a:r>
                      <a:r>
                        <a:rPr lang="en-US" baseline="0" dirty="0" smtClean="0"/>
                        <a:t> water-based topical agents (</a:t>
                      </a:r>
                      <a:r>
                        <a:rPr lang="en-US" baseline="0" dirty="0" err="1" smtClean="0"/>
                        <a:t>Aquaphor</a:t>
                      </a:r>
                      <a:r>
                        <a:rPr lang="en-US" baseline="0" dirty="0" smtClean="0"/>
                        <a:t>, Lubriderm, </a:t>
                      </a:r>
                      <a:r>
                        <a:rPr lang="en-US" baseline="0" dirty="0" err="1" smtClean="0"/>
                        <a:t>Eucerin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pPr lvl="0"/>
                      <a:endParaRPr lang="en-US" dirty="0" smtClean="0"/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dirty="0" smtClean="0"/>
                        <a:t>Wound care for moist, ulcerative symptoms</a:t>
                      </a:r>
                    </a:p>
                    <a:p>
                      <a:pPr marL="285750" lvl="0" indent="-285750">
                        <a:buFontTx/>
                        <a:buChar char="-"/>
                      </a:pPr>
                      <a:endParaRPr lang="en-US" dirty="0" smtClean="0"/>
                    </a:p>
                    <a:p>
                      <a:pPr marL="285750" lvl="0" indent="-285750">
                        <a:buFontTx/>
                        <a:buChar char="-"/>
                      </a:pPr>
                      <a:r>
                        <a:rPr lang="en-US" dirty="0" smtClean="0"/>
                        <a:t>Avoid topical corticosteroids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777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Testing your knowledge…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981200"/>
            <a:ext cx="9220200" cy="41148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99"/>
                </a:solidFill>
              </a:rPr>
              <a:t>Which </a:t>
            </a:r>
            <a:r>
              <a:rPr lang="en-US" dirty="0">
                <a:solidFill>
                  <a:srgbClr val="FFFF99"/>
                </a:solidFill>
              </a:rPr>
              <a:t>of the following are preventative or supportive measures that can be recommended to patients with radiation-induced </a:t>
            </a:r>
            <a:r>
              <a:rPr lang="en-US" dirty="0" err="1">
                <a:solidFill>
                  <a:srgbClr val="FFFF99"/>
                </a:solidFill>
              </a:rPr>
              <a:t>mucositis</a:t>
            </a:r>
            <a:r>
              <a:rPr lang="en-US" dirty="0" smtClean="0">
                <a:solidFill>
                  <a:srgbClr val="FFFF99"/>
                </a:solidFill>
              </a:rPr>
              <a:t>?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a. Inclusion of dental professionals in patient’s oncology care</a:t>
            </a:r>
          </a:p>
          <a:p>
            <a:pPr marL="457200" indent="-457200">
              <a:buAutoNum type="alphaLcPeriod"/>
            </a:pPr>
            <a:endParaRPr lang="en-US" sz="2400" dirty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99"/>
                </a:solidFill>
              </a:rPr>
              <a:t>b</a:t>
            </a:r>
            <a:r>
              <a:rPr lang="en-US" sz="2400" dirty="0" smtClean="0">
                <a:solidFill>
                  <a:srgbClr val="FFFF99"/>
                </a:solidFill>
              </a:rPr>
              <a:t>. Avoidance of soft bristle toothbrushes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c. </a:t>
            </a:r>
            <a:r>
              <a:rPr lang="en-US" sz="2400" dirty="0" err="1" smtClean="0">
                <a:solidFill>
                  <a:srgbClr val="FFFF99"/>
                </a:solidFill>
              </a:rPr>
              <a:t>Chlorhexidine</a:t>
            </a:r>
            <a:r>
              <a:rPr lang="en-US" sz="2400" dirty="0" smtClean="0">
                <a:solidFill>
                  <a:srgbClr val="FFFF99"/>
                </a:solidFill>
              </a:rPr>
              <a:t> and other alcohol-based rinses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d. Avoidance of bisphosphonates, as they can increase the   likelihood of osteonecrosis of the jaw in this setting</a:t>
            </a:r>
            <a:endParaRPr lang="en-US" sz="2400" dirty="0">
              <a:solidFill>
                <a:srgbClr val="FFFF99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26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7772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99"/>
                </a:solidFill>
              </a:rPr>
              <a:t>Testing your knowledge…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82000" cy="41148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FFFF99"/>
                </a:solidFill>
              </a:rPr>
              <a:t>Which of the following is an inappropriate recommendation for a patient suffering from radiation-induced </a:t>
            </a:r>
            <a:r>
              <a:rPr lang="en-US" dirty="0" err="1" smtClean="0">
                <a:solidFill>
                  <a:srgbClr val="FFFF99"/>
                </a:solidFill>
              </a:rPr>
              <a:t>xerostomia</a:t>
            </a:r>
            <a:r>
              <a:rPr lang="en-US" dirty="0" smtClean="0">
                <a:solidFill>
                  <a:srgbClr val="FFFF99"/>
                </a:solidFill>
              </a:rPr>
              <a:t>?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a. </a:t>
            </a:r>
            <a:r>
              <a:rPr lang="en-US" sz="2400" dirty="0" err="1" smtClean="0">
                <a:solidFill>
                  <a:srgbClr val="FFFF99"/>
                </a:solidFill>
              </a:rPr>
              <a:t>Pilocarpine</a:t>
            </a: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b. Jolly Ranchers</a:t>
            </a:r>
            <a:endParaRPr lang="en-US" sz="2400" dirty="0">
              <a:solidFill>
                <a:srgbClr val="FFFF99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c.  Juicy Fruit</a:t>
            </a:r>
            <a:endParaRPr lang="en-US" sz="2400" dirty="0">
              <a:solidFill>
                <a:srgbClr val="FFFF99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d. French Fries</a:t>
            </a:r>
            <a:endParaRPr lang="en-US" sz="2400" dirty="0">
              <a:solidFill>
                <a:srgbClr val="FFFF9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27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5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25208"/>
              </p:ext>
            </p:extLst>
          </p:nvPr>
        </p:nvGraphicFramePr>
        <p:xfrm>
          <a:off x="6096000" y="2286000"/>
          <a:ext cx="2946588" cy="220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Photo" r:id="rId4" imgW="6095238" imgH="4571429" progId="">
                  <p:embed/>
                </p:oleObj>
              </mc:Choice>
              <mc:Fallback>
                <p:oleObj name="Photo Editor Photo" r:id="rId4" imgW="6095238" imgH="45714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86000"/>
                        <a:ext cx="2946588" cy="2209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Radiation-Induced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Nausea and Vomiting (RINV)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077200" cy="3962400"/>
          </a:xfrm>
        </p:spPr>
        <p:txBody>
          <a:bodyPr>
            <a:normAutofit lnSpcReduction="10000"/>
          </a:bodyPr>
          <a:lstStyle/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Mechanism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Unclear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Interaction of serotonin (5-HT), </a:t>
            </a:r>
          </a:p>
          <a:p>
            <a:pPr lvl="1">
              <a:buNone/>
            </a:pPr>
            <a:r>
              <a:rPr lang="en-US" sz="2300" dirty="0" smtClean="0">
                <a:solidFill>
                  <a:srgbClr val="FFFF99"/>
                </a:solidFill>
              </a:rPr>
              <a:t>   dopamine, other neurotransmitters</a:t>
            </a:r>
          </a:p>
          <a:p>
            <a:pPr lvl="1">
              <a:buNone/>
            </a:pPr>
            <a:r>
              <a:rPr lang="en-US" sz="2300" dirty="0" smtClean="0">
                <a:solidFill>
                  <a:srgbClr val="FFFF99"/>
                </a:solidFill>
              </a:rPr>
              <a:t>   within chemotherapy trigger zone  </a:t>
            </a:r>
          </a:p>
          <a:p>
            <a:pPr lvl="1"/>
            <a:endParaRPr lang="en-US" sz="18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Risk factors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Total body irradiation (TBI)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Upper abdominal radiation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Higher doses of radiation</a:t>
            </a:r>
          </a:p>
          <a:p>
            <a:pPr lvl="1">
              <a:buNone/>
            </a:pP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28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2484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Feyer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PC,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Support Care Cancer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2011;19(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Suppl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1):S5-S14.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NCCN Guidelines for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Antiemesis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. Version 1.2014.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Radiation-Induced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Nausea and Vomiting (RINV)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077200" cy="39624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Lack of high-level evidence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Few randomized controlled trials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Small sample size in current trials</a:t>
            </a:r>
          </a:p>
          <a:p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Difficult to control</a:t>
            </a:r>
          </a:p>
          <a:p>
            <a:pPr lvl="1">
              <a:buClr>
                <a:srgbClr val="FFFF99"/>
              </a:buClr>
            </a:pPr>
            <a:r>
              <a:rPr lang="en-US" dirty="0" err="1" smtClean="0">
                <a:solidFill>
                  <a:srgbClr val="FFFF99"/>
                </a:solidFill>
              </a:rPr>
              <a:t>Undertreatment</a:t>
            </a:r>
            <a:endParaRPr lang="en-US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Inappropriate treatment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29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62484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Feyer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PC,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Support Care Cancer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2011;19(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Suppl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1):S5-S14.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NCCN Guidelines for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Antiemesis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. Version 1.2014.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304800"/>
            <a:ext cx="3992880" cy="74676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Back in time…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368553" y="5410200"/>
            <a:ext cx="3152775" cy="533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</a:rPr>
              <a:t>Dr. Emil </a:t>
            </a:r>
            <a:r>
              <a:rPr lang="en-US" dirty="0" err="1" smtClean="0">
                <a:solidFill>
                  <a:srgbClr val="FFFF99"/>
                </a:solidFill>
              </a:rPr>
              <a:t>Grubbe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8" name="Picture 4" descr="http://www.wired.com/images_blogs/thisdayintech/2010/11/Wilhelm_Roentgen_58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4381500" cy="352228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 bwMode="white">
          <a:xfrm>
            <a:off x="381000" y="5410200"/>
            <a:ext cx="48220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Dr.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US" sz="2800" kern="0" dirty="0" smtClean="0">
                <a:solidFill>
                  <a:srgbClr val="FFFF99"/>
                </a:solidFill>
                <a:latin typeface="+mn-lt"/>
              </a:rPr>
              <a:t>Wilhelm </a:t>
            </a:r>
            <a:r>
              <a:rPr lang="en-US" sz="2800" kern="0" dirty="0" err="1" smtClean="0">
                <a:solidFill>
                  <a:srgbClr val="FFFF99"/>
                </a:solidFill>
                <a:latin typeface="+mn-lt"/>
              </a:rPr>
              <a:t>Röentgen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07932"/>
            <a:ext cx="2917083" cy="344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Radiation-Induced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Nausea and Vomiting (RINV)</a:t>
            </a:r>
            <a:endParaRPr lang="en-US" dirty="0">
              <a:solidFill>
                <a:srgbClr val="FFFF99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013117"/>
              </p:ext>
            </p:extLst>
          </p:nvPr>
        </p:nvGraphicFramePr>
        <p:xfrm>
          <a:off x="0" y="1965960"/>
          <a:ext cx="9144000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676400"/>
                <a:gridCol w="20574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High Risk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TBI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or total nodal i</a:t>
                      </a:r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rradiation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Moderate Risk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Upper body or</a:t>
                      </a:r>
                    </a:p>
                    <a:p>
                      <a:pPr algn="ctr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half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 body irradiation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en-US" sz="1700" baseline="0" dirty="0" smtClean="0">
                          <a:solidFill>
                            <a:schemeClr val="tx1"/>
                          </a:solidFill>
                        </a:rPr>
                        <a:t> Risk</a:t>
                      </a:r>
                    </a:p>
                    <a:p>
                      <a:pPr algn="ctr"/>
                      <a:endParaRPr lang="en-US" sz="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Head</a:t>
                      </a:r>
                    </a:p>
                    <a:p>
                      <a:pPr algn="ctr"/>
                      <a:endParaRPr lang="en-US" sz="4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baseline="0" dirty="0" err="1" smtClean="0">
                          <a:solidFill>
                            <a:schemeClr val="tx1"/>
                          </a:solidFill>
                        </a:rPr>
                        <a:t>Craniospinal</a:t>
                      </a:r>
                      <a:endParaRPr lang="en-US" sz="16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4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Head/Neck</a:t>
                      </a:r>
                    </a:p>
                    <a:p>
                      <a:pPr algn="ctr"/>
                      <a:endParaRPr lang="en-US" sz="400" b="0" i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Pelvis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Minimal Risk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Breast</a:t>
                      </a:r>
                    </a:p>
                    <a:p>
                      <a:pPr algn="ctr"/>
                      <a:endParaRPr lang="en-US" sz="1600" b="0" i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Extremities</a:t>
                      </a:r>
                      <a:endParaRPr lang="en-US" sz="16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chemeClr val="tx1"/>
                          </a:solidFill>
                        </a:rPr>
                        <a:t>Concomitant Chemo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Prophylaxis with 5-HT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baseline="30000" dirty="0" smtClean="0"/>
                        <a:t>*</a:t>
                      </a:r>
                      <a:r>
                        <a:rPr lang="en-US" sz="1600" baseline="0" dirty="0" smtClean="0"/>
                        <a:t> antagonist +/- </a:t>
                      </a:r>
                      <a:r>
                        <a:rPr lang="en-US" sz="1600" baseline="0" dirty="0" err="1" smtClean="0"/>
                        <a:t>dexamethasone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Prophylaxis with 5-HT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baseline="30000" dirty="0" smtClean="0"/>
                        <a:t>*</a:t>
                      </a:r>
                      <a:r>
                        <a:rPr lang="en-US" sz="1600" dirty="0" smtClean="0"/>
                        <a:t> antagonist</a:t>
                      </a:r>
                      <a:r>
                        <a:rPr lang="en-US" sz="1600" baseline="0" dirty="0" smtClean="0"/>
                        <a:t> +/- short course of </a:t>
                      </a:r>
                      <a:r>
                        <a:rPr lang="en-US" sz="1600" baseline="0" dirty="0" err="1" smtClean="0"/>
                        <a:t>dexamethasone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Prophylaxis</a:t>
                      </a:r>
                      <a:r>
                        <a:rPr lang="en-US" sz="1600" baseline="0" dirty="0" smtClean="0"/>
                        <a:t> or rescue with</a:t>
                      </a:r>
                    </a:p>
                    <a:p>
                      <a:pPr algn="ctr"/>
                      <a:r>
                        <a:rPr lang="en-US" sz="1600" dirty="0" smtClean="0"/>
                        <a:t>5-HT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baseline="30000" dirty="0" smtClean="0"/>
                        <a:t>*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antagoist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Rescue with dopamine</a:t>
                      </a:r>
                      <a:r>
                        <a:rPr lang="en-US" sz="1600" baseline="0" dirty="0" smtClean="0"/>
                        <a:t> receptor antagonist or prophylaxis with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5-HT</a:t>
                      </a:r>
                      <a:r>
                        <a:rPr lang="en-US" sz="1600" baseline="-25000" dirty="0" smtClean="0"/>
                        <a:t>3</a:t>
                      </a:r>
                      <a:r>
                        <a:rPr lang="en-US" sz="1600" baseline="30000" dirty="0" smtClean="0"/>
                        <a:t>*</a:t>
                      </a:r>
                      <a:r>
                        <a:rPr lang="en-US" sz="1600" baseline="0" dirty="0" smtClean="0"/>
                        <a:t> antagonist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Follow guidelines for chemotherapy regimen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&gt; 90%</a:t>
                      </a:r>
                      <a:endParaRPr lang="en-US" sz="1600" dirty="0"/>
                    </a:p>
                  </a:txBody>
                  <a:tcPr anchor="ctr"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60-90%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30-60%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30%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Varies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* = </a:t>
                      </a:r>
                      <a:r>
                        <a:rPr lang="en-US" sz="1400" dirty="0" err="1" smtClean="0"/>
                        <a:t>Ondansetron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baseline="0" dirty="0" smtClean="0"/>
                        <a:t>and </a:t>
                      </a:r>
                      <a:r>
                        <a:rPr lang="en-US" sz="1400" baseline="0" dirty="0" err="1" smtClean="0"/>
                        <a:t>granisetron</a:t>
                      </a:r>
                      <a:r>
                        <a:rPr lang="en-US" sz="1400" baseline="0" dirty="0" smtClean="0"/>
                        <a:t> are the only </a:t>
                      </a:r>
                      <a:r>
                        <a:rPr lang="en-US" sz="1400" dirty="0" smtClean="0"/>
                        <a:t>5-HT</a:t>
                      </a:r>
                      <a:r>
                        <a:rPr lang="en-US" sz="1400" baseline="-25000" dirty="0" smtClean="0"/>
                        <a:t>3</a:t>
                      </a:r>
                      <a:r>
                        <a:rPr lang="en-US" sz="1400" dirty="0" smtClean="0"/>
                        <a:t> antagonists evaluated</a:t>
                      </a:r>
                      <a:r>
                        <a:rPr lang="en-US" sz="1400" baseline="0" dirty="0" smtClean="0"/>
                        <a:t> in clinical trials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 anchor="ctr"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80120" y="6309360"/>
            <a:ext cx="548640" cy="396240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30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6324600"/>
            <a:ext cx="59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Feyer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PC,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Support Care Cancer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2011;19(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Suppl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1):S5-S14.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NCCN Guidelines for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Antiemesis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. Version 1.2014.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 bwMode="white">
          <a:xfrm>
            <a:off x="1981200" y="141732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+mj-lt"/>
              </a:rPr>
              <a:t>Per MASCC, ESMO, and NCCN</a:t>
            </a:r>
            <a:endParaRPr lang="en-US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83880" cy="701040"/>
          </a:xfrm>
        </p:spPr>
        <p:txBody>
          <a:bodyPr/>
          <a:lstStyle/>
          <a:p>
            <a:r>
              <a:rPr lang="en-US" dirty="0" err="1" smtClean="0">
                <a:solidFill>
                  <a:srgbClr val="FFFF99"/>
                </a:solidFill>
              </a:rPr>
              <a:t>Proctitis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839200" cy="41148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sz="2800" u="sng" dirty="0" smtClean="0">
                <a:solidFill>
                  <a:srgbClr val="FFFF99"/>
                </a:solidFill>
              </a:rPr>
              <a:t>Affected population:</a:t>
            </a:r>
            <a:r>
              <a:rPr lang="en-US" sz="2800" dirty="0" smtClean="0">
                <a:solidFill>
                  <a:srgbClr val="FFFF99"/>
                </a:solidFill>
              </a:rPr>
              <a:t> GU and lower GI malignancies</a:t>
            </a:r>
          </a:p>
          <a:p>
            <a:endParaRPr lang="en-US" sz="16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800" dirty="0" smtClean="0">
                <a:solidFill>
                  <a:srgbClr val="FFFF99"/>
                </a:solidFill>
              </a:rPr>
              <a:t>Symptoms</a:t>
            </a:r>
          </a:p>
          <a:p>
            <a:pPr lvl="1">
              <a:buClr>
                <a:srgbClr val="FFFF99"/>
              </a:buClr>
            </a:pPr>
            <a:r>
              <a:rPr lang="en-US" sz="2500" dirty="0" err="1" smtClean="0">
                <a:solidFill>
                  <a:srgbClr val="FFFF99"/>
                </a:solidFill>
              </a:rPr>
              <a:t>Perirectal</a:t>
            </a:r>
            <a:r>
              <a:rPr lang="en-US" sz="2500" dirty="0" smtClean="0">
                <a:solidFill>
                  <a:srgbClr val="FFFF99"/>
                </a:solidFill>
              </a:rPr>
              <a:t> pain</a:t>
            </a:r>
          </a:p>
          <a:p>
            <a:pPr lvl="2">
              <a:buClr>
                <a:srgbClr val="FFFF99"/>
              </a:buClr>
            </a:pPr>
            <a:r>
              <a:rPr lang="en-US" sz="2200" dirty="0" smtClean="0">
                <a:solidFill>
                  <a:srgbClr val="FFFF99"/>
                </a:solidFill>
              </a:rPr>
              <a:t>Can be worse with defecation</a:t>
            </a:r>
          </a:p>
          <a:p>
            <a:pPr lvl="1">
              <a:buClr>
                <a:srgbClr val="FFFF99"/>
              </a:buClr>
            </a:pPr>
            <a:r>
              <a:rPr lang="en-US" sz="2500" dirty="0" smtClean="0">
                <a:solidFill>
                  <a:srgbClr val="FFFF99"/>
                </a:solidFill>
              </a:rPr>
              <a:t>Diarrhea</a:t>
            </a:r>
          </a:p>
          <a:p>
            <a:pPr lvl="1">
              <a:buClr>
                <a:srgbClr val="FFFF99"/>
              </a:buClr>
            </a:pPr>
            <a:r>
              <a:rPr lang="en-US" sz="2500" dirty="0" smtClean="0">
                <a:solidFill>
                  <a:srgbClr val="FFFF99"/>
                </a:solidFill>
              </a:rPr>
              <a:t>Severe: </a:t>
            </a:r>
            <a:r>
              <a:rPr lang="en-US" sz="2500" dirty="0" err="1" smtClean="0">
                <a:solidFill>
                  <a:srgbClr val="FFFF99"/>
                </a:solidFill>
              </a:rPr>
              <a:t>hematochezia</a:t>
            </a:r>
            <a:r>
              <a:rPr lang="en-US" sz="2500" dirty="0" smtClean="0">
                <a:solidFill>
                  <a:srgbClr val="FFFF99"/>
                </a:solidFill>
              </a:rPr>
              <a:t>, strictures,</a:t>
            </a:r>
          </a:p>
          <a:p>
            <a:pPr lvl="1">
              <a:buNone/>
            </a:pPr>
            <a:r>
              <a:rPr lang="en-US" sz="2500" dirty="0" smtClean="0">
                <a:solidFill>
                  <a:srgbClr val="FFFF99"/>
                </a:solidFill>
              </a:rPr>
              <a:t>    </a:t>
            </a:r>
            <a:r>
              <a:rPr lang="en-US" sz="2500" dirty="0" err="1" smtClean="0">
                <a:solidFill>
                  <a:srgbClr val="FFFF99"/>
                </a:solidFill>
              </a:rPr>
              <a:t>anorectal</a:t>
            </a:r>
            <a:r>
              <a:rPr lang="en-US" sz="2500" dirty="0" smtClean="0">
                <a:solidFill>
                  <a:srgbClr val="FFFF99"/>
                </a:solidFill>
              </a:rPr>
              <a:t> dysfunction</a:t>
            </a:r>
          </a:p>
          <a:p>
            <a:pPr lvl="1">
              <a:buNone/>
            </a:pPr>
            <a:endParaRPr lang="en-US" sz="25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31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Girnius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S.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Am J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Clin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Oncol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2006;29:588-592</a:t>
            </a:r>
            <a:r>
              <a:rPr lang="en-US" sz="1000" dirty="0" smtClean="0">
                <a:solidFill>
                  <a:srgbClr val="FFFF99"/>
                </a:solidFill>
              </a:rPr>
              <a:t>.</a:t>
            </a:r>
            <a:endParaRPr lang="en-US" sz="1000" dirty="0" smtClean="0">
              <a:solidFill>
                <a:srgbClr val="FFFF99"/>
              </a:solidFill>
              <a:latin typeface="+mj-lt"/>
            </a:endParaRP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Leiper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K.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Clinical Oncology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2007;19:724-729.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31746" name="Picture 2" descr="Radiation proctit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09800"/>
            <a:ext cx="2895600" cy="2369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7620000" cy="6096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FF99"/>
                </a:solidFill>
              </a:rPr>
              <a:t>Proctitis</a:t>
            </a:r>
            <a:r>
              <a:rPr lang="en-US" dirty="0" smtClean="0">
                <a:solidFill>
                  <a:srgbClr val="FFFF99"/>
                </a:solidFill>
              </a:rPr>
              <a:t> Management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153400" cy="3810000"/>
          </a:xfrm>
        </p:spPr>
        <p:txBody>
          <a:bodyPr>
            <a:normAutofit lnSpcReduction="10000"/>
          </a:bodyPr>
          <a:lstStyle/>
          <a:p>
            <a:pPr>
              <a:buClr>
                <a:srgbClr val="FFFF99"/>
              </a:buClr>
            </a:pPr>
            <a:r>
              <a:rPr lang="en-US" sz="3000" dirty="0" err="1" smtClean="0">
                <a:solidFill>
                  <a:srgbClr val="FFFF99"/>
                </a:solidFill>
              </a:rPr>
              <a:t>Nonpharmacologic</a:t>
            </a:r>
            <a:endParaRPr lang="en-US" sz="3000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Good hygiene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Moisturized wipes instead of toilet paper</a:t>
            </a:r>
          </a:p>
          <a:p>
            <a:pPr marL="347472" lvl="1" indent="0">
              <a:buClr>
                <a:srgbClr val="FFFF99"/>
              </a:buClr>
              <a:buNone/>
            </a:pPr>
            <a:endParaRPr lang="en-US" sz="30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3000" dirty="0" smtClean="0">
                <a:solidFill>
                  <a:srgbClr val="FFFF99"/>
                </a:solidFill>
              </a:rPr>
              <a:t>Pharmacologic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Oral analgesics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Topical anti-inflammatory agents</a:t>
            </a:r>
          </a:p>
          <a:p>
            <a:pPr lvl="2">
              <a:buClr>
                <a:srgbClr val="FFFF99"/>
              </a:buClr>
            </a:pPr>
            <a:r>
              <a:rPr lang="en-US" sz="2200" dirty="0" smtClean="0">
                <a:solidFill>
                  <a:srgbClr val="FFFF99"/>
                </a:solidFill>
              </a:rPr>
              <a:t>Hydrocortisone/</a:t>
            </a:r>
            <a:r>
              <a:rPr lang="en-US" sz="2200" dirty="0" err="1" smtClean="0">
                <a:solidFill>
                  <a:srgbClr val="FFFF99"/>
                </a:solidFill>
              </a:rPr>
              <a:t>Pramoxine</a:t>
            </a:r>
            <a:r>
              <a:rPr lang="en-US" sz="2200" dirty="0" smtClean="0">
                <a:solidFill>
                  <a:srgbClr val="FFFF99"/>
                </a:solidFill>
              </a:rPr>
              <a:t> PR TID to QID</a:t>
            </a:r>
          </a:p>
          <a:p>
            <a:pPr lvl="2">
              <a:buClr>
                <a:srgbClr val="FFFF99"/>
              </a:buClr>
            </a:pPr>
            <a:r>
              <a:rPr lang="en-US" sz="2200" dirty="0" err="1" smtClean="0">
                <a:solidFill>
                  <a:srgbClr val="FFFF99"/>
                </a:solidFill>
              </a:rPr>
              <a:t>Sulfasalazine</a:t>
            </a:r>
            <a:r>
              <a:rPr lang="en-US" sz="2200" dirty="0" smtClean="0">
                <a:solidFill>
                  <a:srgbClr val="FFFF99"/>
                </a:solidFill>
              </a:rPr>
              <a:t> and </a:t>
            </a:r>
            <a:r>
              <a:rPr lang="en-US" sz="2200" dirty="0" err="1" smtClean="0">
                <a:solidFill>
                  <a:srgbClr val="FFFF99"/>
                </a:solidFill>
              </a:rPr>
              <a:t>mesalamine</a:t>
            </a:r>
            <a:endParaRPr lang="en-US" sz="2200" dirty="0" smtClean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32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248400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Girnius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S.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Am J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Clin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Oncol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2006;29:588-592</a:t>
            </a:r>
            <a:r>
              <a:rPr lang="en-US" sz="1000" dirty="0" smtClean="0">
                <a:solidFill>
                  <a:srgbClr val="FFFF99"/>
                </a:solidFill>
              </a:rPr>
              <a:t>.</a:t>
            </a:r>
            <a:endParaRPr lang="en-US" sz="1000" dirty="0" smtClean="0">
              <a:solidFill>
                <a:srgbClr val="FFFF99"/>
              </a:solidFill>
              <a:latin typeface="+mj-lt"/>
            </a:endParaRP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Leiper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K.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Clinical Oncology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2007;19:724-729.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0525"/>
            <a:ext cx="8201025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FF99"/>
                </a:solidFill>
              </a:rPr>
              <a:t>Hyperbaric Oxygen Therapy (HBOT)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64880" y="6251525"/>
            <a:ext cx="548640" cy="396240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33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white">
          <a:xfrm>
            <a:off x="9144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1618" name="Picture 2" descr="http://www.oxywise.com/img/kyslikova_kom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752600"/>
            <a:ext cx="4572000" cy="2767601"/>
          </a:xfrm>
          <a:prstGeom prst="rect">
            <a:avLst/>
          </a:prstGeom>
          <a:noFill/>
        </p:spPr>
      </p:pic>
      <p:pic>
        <p:nvPicPr>
          <p:cNvPr id="111620" name="Picture 4" descr="http://www.cosmeticsurgeryforums.com/images/hbot-h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581400"/>
            <a:ext cx="4143375" cy="272216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876800" y="2286000"/>
            <a:ext cx="3962400" cy="1015663"/>
          </a:xfrm>
          <a:prstGeom prst="rect">
            <a:avLst/>
          </a:prstGeom>
          <a:solidFill>
            <a:srgbClr val="F2F4A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Neovascularization</a:t>
            </a:r>
            <a:r>
              <a:rPr lang="en-US" sz="2000" dirty="0" smtClean="0">
                <a:latin typeface="+mj-lt"/>
              </a:rPr>
              <a:t> via improved oxygen delivery to damaged tissue</a:t>
            </a:r>
            <a:endParaRPr lang="en-US" sz="2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648200"/>
            <a:ext cx="4572000" cy="1015663"/>
          </a:xfrm>
          <a:prstGeom prst="rect">
            <a:avLst/>
          </a:prstGeom>
          <a:solidFill>
            <a:srgbClr val="F2F4AA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2.4-2.5 </a:t>
            </a:r>
            <a:r>
              <a:rPr lang="en-US" sz="2000" dirty="0" err="1" smtClean="0">
                <a:latin typeface="+mj-lt"/>
              </a:rPr>
              <a:t>atm</a:t>
            </a:r>
            <a:r>
              <a:rPr lang="en-US" sz="2000" dirty="0" smtClean="0">
                <a:latin typeface="+mj-lt"/>
              </a:rPr>
              <a:t> pressure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90 minute treatments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 5-7 days/week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6324600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Henson C.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Ther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Adv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Gastroenterol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2010;3(6):359-365.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http://www.cosmeticsurgeryforums.com/hyperbaric_oxygen_therapy.htm</a:t>
            </a:r>
          </a:p>
          <a:p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0525"/>
            <a:ext cx="8277225" cy="752475"/>
          </a:xfrm>
        </p:spPr>
        <p:txBody>
          <a:bodyPr/>
          <a:lstStyle/>
          <a:p>
            <a:r>
              <a:rPr lang="en-US" sz="3200" dirty="0" smtClean="0">
                <a:solidFill>
                  <a:srgbClr val="FFFF99"/>
                </a:solidFill>
              </a:rPr>
              <a:t>Summary of evidence: HBOT</a:t>
            </a:r>
            <a:endParaRPr lang="en-US" sz="2800" dirty="0">
              <a:solidFill>
                <a:srgbClr val="FFFF99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4419600"/>
            <a:ext cx="8686800" cy="1524000"/>
          </a:xfrm>
        </p:spPr>
        <p:txBody>
          <a:bodyPr>
            <a:normAutofit lnSpcReduction="10000"/>
          </a:bodyPr>
          <a:lstStyle/>
          <a:p>
            <a:pPr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Considerations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Retrospective case series with stark variability between HBOT practices</a:t>
            </a:r>
          </a:p>
          <a:p>
            <a:pPr lvl="1">
              <a:buClr>
                <a:srgbClr val="FFFF99"/>
              </a:buClr>
            </a:pPr>
            <a:r>
              <a:rPr lang="en-US" sz="2300" dirty="0" smtClean="0">
                <a:solidFill>
                  <a:srgbClr val="FFFF99"/>
                </a:solidFill>
              </a:rPr>
              <a:t>Cost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34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6248400"/>
            <a:ext cx="510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Henson C.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Ther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Adv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Gastroenterol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2010;3(6):359-365.</a:t>
            </a: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270673"/>
              </p:ext>
            </p:extLst>
          </p:nvPr>
        </p:nvGraphicFramePr>
        <p:xfrm>
          <a:off x="0" y="1981200"/>
          <a:ext cx="9144000" cy="207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655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Trials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Results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Warren, et</a:t>
                      </a:r>
                      <a:r>
                        <a:rPr lang="en-US" sz="1800" baseline="0" dirty="0" smtClean="0"/>
                        <a:t> al (1997)</a:t>
                      </a:r>
                      <a:endParaRPr lang="en-US" sz="1800" dirty="0" smtClean="0"/>
                    </a:p>
                  </a:txBody>
                  <a:tcPr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 of 14 patients had</a:t>
                      </a:r>
                      <a:r>
                        <a:rPr lang="en-US" sz="1800" baseline="0" dirty="0" smtClean="0"/>
                        <a:t> complete resolution of bleeding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Girnius</a:t>
                      </a:r>
                      <a:r>
                        <a:rPr lang="en-US" sz="1800" dirty="0" smtClean="0"/>
                        <a:t>,</a:t>
                      </a:r>
                      <a:r>
                        <a:rPr lang="en-US" sz="1800" baseline="0" dirty="0" smtClean="0"/>
                        <a:t> et al (2006)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</a:t>
                      </a:r>
                      <a:r>
                        <a:rPr lang="en-US" sz="1800" baseline="0" dirty="0" smtClean="0"/>
                        <a:t> of 9 patients had complete resolution of bleeding (median 54 sessions)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Dall’Era</a:t>
                      </a:r>
                      <a:r>
                        <a:rPr lang="en-US" sz="1800" dirty="0" smtClean="0"/>
                        <a:t>, et al (2006)</a:t>
                      </a:r>
                      <a:endParaRPr lang="en-US" sz="1800" dirty="0"/>
                    </a:p>
                  </a:txBody>
                  <a:tcPr>
                    <a:lnL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13</a:t>
                      </a:r>
                      <a:r>
                        <a:rPr lang="en-US" sz="1800" b="0" baseline="0" dirty="0" smtClean="0"/>
                        <a:t> of 27 patients with complete resolution of bleeding</a:t>
                      </a:r>
                    </a:p>
                  </a:txBody>
                  <a:tcPr>
                    <a:lnL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111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83880" cy="70104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Case of MR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MR is a left breast cancer patient who presents to breast cancer clinic today for her first day of radiation.</a:t>
            </a:r>
          </a:p>
          <a:p>
            <a:pPr algn="ctr">
              <a:buNone/>
            </a:pPr>
            <a:endParaRPr lang="en-US" sz="400" dirty="0" smtClean="0">
              <a:solidFill>
                <a:srgbClr val="FFFF99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The oncologist asks for your recommendation regarding emesis prophylaxis, stating that he plans to only radiate her left breast. </a:t>
            </a:r>
          </a:p>
          <a:p>
            <a:pPr>
              <a:buNone/>
            </a:pPr>
            <a:endParaRPr lang="en-US" sz="1200" dirty="0" smtClean="0">
              <a:solidFill>
                <a:srgbClr val="FFFF99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              What is her antiemetic risk? 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                     A. Very high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                     B. High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                     C. Low 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                     D. Minimal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111875"/>
            <a:ext cx="575928" cy="365125"/>
          </a:xfrm>
          <a:prstGeom prst="bracketPair">
            <a:avLst>
              <a:gd name="adj" fmla="val 50000"/>
            </a:avLst>
          </a:prstGeo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35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8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3880" cy="77724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Case of MR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839200" cy="36576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What do you recommend as MR’s antiemetic regimen for radiation-induced nausea and vomiting?</a:t>
            </a:r>
          </a:p>
          <a:p>
            <a:pPr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A. Dexamethasone 4 mg PO daily 30 minutes prior to   radiation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B. </a:t>
            </a:r>
            <a:r>
              <a:rPr lang="en-US" sz="2400" dirty="0" err="1" smtClean="0">
                <a:solidFill>
                  <a:srgbClr val="FFFF99"/>
                </a:solidFill>
              </a:rPr>
              <a:t>Ondansetron</a:t>
            </a:r>
            <a:r>
              <a:rPr lang="en-US" sz="2400" dirty="0" smtClean="0">
                <a:solidFill>
                  <a:srgbClr val="FFFF99"/>
                </a:solidFill>
              </a:rPr>
              <a:t> 8 mg PO daily 30 minutes prior to radiation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C. </a:t>
            </a:r>
            <a:r>
              <a:rPr lang="en-US" sz="2400" dirty="0" err="1" smtClean="0">
                <a:solidFill>
                  <a:srgbClr val="FFFF99"/>
                </a:solidFill>
              </a:rPr>
              <a:t>Ondansetron</a:t>
            </a:r>
            <a:r>
              <a:rPr lang="en-US" sz="2400" dirty="0" smtClean="0">
                <a:solidFill>
                  <a:srgbClr val="FFFF99"/>
                </a:solidFill>
              </a:rPr>
              <a:t> 16 mg PO TID </a:t>
            </a:r>
          </a:p>
          <a:p>
            <a:pPr lvl="0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D. None of the above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36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Cystitis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48624" cy="38100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u="sng" dirty="0" smtClean="0">
                <a:solidFill>
                  <a:srgbClr val="FFFF99"/>
                </a:solidFill>
              </a:rPr>
              <a:t>Affected population</a:t>
            </a:r>
            <a:r>
              <a:rPr lang="en-US" dirty="0" smtClean="0">
                <a:solidFill>
                  <a:srgbClr val="FFFF99"/>
                </a:solidFill>
              </a:rPr>
              <a:t>: Same as radiation-induced </a:t>
            </a:r>
            <a:r>
              <a:rPr lang="en-US" dirty="0" err="1" smtClean="0">
                <a:solidFill>
                  <a:srgbClr val="FFFF99"/>
                </a:solidFill>
              </a:rPr>
              <a:t>proctitis</a:t>
            </a:r>
            <a:endParaRPr lang="en-US" dirty="0" smtClean="0">
              <a:solidFill>
                <a:srgbClr val="FFFF99"/>
              </a:solidFill>
            </a:endParaRPr>
          </a:p>
          <a:p>
            <a:pPr lvl="1"/>
            <a:endParaRPr lang="en-US" sz="24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Symptoms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Dysuria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Urgency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Hematuria (severe, life-threatening)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112579"/>
            <a:ext cx="838200" cy="457200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37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3000" y="6410960"/>
            <a:ext cx="449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Smith SG,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Nat Rev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Urol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2010;7(4):206-214.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183880" cy="10515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Cystitis Management</a:t>
            </a:r>
            <a:endParaRPr lang="en-US" dirty="0">
              <a:solidFill>
                <a:srgbClr val="FFFF99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2037589"/>
              </p:ext>
            </p:extLst>
          </p:nvPr>
        </p:nvGraphicFramePr>
        <p:xfrm>
          <a:off x="30480" y="1447800"/>
          <a:ext cx="8763000" cy="507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62800" y="6529059"/>
            <a:ext cx="1905000" cy="228600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+mj-lt"/>
              </a:rPr>
              <a:pPr/>
              <a:t>38</a:t>
            </a:fld>
            <a:endParaRPr lang="en-US" sz="12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63618"/>
            <a:ext cx="4084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Smith SG,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Nat Rev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Urol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2010;7(4):206-214.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8920" y="1524000"/>
            <a:ext cx="3429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+mj-lt"/>
              </a:rPr>
              <a:t> Exclude infectious causes</a:t>
            </a:r>
          </a:p>
          <a:p>
            <a:pPr>
              <a:buFont typeface="Arial" pitchFamily="34" charset="0"/>
              <a:buChar char="•"/>
            </a:pPr>
            <a:r>
              <a:rPr lang="en-US" sz="1700" dirty="0" smtClean="0">
                <a:latin typeface="+mj-lt"/>
              </a:rPr>
              <a:t> Rule out recurrent malignancy</a:t>
            </a:r>
            <a:endParaRPr lang="en-US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3261360" y="2895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Oral/IV hydration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Blood transfusion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Bladder catheterization or irrigation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9620" y="5486400"/>
            <a:ext cx="365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sz="1600" dirty="0" err="1" smtClean="0">
                <a:latin typeface="+mj-lt"/>
              </a:rPr>
              <a:t>Embolization</a:t>
            </a:r>
            <a:r>
              <a:rPr lang="en-US" sz="1600" dirty="0" smtClean="0">
                <a:latin typeface="+mj-lt"/>
              </a:rPr>
              <a:t> of iliac arteries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smtClean="0">
                <a:latin typeface="+mj-lt"/>
              </a:rPr>
              <a:t>Urinary diversion procedures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 err="1" smtClean="0">
                <a:latin typeface="+mj-lt"/>
              </a:rPr>
              <a:t>Cystectomy</a:t>
            </a:r>
            <a:r>
              <a:rPr lang="en-US" sz="1600" dirty="0" smtClean="0">
                <a:latin typeface="+mj-lt"/>
              </a:rPr>
              <a:t> and urinary diversion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Toxicities of Radiation Therapy: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Pulmonary Injury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610600" cy="4114800"/>
          </a:xfrm>
        </p:spPr>
        <p:txBody>
          <a:bodyPr>
            <a:normAutofit fontScale="92500"/>
          </a:bodyPr>
          <a:lstStyle/>
          <a:p>
            <a:pPr>
              <a:buClr>
                <a:srgbClr val="FFFF99"/>
              </a:buClr>
            </a:pPr>
            <a:r>
              <a:rPr lang="en-US" sz="3050" u="sng" dirty="0" smtClean="0">
                <a:solidFill>
                  <a:srgbClr val="FFFF99"/>
                </a:solidFill>
              </a:rPr>
              <a:t>Affected population:</a:t>
            </a:r>
            <a:r>
              <a:rPr lang="en-US" sz="3050" dirty="0" smtClean="0">
                <a:solidFill>
                  <a:srgbClr val="FFFF99"/>
                </a:solidFill>
              </a:rPr>
              <a:t> Thoracic malignancies</a:t>
            </a:r>
          </a:p>
          <a:p>
            <a:endParaRPr lang="en-US" sz="13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3050" dirty="0" smtClean="0">
                <a:solidFill>
                  <a:srgbClr val="FFFF99"/>
                </a:solidFill>
              </a:rPr>
              <a:t>Clinical course:</a:t>
            </a:r>
          </a:p>
          <a:p>
            <a:pPr lvl="1">
              <a:buClr>
                <a:srgbClr val="FFFF99"/>
              </a:buClr>
            </a:pPr>
            <a:r>
              <a:rPr lang="en-US" sz="2650" dirty="0" smtClean="0">
                <a:solidFill>
                  <a:srgbClr val="FFFF99"/>
                </a:solidFill>
              </a:rPr>
              <a:t>Early (weeks to months): </a:t>
            </a:r>
            <a:r>
              <a:rPr lang="en-US" sz="2650" dirty="0" err="1" smtClean="0">
                <a:solidFill>
                  <a:srgbClr val="FFFF99"/>
                </a:solidFill>
              </a:rPr>
              <a:t>Pneumonitis</a:t>
            </a:r>
            <a:endParaRPr lang="en-US" sz="2650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sz="2650" dirty="0" smtClean="0">
                <a:solidFill>
                  <a:srgbClr val="FFFF99"/>
                </a:solidFill>
              </a:rPr>
              <a:t>Late (months to years): Fibrosis</a:t>
            </a:r>
          </a:p>
          <a:p>
            <a:endParaRPr lang="en-US" sz="13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3050" dirty="0" smtClean="0">
                <a:solidFill>
                  <a:srgbClr val="FFFF99"/>
                </a:solidFill>
              </a:rPr>
              <a:t>Symptoms:</a:t>
            </a:r>
          </a:p>
          <a:p>
            <a:pPr lvl="1">
              <a:buClr>
                <a:srgbClr val="FFFF99"/>
              </a:buClr>
            </a:pPr>
            <a:r>
              <a:rPr lang="en-US" sz="2650" dirty="0" smtClean="0">
                <a:solidFill>
                  <a:srgbClr val="FFFF99"/>
                </a:solidFill>
              </a:rPr>
              <a:t>Cough</a:t>
            </a:r>
          </a:p>
          <a:p>
            <a:pPr lvl="1">
              <a:buClr>
                <a:srgbClr val="FFFF99"/>
              </a:buClr>
            </a:pPr>
            <a:r>
              <a:rPr lang="en-US" sz="2650" dirty="0" err="1" smtClean="0">
                <a:solidFill>
                  <a:srgbClr val="FFFF99"/>
                </a:solidFill>
              </a:rPr>
              <a:t>Dyspnea</a:t>
            </a:r>
            <a:endParaRPr lang="en-US" sz="2650" dirty="0" smtClean="0">
              <a:solidFill>
                <a:srgbClr val="FFFF99"/>
              </a:solidFill>
            </a:endParaRPr>
          </a:p>
          <a:p>
            <a:pPr lvl="1">
              <a:buClr>
                <a:srgbClr val="FFFF99"/>
              </a:buClr>
            </a:pPr>
            <a:r>
              <a:rPr lang="en-US" sz="2650" dirty="0" smtClean="0">
                <a:solidFill>
                  <a:srgbClr val="FFFF99"/>
                </a:solidFill>
              </a:rPr>
              <a:t>Low grade fever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+mj-lt"/>
              </a:rPr>
              <a:pPr/>
              <a:t>39</a:t>
            </a:fld>
            <a:endParaRPr lang="en-US" sz="12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6324600"/>
            <a:ext cx="6096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McDonald  S, et al.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Int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J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Radiat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Oncol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Biol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Phys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1995;31(5):1187-1203.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183880" cy="85344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Objectives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419600"/>
          </a:xfrm>
        </p:spPr>
        <p:txBody>
          <a:bodyPr>
            <a:normAutofit fontScale="92500"/>
          </a:bodyPr>
          <a:lstStyle/>
          <a:p>
            <a:pPr>
              <a:buClr>
                <a:srgbClr val="FFFF99"/>
              </a:buClr>
            </a:pPr>
            <a:r>
              <a:rPr lang="en-US" sz="2800" dirty="0" smtClean="0">
                <a:solidFill>
                  <a:srgbClr val="FFFF99"/>
                </a:solidFill>
              </a:rPr>
              <a:t>Summarize the proposed mechanisms behind the anti-cancer effects of radiation therapy and its toxicities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800" dirty="0" smtClean="0">
                <a:solidFill>
                  <a:srgbClr val="FFFF99"/>
                </a:solidFill>
              </a:rPr>
              <a:t>Identify the most common toxicities of radiation therapy experienced by cancer patients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800" dirty="0" smtClean="0">
                <a:solidFill>
                  <a:srgbClr val="FFFF99"/>
                </a:solidFill>
              </a:rPr>
              <a:t>Discuss pharmacologic and </a:t>
            </a:r>
            <a:r>
              <a:rPr lang="en-US" sz="2800" dirty="0" err="1" smtClean="0">
                <a:solidFill>
                  <a:srgbClr val="FFFF99"/>
                </a:solidFill>
              </a:rPr>
              <a:t>nonpharmacologic</a:t>
            </a:r>
            <a:r>
              <a:rPr lang="en-US" sz="2800" dirty="0" smtClean="0">
                <a:solidFill>
                  <a:srgbClr val="FFFF99"/>
                </a:solidFill>
              </a:rPr>
              <a:t> methods for the prevention and/or treatment of toxicities of radiation therapy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90525"/>
            <a:ext cx="78962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Toxicities of Radiation Therapy: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Pulmonary Injury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1148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sz="2800" dirty="0" smtClean="0">
                <a:solidFill>
                  <a:srgbClr val="FFFF99"/>
                </a:solidFill>
              </a:rPr>
              <a:t>Risk Factors</a:t>
            </a:r>
          </a:p>
          <a:p>
            <a:pPr lvl="1">
              <a:buClr>
                <a:srgbClr val="FFFF99"/>
              </a:buClr>
            </a:pPr>
            <a:r>
              <a:rPr lang="en-US" sz="2400" dirty="0" smtClean="0">
                <a:solidFill>
                  <a:srgbClr val="FFFF99"/>
                </a:solidFill>
              </a:rPr>
              <a:t>Female</a:t>
            </a:r>
          </a:p>
          <a:p>
            <a:pPr lvl="1">
              <a:buClr>
                <a:srgbClr val="FFFF99"/>
              </a:buClr>
            </a:pPr>
            <a:r>
              <a:rPr lang="en-US" sz="2400" dirty="0" smtClean="0">
                <a:solidFill>
                  <a:srgbClr val="FFFF99"/>
                </a:solidFill>
              </a:rPr>
              <a:t>Concurrent chemotherapy</a:t>
            </a:r>
          </a:p>
          <a:p>
            <a:pPr lvl="1">
              <a:buClr>
                <a:srgbClr val="FFFF99"/>
              </a:buClr>
            </a:pPr>
            <a:r>
              <a:rPr lang="en-US" sz="2400" dirty="0" smtClean="0">
                <a:solidFill>
                  <a:srgbClr val="FFFF99"/>
                </a:solidFill>
              </a:rPr>
              <a:t>Pre-radiation pulmonary function</a:t>
            </a:r>
          </a:p>
          <a:p>
            <a:endParaRPr lang="en-US" sz="24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800" dirty="0" smtClean="0">
                <a:solidFill>
                  <a:srgbClr val="FFFF99"/>
                </a:solidFill>
              </a:rPr>
              <a:t>Management</a:t>
            </a:r>
          </a:p>
          <a:p>
            <a:pPr lvl="1">
              <a:buClr>
                <a:srgbClr val="FFFF99"/>
              </a:buClr>
            </a:pPr>
            <a:r>
              <a:rPr lang="en-US" sz="2400" dirty="0" err="1" smtClean="0">
                <a:solidFill>
                  <a:srgbClr val="FFFF99"/>
                </a:solidFill>
              </a:rPr>
              <a:t>Pneumonitis</a:t>
            </a:r>
            <a:endParaRPr lang="en-US" sz="2400" dirty="0" smtClean="0">
              <a:solidFill>
                <a:srgbClr val="FFFF99"/>
              </a:solidFill>
            </a:endParaRPr>
          </a:p>
          <a:p>
            <a:pPr lvl="2">
              <a:buClr>
                <a:srgbClr val="FFFF99"/>
              </a:buClr>
            </a:pPr>
            <a:r>
              <a:rPr lang="en-US" sz="2000" dirty="0" smtClean="0">
                <a:solidFill>
                  <a:srgbClr val="FFFF99"/>
                </a:solidFill>
              </a:rPr>
              <a:t>Prednisone 60-100 mg PO daily x 2 weeks </a:t>
            </a:r>
            <a:r>
              <a:rPr lang="en-US" sz="2000" dirty="0" smtClean="0">
                <a:solidFill>
                  <a:srgbClr val="FFFF99"/>
                </a:solidFill>
                <a:sym typeface="Wingdings" pitchFamily="2" charset="2"/>
              </a:rPr>
              <a:t> Slow taper</a:t>
            </a:r>
          </a:p>
          <a:p>
            <a:pPr lvl="1">
              <a:buClr>
                <a:srgbClr val="FFFF99"/>
              </a:buClr>
            </a:pPr>
            <a:r>
              <a:rPr lang="en-US" sz="2400" dirty="0" smtClean="0">
                <a:solidFill>
                  <a:srgbClr val="FFFF99"/>
                </a:solidFill>
              </a:rPr>
              <a:t>Fibrosis: Limited options</a:t>
            </a:r>
            <a:endParaRPr lang="en-US" sz="2400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172200"/>
            <a:ext cx="862013" cy="460435"/>
          </a:xfrm>
        </p:spPr>
        <p:txBody>
          <a:bodyPr/>
          <a:lstStyle/>
          <a:p>
            <a:pPr lvl="1"/>
            <a:r>
              <a:rPr lang="en-US" sz="1200" dirty="0" smtClean="0">
                <a:solidFill>
                  <a:srgbClr val="FFFF99"/>
                </a:solidFill>
                <a:latin typeface="+mj-lt"/>
              </a:rPr>
              <a:t>56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61722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Graves PR, et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al.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Semin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Radiat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Oncol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2010;20:201-207.</a:t>
            </a:r>
          </a:p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Gross NJ.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Ann Intern Med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1977;86(1):81-92.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2971800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506" name="Picture 2" descr="http://www.mypacs.net/repos/mpv3_repo/viz/full/0/4/923/5139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65957"/>
            <a:ext cx="2543175" cy="3073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972425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Toxicities of Radiation:</a:t>
            </a:r>
            <a:br>
              <a:rPr lang="en-US" dirty="0" smtClean="0">
                <a:solidFill>
                  <a:srgbClr val="FFFF99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Secondary Malignancies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1148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Mechanism</a:t>
            </a:r>
          </a:p>
          <a:p>
            <a:pPr lvl="1">
              <a:buClr>
                <a:srgbClr val="FFFF99"/>
              </a:buClr>
            </a:pPr>
            <a:r>
              <a:rPr lang="en-US" sz="2200" dirty="0" smtClean="0">
                <a:solidFill>
                  <a:srgbClr val="FFFF99"/>
                </a:solidFill>
              </a:rPr>
              <a:t>Defects in normal cellular repair or bone marrow function after radiation therapy</a:t>
            </a:r>
          </a:p>
          <a:p>
            <a:pPr lvl="1"/>
            <a:endParaRPr lang="en-US" sz="6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Late toxicity</a:t>
            </a:r>
          </a:p>
          <a:p>
            <a:pPr lvl="1">
              <a:buClr>
                <a:srgbClr val="FFFF99"/>
              </a:buClr>
            </a:pPr>
            <a:r>
              <a:rPr lang="en-US" sz="2200" dirty="0" smtClean="0">
                <a:solidFill>
                  <a:srgbClr val="FFFF99"/>
                </a:solidFill>
              </a:rPr>
              <a:t>Leukemia: ~2-7 years</a:t>
            </a:r>
          </a:p>
          <a:p>
            <a:pPr lvl="1">
              <a:buClr>
                <a:srgbClr val="FFFF99"/>
              </a:buClr>
            </a:pPr>
            <a:r>
              <a:rPr lang="en-US" sz="2200" dirty="0" smtClean="0">
                <a:solidFill>
                  <a:srgbClr val="FFFF99"/>
                </a:solidFill>
              </a:rPr>
              <a:t>Solid tumors: Up to 30 years</a:t>
            </a:r>
          </a:p>
          <a:p>
            <a:endParaRPr lang="en-US" sz="6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Frequency: variable</a:t>
            </a:r>
          </a:p>
          <a:p>
            <a:pPr>
              <a:buClr>
                <a:srgbClr val="FFFF99"/>
              </a:buClr>
            </a:pPr>
            <a:endParaRPr lang="en-US" sz="4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700" dirty="0" smtClean="0">
                <a:solidFill>
                  <a:srgbClr val="FFFF99"/>
                </a:solidFill>
              </a:rPr>
              <a:t>Overall risk low</a:t>
            </a:r>
          </a:p>
          <a:p>
            <a:pPr>
              <a:buClr>
                <a:srgbClr val="FFFF99"/>
              </a:buClr>
            </a:pPr>
            <a:endParaRPr lang="en-US" sz="4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2700" b="1" dirty="0" smtClean="0">
                <a:solidFill>
                  <a:srgbClr val="FFFF99"/>
                </a:solidFill>
              </a:rPr>
              <a:t>Benefit of therapy outweighs risk of secondary cancer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41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6096001"/>
            <a:ext cx="609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Harrison RM.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Biomed Imaging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Interv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J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2007;3(2):354.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Sountoulides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P, et al.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Ther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Adv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Urol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2010;2(3):119-125.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Neuhauser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WD, Durante M.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Nat Rev Cancer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2011;11(6):438-448.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Encephalopathy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sz="3000" u="sng" dirty="0" smtClean="0">
                <a:solidFill>
                  <a:srgbClr val="FFFF99"/>
                </a:solidFill>
              </a:rPr>
              <a:t>Affected population:</a:t>
            </a:r>
            <a:r>
              <a:rPr lang="en-US" sz="3000" dirty="0" smtClean="0">
                <a:solidFill>
                  <a:srgbClr val="FFFF99"/>
                </a:solidFill>
              </a:rPr>
              <a:t> CNS malignancies</a:t>
            </a:r>
          </a:p>
          <a:p>
            <a:endParaRPr lang="en-US" sz="13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3000" dirty="0" smtClean="0">
                <a:solidFill>
                  <a:srgbClr val="FFFF99"/>
                </a:solidFill>
              </a:rPr>
              <a:t>Causes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Disruption of blood-brain barrier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Demyelination and edema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931920" cy="438912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sz="3000" dirty="0" smtClean="0">
                <a:solidFill>
                  <a:srgbClr val="FFFF99"/>
                </a:solidFill>
              </a:rPr>
              <a:t>Symptoms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Cognitive decline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Somnolence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Seizures</a:t>
            </a:r>
          </a:p>
          <a:p>
            <a:pPr>
              <a:buNone/>
            </a:pPr>
            <a:endParaRPr lang="en-US" sz="1300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sz="3000" dirty="0" smtClean="0">
                <a:solidFill>
                  <a:srgbClr val="FFFF99"/>
                </a:solidFill>
              </a:rPr>
              <a:t>Management</a:t>
            </a:r>
          </a:p>
          <a:p>
            <a:pPr lvl="1">
              <a:buClr>
                <a:srgbClr val="FFFF99"/>
              </a:buClr>
            </a:pPr>
            <a:r>
              <a:rPr lang="en-US" sz="2600" dirty="0" smtClean="0">
                <a:solidFill>
                  <a:srgbClr val="FFFF99"/>
                </a:solidFill>
              </a:rPr>
              <a:t>Dexamethasone initiation or up-titration</a:t>
            </a:r>
          </a:p>
          <a:p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42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64008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Dropcho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EJ.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Neurol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Clin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2010;28:217-234.</a:t>
            </a:r>
          </a:p>
        </p:txBody>
      </p:sp>
    </p:spTree>
    <p:extLst>
      <p:ext uri="{BB962C8B-B14F-4D97-AF65-F5344CB8AC3E}">
        <p14:creationId xmlns:p14="http://schemas.microsoft.com/office/powerpoint/2010/main" val="25170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183880" cy="77724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Case of HU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343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FF99"/>
                </a:solidFill>
              </a:rPr>
              <a:t>HU is a 72 year old male </a:t>
            </a:r>
            <a:r>
              <a:rPr lang="en-US" sz="2400" dirty="0">
                <a:solidFill>
                  <a:srgbClr val="FFFF99"/>
                </a:solidFill>
              </a:rPr>
              <a:t>with prostate cancer who is undergoing radiation therapy. He presents to clinic with radiation-induced </a:t>
            </a:r>
            <a:r>
              <a:rPr lang="en-US" sz="2400" dirty="0" err="1">
                <a:solidFill>
                  <a:srgbClr val="FFFF99"/>
                </a:solidFill>
              </a:rPr>
              <a:t>proctitis</a:t>
            </a:r>
            <a:r>
              <a:rPr lang="en-US" sz="2400" dirty="0">
                <a:solidFill>
                  <a:srgbClr val="FFFF99"/>
                </a:solidFill>
              </a:rPr>
              <a:t> with a chief complaint of 9/10 pain with defecation despite soft to loose stools. Which of the following would be appropriate pharmacologic options you can recommend to this patient</a:t>
            </a:r>
            <a:r>
              <a:rPr lang="en-US" sz="2400" dirty="0" smtClean="0">
                <a:solidFill>
                  <a:srgbClr val="FFFF99"/>
                </a:solidFill>
              </a:rPr>
              <a:t>?</a:t>
            </a:r>
          </a:p>
          <a:p>
            <a:pPr>
              <a:buNone/>
            </a:pPr>
            <a:endParaRPr lang="en-US" sz="2400" dirty="0" smtClean="0">
              <a:solidFill>
                <a:srgbClr val="FFFF99"/>
              </a:solidFill>
            </a:endParaRPr>
          </a:p>
          <a:p>
            <a:pPr lvl="0">
              <a:buNone/>
            </a:pPr>
            <a:r>
              <a:rPr lang="en-US" sz="2400" dirty="0">
                <a:solidFill>
                  <a:srgbClr val="FFFF99"/>
                </a:solidFill>
              </a:rPr>
              <a:t>a</a:t>
            </a:r>
            <a:r>
              <a:rPr lang="en-US" sz="2400" dirty="0" smtClean="0">
                <a:solidFill>
                  <a:srgbClr val="FFFF99"/>
                </a:solidFill>
              </a:rPr>
              <a:t>. Hydrocortisone/</a:t>
            </a:r>
            <a:r>
              <a:rPr lang="en-US" sz="2400" dirty="0" err="1" smtClean="0">
                <a:solidFill>
                  <a:srgbClr val="FFFF99"/>
                </a:solidFill>
              </a:rPr>
              <a:t>Pramoxine</a:t>
            </a:r>
            <a:r>
              <a:rPr lang="en-US" sz="2400" dirty="0" smtClean="0">
                <a:solidFill>
                  <a:srgbClr val="FFFF99"/>
                </a:solidFill>
              </a:rPr>
              <a:t> </a:t>
            </a:r>
            <a:r>
              <a:rPr lang="en-US" sz="2400" dirty="0">
                <a:solidFill>
                  <a:srgbClr val="FFFF99"/>
                </a:solidFill>
              </a:rPr>
              <a:t>applied rectally 3 to </a:t>
            </a:r>
            <a:r>
              <a:rPr lang="en-US" sz="2400" dirty="0" smtClean="0">
                <a:solidFill>
                  <a:srgbClr val="FFFF99"/>
                </a:solidFill>
              </a:rPr>
              <a:t>4 times </a:t>
            </a:r>
            <a:r>
              <a:rPr lang="en-US" sz="2400" dirty="0">
                <a:solidFill>
                  <a:srgbClr val="FFFF99"/>
                </a:solidFill>
              </a:rPr>
              <a:t>daily</a:t>
            </a:r>
          </a:p>
          <a:p>
            <a:pPr lvl="0">
              <a:buNone/>
            </a:pPr>
            <a:r>
              <a:rPr lang="en-US" sz="2400" dirty="0">
                <a:solidFill>
                  <a:srgbClr val="FFFF99"/>
                </a:solidFill>
              </a:rPr>
              <a:t>b</a:t>
            </a:r>
            <a:r>
              <a:rPr lang="en-US" sz="2400" dirty="0" smtClean="0">
                <a:solidFill>
                  <a:srgbClr val="FFFF99"/>
                </a:solidFill>
              </a:rPr>
              <a:t>. Dexamethasone </a:t>
            </a:r>
            <a:r>
              <a:rPr lang="en-US" sz="2400" dirty="0">
                <a:solidFill>
                  <a:srgbClr val="FFFF99"/>
                </a:solidFill>
              </a:rPr>
              <a:t>10 mg daily until symptoms resolve</a:t>
            </a:r>
          </a:p>
          <a:p>
            <a:pPr lvl="0">
              <a:buNone/>
            </a:pPr>
            <a:r>
              <a:rPr lang="en-US" sz="2400" dirty="0">
                <a:solidFill>
                  <a:srgbClr val="FFFF99"/>
                </a:solidFill>
              </a:rPr>
              <a:t>c.	</a:t>
            </a:r>
            <a:r>
              <a:rPr lang="en-US" sz="2400" dirty="0" smtClean="0">
                <a:solidFill>
                  <a:srgbClr val="FFFF99"/>
                </a:solidFill>
              </a:rPr>
              <a:t> a </a:t>
            </a:r>
            <a:r>
              <a:rPr lang="en-US" sz="2400" dirty="0">
                <a:solidFill>
                  <a:srgbClr val="FFFF99"/>
                </a:solidFill>
              </a:rPr>
              <a:t>and b</a:t>
            </a:r>
          </a:p>
          <a:p>
            <a:pPr lvl="0">
              <a:buNone/>
            </a:pPr>
            <a:r>
              <a:rPr lang="en-US" sz="2400" dirty="0">
                <a:solidFill>
                  <a:srgbClr val="FFFF99"/>
                </a:solidFill>
              </a:rPr>
              <a:t>d</a:t>
            </a:r>
            <a:r>
              <a:rPr lang="en-US" sz="2400" dirty="0" smtClean="0">
                <a:solidFill>
                  <a:srgbClr val="FFFF99"/>
                </a:solidFill>
              </a:rPr>
              <a:t>. None </a:t>
            </a:r>
            <a:r>
              <a:rPr lang="en-US" sz="2400" dirty="0">
                <a:solidFill>
                  <a:srgbClr val="FFFF99"/>
                </a:solidFill>
              </a:rPr>
              <a:t>of the above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43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Other toxicities of radiation therapy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44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1618" name="Picture 2" descr="Image Deta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600200"/>
            <a:ext cx="2362200" cy="46482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705600" y="1905000"/>
            <a:ext cx="1905000" cy="461665"/>
          </a:xfrm>
          <a:prstGeom prst="rect">
            <a:avLst/>
          </a:prstGeom>
          <a:solidFill>
            <a:srgbClr val="99FF99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Other CNS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3276600"/>
            <a:ext cx="1676400" cy="461665"/>
          </a:xfrm>
          <a:prstGeom prst="rect">
            <a:avLst/>
          </a:prstGeom>
          <a:solidFill>
            <a:srgbClr val="CCCCFF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+mj-lt"/>
              </a:rPr>
              <a:t>Nephritis</a:t>
            </a:r>
            <a:endParaRPr lang="en-US" sz="23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876800"/>
            <a:ext cx="1752600" cy="446276"/>
          </a:xfrm>
          <a:prstGeom prst="rect">
            <a:avLst/>
          </a:prstGeom>
          <a:solidFill>
            <a:srgbClr val="FFD13F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smtClean="0">
                <a:latin typeface="+mj-lt"/>
              </a:rPr>
              <a:t>Infertility</a:t>
            </a:r>
            <a:endParaRPr lang="en-US" sz="23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828800"/>
            <a:ext cx="2209800" cy="461665"/>
          </a:xfrm>
          <a:prstGeom prst="rect">
            <a:avLst/>
          </a:prstGeom>
          <a:solidFill>
            <a:srgbClr val="F2F4AA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+mj-lt"/>
              </a:rPr>
              <a:t>Cardiotoxicity</a:t>
            </a:r>
            <a:endParaRPr lang="en-US" sz="23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752600" cy="446276"/>
          </a:xfrm>
          <a:prstGeom prst="rect">
            <a:avLst/>
          </a:prstGeom>
          <a:solidFill>
            <a:srgbClr val="FFCC99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300" dirty="0" err="1" smtClean="0">
                <a:latin typeface="+mj-lt"/>
              </a:rPr>
              <a:t>Thyroiditis</a:t>
            </a:r>
            <a:endParaRPr lang="en-US" sz="23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648200"/>
            <a:ext cx="2057400" cy="830997"/>
          </a:xfrm>
          <a:prstGeom prst="rect">
            <a:avLst/>
          </a:prstGeom>
          <a:solidFill>
            <a:srgbClr val="00B0F0"/>
          </a:solidFill>
          <a:ln w="254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Nail bed changes</a:t>
            </a:r>
            <a:endParaRPr lang="en-US" dirty="0">
              <a:latin typeface="+mj-lt"/>
            </a:endParaRPr>
          </a:p>
        </p:txBody>
      </p:sp>
      <p:cxnSp>
        <p:nvCxnSpPr>
          <p:cNvPr id="16" name="Straight Connector 15"/>
          <p:cNvCxnSpPr>
            <a:stCxn id="10" idx="3"/>
          </p:cNvCxnSpPr>
          <p:nvPr/>
        </p:nvCxnSpPr>
        <p:spPr bwMode="auto">
          <a:xfrm>
            <a:off x="2895600" y="2059633"/>
            <a:ext cx="1676400" cy="6835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562600" y="4114800"/>
            <a:ext cx="990600" cy="8359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V="1">
            <a:off x="5029200" y="5103167"/>
            <a:ext cx="1524000" cy="99283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2514600" y="3505200"/>
            <a:ext cx="1905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648200" y="2209800"/>
            <a:ext cx="2057400" cy="12931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4724400" y="1828800"/>
            <a:ext cx="1981200" cy="3025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362200" y="3810000"/>
            <a:ext cx="2286000" cy="1295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752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99"/>
                </a:solidFill>
              </a:rPr>
              <a:t>Summary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8610600" cy="4114800"/>
          </a:xfrm>
        </p:spPr>
        <p:txBody>
          <a:bodyPr/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Toxicities of radiation are common</a:t>
            </a:r>
          </a:p>
          <a:p>
            <a:pPr>
              <a:buClr>
                <a:srgbClr val="FFFF99"/>
              </a:buClr>
            </a:pPr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Patient counseling regarding side effects important</a:t>
            </a:r>
          </a:p>
          <a:p>
            <a:pPr>
              <a:buClr>
                <a:srgbClr val="FFFF99"/>
              </a:buClr>
            </a:pPr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Pharmacists play a role in recommendation of pharmacologic and </a:t>
            </a:r>
            <a:r>
              <a:rPr lang="en-US" dirty="0" err="1" smtClean="0">
                <a:solidFill>
                  <a:srgbClr val="FFFF99"/>
                </a:solidFill>
              </a:rPr>
              <a:t>nonpharmacologic</a:t>
            </a:r>
            <a:r>
              <a:rPr lang="en-US" dirty="0" smtClean="0">
                <a:solidFill>
                  <a:srgbClr val="FFFF99"/>
                </a:solidFill>
              </a:rPr>
              <a:t> management of toxicities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45</a:t>
            </a:fld>
            <a:endParaRPr lang="en-US" sz="120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BFD95875-B97F-4A69-B364-44E0254B93CB}" type="slidenum">
              <a:rPr lang="en-US" sz="1200">
                <a:solidFill>
                  <a:srgbClr val="FFFF99"/>
                </a:solidFill>
                <a:latin typeface="+mj-lt"/>
              </a:rPr>
              <a:pPr/>
              <a:t>46</a:t>
            </a:fld>
            <a:endParaRPr lang="en-US" sz="1200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2050" name="Picture 2" descr="http://jamieroom11.edublogs.org/files/2011/08/Google-question_mark-1y8qe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85800"/>
            <a:ext cx="4000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The Electromagnetic Spectrum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335672"/>
            <a:ext cx="457200" cy="365125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0160"/>
            <a:ext cx="913668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295400" y="6447859"/>
            <a:ext cx="6781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http://passion4science.wordpress.com/2011/08/06/electromagnetic-spectrum/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sz="3400" dirty="0" smtClean="0">
                <a:solidFill>
                  <a:srgbClr val="FFFF99"/>
                </a:solidFill>
              </a:rPr>
              <a:t>Radiation Oncology: The Basics</a:t>
            </a:r>
            <a:endParaRPr lang="en-US" sz="3400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905000" cy="304800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8048" y="1143000"/>
            <a:ext cx="5135880" cy="5266545"/>
            <a:chOff x="3664057" y="1600907"/>
            <a:chExt cx="4983480" cy="4799185"/>
          </a:xfrm>
        </p:grpSpPr>
        <p:sp>
          <p:nvSpPr>
            <p:cNvPr id="11" name="Freeform 10"/>
            <p:cNvSpPr/>
            <p:nvPr/>
          </p:nvSpPr>
          <p:spPr>
            <a:xfrm>
              <a:off x="3694537" y="1600907"/>
              <a:ext cx="4876800" cy="664692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Radiation-Induced DNA Damage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64057" y="2634873"/>
              <a:ext cx="2323392" cy="1153532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Direct</a:t>
              </a:r>
              <a:endParaRPr lang="en-US" sz="2200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04741" y="2634873"/>
              <a:ext cx="2323392" cy="1153532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Indirect</a:t>
              </a:r>
              <a:endParaRPr lang="en-US" sz="2200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94537" y="4126882"/>
              <a:ext cx="2323392" cy="1394035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-  </a:t>
              </a:r>
              <a:r>
                <a:rPr lang="en-US" sz="15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Interaction of charged particles with DNA</a:t>
              </a:r>
              <a:endParaRPr lang="en-US" sz="1500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85337" y="4115507"/>
              <a:ext cx="2323392" cy="1394035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285750" lvl="0" indent="-28575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5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Ionization of water</a:t>
              </a:r>
            </a:p>
            <a:p>
              <a:pPr marL="285750" lvl="0" indent="-28575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en-US" sz="15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  <a:p>
              <a:pPr marL="285750" lvl="0" indent="-28575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5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Free radical species</a:t>
              </a:r>
              <a:endParaRPr lang="en-US" sz="1500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694537" y="5868107"/>
              <a:ext cx="4953000" cy="531985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CELL DEATH</a:t>
              </a:r>
              <a:endParaRPr lang="en-US" b="1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8" name="Down Arrow 17"/>
          <p:cNvSpPr/>
          <p:nvPr/>
        </p:nvSpPr>
        <p:spPr bwMode="auto">
          <a:xfrm>
            <a:off x="4926182" y="1872422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696200" y="1898474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4914900" y="5444754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7696200" y="5444754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4926182" y="3543524"/>
            <a:ext cx="381000" cy="348228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7696200" y="3543524"/>
            <a:ext cx="381000" cy="358956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64770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Harrison LB,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Oncologist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2002;7(6):492-508.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657600" cy="5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057400" y="4114800"/>
            <a:ext cx="1600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685800"/>
          </a:xfrm>
        </p:spPr>
        <p:txBody>
          <a:bodyPr/>
          <a:lstStyle/>
          <a:p>
            <a:r>
              <a:rPr lang="en-US" sz="3400" dirty="0" smtClean="0">
                <a:solidFill>
                  <a:srgbClr val="FFFF99"/>
                </a:solidFill>
              </a:rPr>
              <a:t>Radiation Oncology: The Basics</a:t>
            </a:r>
            <a:endParaRPr lang="en-US" sz="3400" dirty="0">
              <a:solidFill>
                <a:srgbClr val="FFFF9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1905000" cy="304800"/>
          </a:xfrm>
        </p:spPr>
        <p:txBody>
          <a:bodyPr/>
          <a:lstStyle/>
          <a:p>
            <a:fld id="{EAB4D702-01F1-4ED7-AFA8-687EE8D43421}" type="slidenum">
              <a:rPr lang="en-US" sz="12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en-US" sz="12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88048" y="1143000"/>
            <a:ext cx="5135880" cy="5266545"/>
            <a:chOff x="3664057" y="1600907"/>
            <a:chExt cx="4983480" cy="4799185"/>
          </a:xfrm>
        </p:grpSpPr>
        <p:sp>
          <p:nvSpPr>
            <p:cNvPr id="11" name="Freeform 10"/>
            <p:cNvSpPr/>
            <p:nvPr/>
          </p:nvSpPr>
          <p:spPr>
            <a:xfrm>
              <a:off x="3694537" y="1600907"/>
              <a:ext cx="4876800" cy="664692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Radiation-Induced DNA Damage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64057" y="2634873"/>
              <a:ext cx="2323392" cy="1153532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Direct</a:t>
              </a:r>
              <a:endParaRPr lang="en-US" sz="2200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304741" y="2634873"/>
              <a:ext cx="2323392" cy="1153532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Indirect</a:t>
              </a:r>
              <a:endParaRPr lang="en-US" sz="2200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694537" y="4126882"/>
              <a:ext cx="2323392" cy="1394035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-  </a:t>
              </a:r>
              <a:r>
                <a:rPr lang="en-US" sz="15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Interaction of charged particles with DNA</a:t>
              </a:r>
              <a:endParaRPr lang="en-US" sz="1500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85337" y="4115507"/>
              <a:ext cx="2323392" cy="1394035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285750" lvl="0" indent="-28575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500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Ionization of water</a:t>
              </a:r>
            </a:p>
            <a:p>
              <a:pPr marL="285750" lvl="0" indent="-28575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endParaRPr lang="en-US" sz="15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  <a:p>
              <a:pPr marL="285750" lvl="0" indent="-28575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Char char="-"/>
              </a:pPr>
              <a:r>
                <a:rPr lang="en-US" sz="15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Free radical species</a:t>
              </a:r>
              <a:endParaRPr lang="en-US" sz="1500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694537" y="5868107"/>
              <a:ext cx="4953000" cy="531985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CELL DEATH</a:t>
              </a:r>
              <a:endParaRPr lang="en-US" b="1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18" name="Down Arrow 17"/>
          <p:cNvSpPr/>
          <p:nvPr/>
        </p:nvSpPr>
        <p:spPr bwMode="auto">
          <a:xfrm>
            <a:off x="4926182" y="1872422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>
            <a:off x="7696200" y="1898474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>
            <a:off x="4914900" y="5444754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>
            <a:off x="7696200" y="5444754"/>
            <a:ext cx="381000" cy="381000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3" name="Down Arrow 22"/>
          <p:cNvSpPr/>
          <p:nvPr/>
        </p:nvSpPr>
        <p:spPr bwMode="auto">
          <a:xfrm>
            <a:off x="4926182" y="3543524"/>
            <a:ext cx="381000" cy="348228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>
            <a:off x="7696200" y="3543524"/>
            <a:ext cx="381000" cy="358956"/>
          </a:xfrm>
          <a:prstGeom prst="downArrow">
            <a:avLst/>
          </a:prstGeom>
          <a:solidFill>
            <a:srgbClr val="F2F4A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5600" y="6477000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Harrison LB,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Oncologist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2002;7(6):492-508.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3657600" cy="526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371600" y="1295400"/>
            <a:ext cx="2250440" cy="24782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42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Considerations and predictions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5029200" cy="4724400"/>
          </a:xfrm>
        </p:spPr>
        <p:txBody>
          <a:bodyPr>
            <a:normAutofit/>
          </a:bodyPr>
          <a:lstStyle/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Acute toxicity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Appears days after treatment initiated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Resolves within 4 weeks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Rapidly proliferating cells</a:t>
            </a:r>
          </a:p>
          <a:p>
            <a:pPr>
              <a:buClr>
                <a:srgbClr val="FFFF99"/>
              </a:buClr>
            </a:pPr>
            <a:endParaRPr lang="en-US" dirty="0" smtClean="0">
              <a:solidFill>
                <a:srgbClr val="FFFF99"/>
              </a:solidFill>
            </a:endParaRPr>
          </a:p>
          <a:p>
            <a:pPr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Chronic toxicity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Months to years</a:t>
            </a:r>
          </a:p>
          <a:p>
            <a:pPr lvl="1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Examples</a:t>
            </a:r>
          </a:p>
          <a:p>
            <a:pPr lvl="2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Tissue fibrosis (scarring)</a:t>
            </a:r>
          </a:p>
          <a:p>
            <a:pPr lvl="2">
              <a:buClr>
                <a:srgbClr val="FFFF99"/>
              </a:buClr>
            </a:pPr>
            <a:r>
              <a:rPr lang="en-US" dirty="0" smtClean="0">
                <a:solidFill>
                  <a:srgbClr val="FFFF99"/>
                </a:solidFill>
              </a:rPr>
              <a:t>Secondary malignancies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0" y="2590801"/>
            <a:ext cx="4074872" cy="1752599"/>
            <a:chOff x="3694537" y="2591508"/>
            <a:chExt cx="2323392" cy="17525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0" name="Freeform 9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5" name="Freeform 14"/>
          <p:cNvSpPr/>
          <p:nvPr/>
        </p:nvSpPr>
        <p:spPr>
          <a:xfrm>
            <a:off x="0" y="52578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Patient specific factors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0" y="1676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rgbClr val="F2F4AA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Time course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4343400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grpSp>
        <p:nvGrpSpPr>
          <p:cNvPr id="13" name="Group 7"/>
          <p:cNvGrpSpPr/>
          <p:nvPr/>
        </p:nvGrpSpPr>
        <p:grpSpPr>
          <a:xfrm>
            <a:off x="0" y="2590800"/>
            <a:ext cx="4074872" cy="1752599"/>
            <a:chOff x="3694537" y="2591508"/>
            <a:chExt cx="2323392" cy="17525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Freeform 13"/>
            <p:cNvSpPr/>
            <p:nvPr/>
          </p:nvSpPr>
          <p:spPr>
            <a:xfrm>
              <a:off x="3694537" y="2591508"/>
              <a:ext cx="2323392" cy="9144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Target and surrounding organ(s)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694537" y="3505907"/>
              <a:ext cx="2323392" cy="838200"/>
            </a:xfrm>
            <a:custGeom>
              <a:avLst/>
              <a:gdLst>
                <a:gd name="connsiteX0" fmla="*/ 0 w 2323392"/>
                <a:gd name="connsiteY0" fmla="*/ 0 h 1394035"/>
                <a:gd name="connsiteX1" fmla="*/ 2323392 w 2323392"/>
                <a:gd name="connsiteY1" fmla="*/ 0 h 1394035"/>
                <a:gd name="connsiteX2" fmla="*/ 2323392 w 2323392"/>
                <a:gd name="connsiteY2" fmla="*/ 1394035 h 1394035"/>
                <a:gd name="connsiteX3" fmla="*/ 0 w 2323392"/>
                <a:gd name="connsiteY3" fmla="*/ 1394035 h 1394035"/>
                <a:gd name="connsiteX4" fmla="*/ 0 w 2323392"/>
                <a:gd name="connsiteY4" fmla="*/ 0 h 139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3392" h="1394035">
                  <a:moveTo>
                    <a:pt x="0" y="0"/>
                  </a:moveTo>
                  <a:lnTo>
                    <a:pt x="2323392" y="0"/>
                  </a:lnTo>
                  <a:lnTo>
                    <a:pt x="2323392" y="1394035"/>
                  </a:lnTo>
                  <a:lnTo>
                    <a:pt x="0" y="139403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kern="1200" dirty="0" smtClean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</a:rPr>
                <a:t>Type and intensity of radiation</a:t>
              </a:r>
              <a:endParaRPr lang="en-US" kern="120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19" name="Freeform 18"/>
          <p:cNvSpPr/>
          <p:nvPr/>
        </p:nvSpPr>
        <p:spPr>
          <a:xfrm>
            <a:off x="0" y="4343399"/>
            <a:ext cx="4074872" cy="914400"/>
          </a:xfrm>
          <a:custGeom>
            <a:avLst/>
            <a:gdLst>
              <a:gd name="connsiteX0" fmla="*/ 0 w 2323392"/>
              <a:gd name="connsiteY0" fmla="*/ 0 h 1394035"/>
              <a:gd name="connsiteX1" fmla="*/ 2323392 w 2323392"/>
              <a:gd name="connsiteY1" fmla="*/ 0 h 1394035"/>
              <a:gd name="connsiteX2" fmla="*/ 2323392 w 2323392"/>
              <a:gd name="connsiteY2" fmla="*/ 1394035 h 1394035"/>
              <a:gd name="connsiteX3" fmla="*/ 0 w 2323392"/>
              <a:gd name="connsiteY3" fmla="*/ 1394035 h 1394035"/>
              <a:gd name="connsiteX4" fmla="*/ 0 w 2323392"/>
              <a:gd name="connsiteY4" fmla="*/ 0 h 139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23392" h="1394035">
                <a:moveTo>
                  <a:pt x="0" y="0"/>
                </a:moveTo>
                <a:lnTo>
                  <a:pt x="2323392" y="0"/>
                </a:lnTo>
                <a:lnTo>
                  <a:pt x="2323392" y="1394035"/>
                </a:lnTo>
                <a:lnTo>
                  <a:pt x="0" y="139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Concurrent therapy</a:t>
            </a:r>
            <a:endParaRPr lang="en-US" kern="1200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61423" y="6273300"/>
            <a:ext cx="624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Morgan, et al. Radiation Oncology. In: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DeVita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VT,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Cancer: Principles and Practice of Oncology.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8</a:t>
            </a:r>
            <a:r>
              <a:rPr lang="en-US" sz="1000" baseline="30000" dirty="0" smtClean="0">
                <a:solidFill>
                  <a:srgbClr val="FFFF99"/>
                </a:solidFill>
                <a:latin typeface="+mj-lt"/>
              </a:rPr>
              <a:t>th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</a:t>
            </a:r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ed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, Philadelphia: Lippincott, Wilkins, and Williams; 2008. p. 289-311.</a:t>
            </a:r>
          </a:p>
          <a:p>
            <a:pPr algn="ctr"/>
            <a:r>
              <a:rPr lang="en-US" sz="1000" dirty="0" err="1" smtClean="0">
                <a:solidFill>
                  <a:srgbClr val="FFFF99"/>
                </a:solidFill>
                <a:latin typeface="+mj-lt"/>
              </a:rPr>
              <a:t>Radvansky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 LJ, et al. 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Am J Health-</a:t>
            </a:r>
            <a:r>
              <a:rPr lang="en-US" sz="1000" i="1" dirty="0" err="1" smtClean="0">
                <a:solidFill>
                  <a:srgbClr val="FFFF99"/>
                </a:solidFill>
                <a:latin typeface="+mj-lt"/>
              </a:rPr>
              <a:t>Syst</a:t>
            </a:r>
            <a:r>
              <a:rPr lang="en-US" sz="1000" i="1" dirty="0" smtClean="0">
                <a:solidFill>
                  <a:srgbClr val="FFFF99"/>
                </a:solidFill>
                <a:latin typeface="+mj-lt"/>
              </a:rPr>
              <a:t> Pharm </a:t>
            </a:r>
            <a:r>
              <a:rPr lang="en-US" sz="1000" dirty="0" smtClean="0">
                <a:solidFill>
                  <a:srgbClr val="FFFF99"/>
                </a:solidFill>
                <a:latin typeface="+mj-lt"/>
              </a:rPr>
              <a:t>2013;70:1025-1032.</a:t>
            </a:r>
            <a:endParaRPr lang="en-US" sz="1000" dirty="0">
              <a:solidFill>
                <a:srgbClr val="FFFF9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72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99"/>
                </a:solidFill>
              </a:rPr>
              <a:t>Considerations and predictions</a:t>
            </a:r>
            <a:endParaRPr lang="en-US" dirty="0">
              <a:solidFill>
                <a:srgbClr val="FFFF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350473"/>
            <a:ext cx="457200" cy="365125"/>
          </a:xfrm>
        </p:spPr>
        <p:txBody>
          <a:bodyPr/>
          <a:lstStyle/>
          <a:p>
            <a:fld id="{EAB4D702-01F1-4ED7-AFA8-687EE8D43421}" type="slidenum">
              <a:rPr lang="en-US" sz="1100" smtClean="0">
                <a:solidFill>
                  <a:srgbClr val="FFFF9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en-US" sz="1100" dirty="0">
              <a:solidFill>
                <a:srgbClr val="FFFF9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17073"/>
            <a:ext cx="3200400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2600" y="3153294"/>
            <a:ext cx="6096000" cy="319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352800" y="1985197"/>
            <a:ext cx="5562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FFFF99"/>
                </a:solidFill>
                <a:latin typeface="+mj-lt"/>
              </a:rPr>
              <a:t>Radiation-induced pulmonary injury</a:t>
            </a:r>
            <a:endParaRPr lang="en-US" sz="2600" dirty="0">
              <a:solidFill>
                <a:srgbClr val="FFFF99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19698</TotalTime>
  <Words>2580</Words>
  <Application>Microsoft Office PowerPoint</Application>
  <PresentationFormat>On-screen Show (4:3)</PresentationFormat>
  <Paragraphs>634</Paragraphs>
  <Slides>46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Aspect</vt:lpstr>
      <vt:lpstr>Photo Editor Photo</vt:lpstr>
      <vt:lpstr>Toxicities of Radiation Therapy in Cancer</vt:lpstr>
      <vt:lpstr>Disclosure</vt:lpstr>
      <vt:lpstr>Back in time…</vt:lpstr>
      <vt:lpstr>Objectives</vt:lpstr>
      <vt:lpstr>The Electromagnetic Spectrum</vt:lpstr>
      <vt:lpstr>Radiation Oncology: The Basics</vt:lpstr>
      <vt:lpstr>Radiation Oncology: The Basics</vt:lpstr>
      <vt:lpstr>Considerations and predictions</vt:lpstr>
      <vt:lpstr>Considerations and predictions</vt:lpstr>
      <vt:lpstr>Considerations and predictions</vt:lpstr>
      <vt:lpstr>Considerations and predictions</vt:lpstr>
      <vt:lpstr>Considerations and predictions</vt:lpstr>
      <vt:lpstr>Considerations and predictions</vt:lpstr>
      <vt:lpstr>Testing your knowledge…</vt:lpstr>
      <vt:lpstr>Testing your knowledge…</vt:lpstr>
      <vt:lpstr>Selected toxicities</vt:lpstr>
      <vt:lpstr>Mucositis</vt:lpstr>
      <vt:lpstr>Mucositis</vt:lpstr>
      <vt:lpstr>Mucositis Management</vt:lpstr>
      <vt:lpstr>Xerostomia</vt:lpstr>
      <vt:lpstr>Xerostomia</vt:lpstr>
      <vt:lpstr>Dysphagia – Mechanisms</vt:lpstr>
      <vt:lpstr>Management</vt:lpstr>
      <vt:lpstr>Dermatitis</vt:lpstr>
      <vt:lpstr>Management</vt:lpstr>
      <vt:lpstr>Testing your knowledge…</vt:lpstr>
      <vt:lpstr>Testing your knowledge…</vt:lpstr>
      <vt:lpstr>Radiation-Induced Nausea and Vomiting (RINV)</vt:lpstr>
      <vt:lpstr>Radiation-Induced Nausea and Vomiting (RINV)</vt:lpstr>
      <vt:lpstr>Radiation-Induced Nausea and Vomiting (RINV)</vt:lpstr>
      <vt:lpstr>Proctitis</vt:lpstr>
      <vt:lpstr>Proctitis Management</vt:lpstr>
      <vt:lpstr>Hyperbaric Oxygen Therapy (HBOT)</vt:lpstr>
      <vt:lpstr>Summary of evidence: HBOT</vt:lpstr>
      <vt:lpstr>Case of MR</vt:lpstr>
      <vt:lpstr>Case of MR</vt:lpstr>
      <vt:lpstr>Cystitis</vt:lpstr>
      <vt:lpstr>Cystitis Management</vt:lpstr>
      <vt:lpstr>Toxicities of Radiation Therapy: Pulmonary Injury</vt:lpstr>
      <vt:lpstr>Toxicities of Radiation Therapy: Pulmonary Injury</vt:lpstr>
      <vt:lpstr>Toxicities of Radiation: Secondary Malignancies</vt:lpstr>
      <vt:lpstr>Encephalopathy</vt:lpstr>
      <vt:lpstr>Case of HU</vt:lpstr>
      <vt:lpstr>Other toxicities of radiation therapy</vt:lpstr>
      <vt:lpstr>Summary</vt:lpstr>
      <vt:lpstr>PowerPoint Presentation</vt:lpstr>
    </vt:vector>
  </TitlesOfParts>
  <Company>Johns Hopkins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Lupus Nephritis: A Patient Case</dc:title>
  <dc:creator>Stacy Elder</dc:creator>
  <cp:lastModifiedBy>delete</cp:lastModifiedBy>
  <cp:revision>769</cp:revision>
  <dcterms:created xsi:type="dcterms:W3CDTF">2011-01-29T20:49:53Z</dcterms:created>
  <dcterms:modified xsi:type="dcterms:W3CDTF">2014-09-09T14:39:10Z</dcterms:modified>
</cp:coreProperties>
</file>