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26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63"/>
  </p:notesMasterIdLst>
  <p:sldIdLst>
    <p:sldId id="268" r:id="rId2"/>
    <p:sldId id="354" r:id="rId3"/>
    <p:sldId id="257" r:id="rId4"/>
    <p:sldId id="365" r:id="rId5"/>
    <p:sldId id="292" r:id="rId6"/>
    <p:sldId id="264" r:id="rId7"/>
    <p:sldId id="265" r:id="rId8"/>
    <p:sldId id="266" r:id="rId9"/>
    <p:sldId id="348" r:id="rId10"/>
    <p:sldId id="261" r:id="rId11"/>
    <p:sldId id="270" r:id="rId12"/>
    <p:sldId id="271" r:id="rId13"/>
    <p:sldId id="289" r:id="rId14"/>
    <p:sldId id="290" r:id="rId15"/>
    <p:sldId id="291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49" r:id="rId26"/>
    <p:sldId id="350" r:id="rId27"/>
    <p:sldId id="327" r:id="rId28"/>
    <p:sldId id="326" r:id="rId29"/>
    <p:sldId id="328" r:id="rId30"/>
    <p:sldId id="381" r:id="rId31"/>
    <p:sldId id="351" r:id="rId32"/>
    <p:sldId id="352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29" r:id="rId43"/>
    <p:sldId id="366" r:id="rId44"/>
    <p:sldId id="325" r:id="rId45"/>
    <p:sldId id="335" r:id="rId46"/>
    <p:sldId id="288" r:id="rId47"/>
    <p:sldId id="368" r:id="rId48"/>
    <p:sldId id="369" r:id="rId49"/>
    <p:sldId id="370" r:id="rId50"/>
    <p:sldId id="371" r:id="rId51"/>
    <p:sldId id="372" r:id="rId52"/>
    <p:sldId id="373" r:id="rId53"/>
    <p:sldId id="374" r:id="rId54"/>
    <p:sldId id="375" r:id="rId55"/>
    <p:sldId id="376" r:id="rId56"/>
    <p:sldId id="377" r:id="rId57"/>
    <p:sldId id="378" r:id="rId58"/>
    <p:sldId id="379" r:id="rId59"/>
    <p:sldId id="380" r:id="rId60"/>
    <p:sldId id="353" r:id="rId61"/>
    <p:sldId id="28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howOutlineIcons="0">
    <p:restoredLeft sz="15612" autoAdjust="0"/>
    <p:restoredTop sz="79019" autoAdjust="0"/>
  </p:normalViewPr>
  <p:slideViewPr>
    <p:cSldViewPr>
      <p:cViewPr varScale="1">
        <p:scale>
          <a:sx n="82" d="100"/>
          <a:sy n="82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C7A64-AE0C-4ABD-95F6-F014B7728287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C16B8-8B42-45DA-A678-458562806F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" charset="0"/>
                <a:ea typeface="ＭＳ Ｐゴシック" charset="-128"/>
              </a:rPr>
              <a:t>Picture of my family – love to start talks in the comfort of my living room.</a:t>
            </a:r>
          </a:p>
          <a:p>
            <a:r>
              <a:rPr lang="en-US" smtClean="0">
                <a:latin typeface="Times" charset="0"/>
                <a:ea typeface="ＭＳ Ｐゴシック" charset="-128"/>
              </a:rPr>
              <a:t>Feel passionate about my girls and about this unique population of patients – adults with congenital heart disease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5BAD0F-5054-44E0-88CB-DBC9C2A013E2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So, now we take a breath and start to think about what’s going on.</a:t>
            </a:r>
          </a:p>
          <a:p>
            <a:r>
              <a:rPr lang="en-US" dirty="0" smtClean="0"/>
              <a:t>CXR tells the</a:t>
            </a:r>
            <a:r>
              <a:rPr lang="en-US" baseline="0" dirty="0" smtClean="0"/>
              <a:t> story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Enlarged</a:t>
            </a:r>
            <a:r>
              <a:rPr lang="en-US" baseline="0" dirty="0" smtClean="0"/>
              <a:t> RA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Enlarged RV (explains the EKG)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Enlarged PA’s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PA’s,</a:t>
            </a:r>
            <a:r>
              <a:rPr lang="en-US" baseline="0" dirty="0" smtClean="0"/>
              <a:t> in fact are extremely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B466A-05A3-8747-96B6-9A610CA232FD}" type="slidenum">
              <a:rPr lang="en-US">
                <a:latin typeface="Arial" charset="0"/>
              </a:rPr>
              <a:pPr/>
              <a:t>24</a:t>
            </a:fld>
            <a:endParaRPr lang="en-US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39940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CFEA6-8620-9541-B68E-942E1BC83ED7}" type="slidenum">
              <a:rPr lang="en-US">
                <a:latin typeface="Arial" charset="0"/>
              </a:rPr>
              <a:pPr/>
              <a:t>28</a:t>
            </a:fld>
            <a:endParaRPr lang="en-US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77828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Functional</a:t>
            </a:r>
            <a:r>
              <a:rPr lang="en-US" baseline="0" smtClean="0"/>
              <a:t> class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5F2057-E40D-7247-8C4B-BDD3F5E23A74}" type="slidenum">
              <a:rPr lang="en-US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BCC86-5019-1840-84AE-DCD6799C0A5A}" type="slidenum">
              <a:rPr lang="en-US">
                <a:latin typeface="Arial" charset="0"/>
              </a:rPr>
              <a:pPr/>
              <a:t>39</a:t>
            </a:fld>
            <a:endParaRPr lang="en-US">
              <a:latin typeface="Arial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FDFCBD-2197-C348-857C-A4BD7D622163}" type="slidenum">
              <a:rPr lang="en-US">
                <a:latin typeface="Arial" charset="0"/>
              </a:rPr>
              <a:pPr/>
              <a:t>40</a:t>
            </a:fld>
            <a:endParaRPr lang="en-US">
              <a:latin typeface="Arial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445381-5058-6E48-A3AD-2320E8B727D3}" type="slidenum">
              <a:rPr lang="en-US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0771CE-439D-DA4E-ADFA-FEDC718366EC}" type="slidenum">
              <a:rPr lang="en-US">
                <a:latin typeface="Arial" charset="0"/>
              </a:rPr>
              <a:pPr/>
              <a:t>44</a:t>
            </a:fld>
            <a:endParaRPr lang="en-US">
              <a:latin typeface="Arial" charset="0"/>
            </a:endParaRPr>
          </a:p>
        </p:txBody>
      </p:sp>
      <p:sp>
        <p:nvSpPr>
          <p:cNvPr id="7577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E3070-504E-4E4F-A7E8-1A3174D53F50}" type="slidenum">
              <a:rPr lang="en-US">
                <a:latin typeface="Arial" charset="0"/>
              </a:rPr>
              <a:pPr/>
              <a:t>2</a:t>
            </a:fld>
            <a:endParaRPr lang="en-US">
              <a:latin typeface="Arial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" charset="0"/>
              <a:ea typeface="ＭＳ Ｐゴシック" charset="-128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A6316-37F0-4DB6-97F9-D5DEBB22CD75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 to 2 </a:t>
            </a:r>
            <a:r>
              <a:rPr lang="en-US" dirty="0" err="1" smtClean="0"/>
              <a:t>ng</a:t>
            </a:r>
            <a:r>
              <a:rPr lang="en-US" dirty="0" smtClean="0"/>
              <a:t>/kg/min</a:t>
            </a:r>
          </a:p>
          <a:p>
            <a:r>
              <a:rPr lang="en-US" dirty="0" smtClean="0"/>
              <a:t>IV line</a:t>
            </a:r>
          </a:p>
          <a:p>
            <a:r>
              <a:rPr lang="en-US" dirty="0" smtClean="0"/>
              <a:t>Increase several times a week</a:t>
            </a:r>
          </a:p>
          <a:p>
            <a:r>
              <a:rPr lang="en-US" dirty="0" smtClean="0"/>
              <a:t>Repeat </a:t>
            </a:r>
            <a:r>
              <a:rPr lang="en-US" dirty="0" err="1" smtClean="0"/>
              <a:t>RHCath</a:t>
            </a:r>
            <a:endParaRPr lang="en-US" dirty="0" smtClean="0"/>
          </a:p>
          <a:p>
            <a:r>
              <a:rPr lang="en-US" dirty="0" smtClean="0"/>
              <a:t>½ life minutes</a:t>
            </a:r>
          </a:p>
          <a:p>
            <a:r>
              <a:rPr lang="en-US" dirty="0" smtClean="0"/>
              <a:t>Refrigeration (scleroderma)</a:t>
            </a:r>
          </a:p>
          <a:p>
            <a:r>
              <a:rPr lang="en-US" dirty="0" err="1" smtClean="0"/>
              <a:t>Diluent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5016A-5697-49DD-A026-841763BCF60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Run in period</a:t>
            </a:r>
          </a:p>
          <a:p>
            <a:r>
              <a:rPr lang="en-US" dirty="0" smtClean="0"/>
              <a:t>Pregnancy</a:t>
            </a:r>
          </a:p>
          <a:p>
            <a:r>
              <a:rPr lang="en-US" dirty="0" err="1" smtClean="0"/>
              <a:t>Eisenmengers</a:t>
            </a:r>
            <a:endParaRPr lang="en-US" dirty="0" smtClean="0"/>
          </a:p>
          <a:p>
            <a:r>
              <a:rPr lang="en-US" dirty="0" smtClean="0"/>
              <a:t>Early trial</a:t>
            </a:r>
          </a:p>
          <a:p>
            <a:endParaRPr lang="en-US" dirty="0" smtClean="0"/>
          </a:p>
          <a:p>
            <a:r>
              <a:rPr lang="en-US" dirty="0" smtClean="0"/>
              <a:t>LFTs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5016A-5697-49DD-A026-841763BCF60E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Treprsotinil</a:t>
            </a:r>
            <a:endParaRPr lang="en-US" dirty="0" smtClean="0"/>
          </a:p>
          <a:p>
            <a:r>
              <a:rPr lang="en-US" dirty="0" smtClean="0"/>
              <a:t>Half life of 4 hrs</a:t>
            </a:r>
          </a:p>
          <a:p>
            <a:r>
              <a:rPr lang="en-US" dirty="0" smtClean="0"/>
              <a:t>Room</a:t>
            </a:r>
            <a:r>
              <a:rPr lang="en-US" baseline="0" dirty="0" smtClean="0"/>
              <a:t> temp stable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5016A-5697-49DD-A026-841763BCF60E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ILOPROST</a:t>
            </a:r>
          </a:p>
          <a:p>
            <a:r>
              <a:rPr lang="en-US" dirty="0" smtClean="0"/>
              <a:t>6x per day</a:t>
            </a:r>
          </a:p>
          <a:p>
            <a:r>
              <a:rPr lang="en-US" dirty="0" smtClean="0"/>
              <a:t>2.5 to 5 mcg 6 to 9 times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5016A-5697-49DD-A026-841763BCF60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TREPROSTIL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5016A-5697-49DD-A026-841763BCF60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0F55F-408D-4F77-9B76-5D260520AF0F}" type="slidenum">
              <a:rPr lang="en-US"/>
              <a:pPr/>
              <a:t>61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Times" charset="0"/>
                <a:ea typeface="ＭＳ Ｐゴシック" charset="-128"/>
              </a:rPr>
              <a:t>Happy to take your quesitons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Let’s start with</a:t>
            </a:r>
            <a:r>
              <a:rPr lang="en-US" baseline="0" dirty="0" smtClean="0"/>
              <a:t> a patient:</a:t>
            </a:r>
          </a:p>
          <a:p>
            <a:r>
              <a:rPr lang="en-US" baseline="0" dirty="0" smtClean="0"/>
              <a:t>I was asked to consult on a 50-year old man that was admitted to our hospital with progressive shortness of breath</a:t>
            </a:r>
          </a:p>
          <a:p>
            <a:r>
              <a:rPr lang="en-US" baseline="0" dirty="0" smtClean="0"/>
              <a:t>He runs his family’s business in a small town in Northern MD</a:t>
            </a:r>
          </a:p>
          <a:p>
            <a:r>
              <a:rPr lang="en-US" baseline="0" dirty="0" smtClean="0"/>
              <a:t>He was an avid sportsman- played tennis twice a week and golf on the weekends.</a:t>
            </a:r>
          </a:p>
          <a:p>
            <a:r>
              <a:rPr lang="en-US" baseline="0" dirty="0" smtClean="0"/>
              <a:t>Describes a 3 month decline in functional capacity – noted that he would get shortness of breath if he walked quickly or climbed steps.</a:t>
            </a:r>
          </a:p>
          <a:p>
            <a:r>
              <a:rPr lang="en-US" baseline="0" dirty="0" smtClean="0"/>
              <a:t>He had been followed by a local cardiologist for years because he had a history of “heart disease.”</a:t>
            </a:r>
          </a:p>
          <a:p>
            <a:r>
              <a:rPr lang="en-US" baseline="0" dirty="0" smtClean="0"/>
              <a:t>I noticed he had a scar on his chest.</a:t>
            </a:r>
          </a:p>
          <a:p>
            <a:r>
              <a:rPr lang="en-US" baseline="0" dirty="0" smtClean="0"/>
              <a:t>Along with the shortness of breath, he started to develop chest tightness.  </a:t>
            </a:r>
          </a:p>
          <a:p>
            <a:r>
              <a:rPr lang="en-US" baseline="0" dirty="0" smtClean="0"/>
              <a:t>The last several days, he had been slightly feverish.</a:t>
            </a:r>
          </a:p>
          <a:p>
            <a:r>
              <a:rPr lang="en-US" baseline="0" dirty="0" smtClean="0"/>
              <a:t>His wife forced him to go to the local emergency room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the local</a:t>
            </a:r>
            <a:r>
              <a:rPr lang="en-US" baseline="0" dirty="0" smtClean="0"/>
              <a:t> hospital, the patient’s EKG revealed “major abnormalities.”</a:t>
            </a:r>
          </a:p>
          <a:p>
            <a:r>
              <a:rPr lang="en-US" baseline="0" dirty="0" smtClean="0"/>
              <a:t>“They thought I was having a heart attack.”</a:t>
            </a:r>
          </a:p>
          <a:p>
            <a:r>
              <a:rPr lang="en-US" baseline="0" dirty="0" smtClean="0"/>
              <a:t>His </a:t>
            </a:r>
            <a:r>
              <a:rPr lang="en-US" baseline="0" dirty="0" err="1" smtClean="0"/>
              <a:t>sats</a:t>
            </a:r>
            <a:r>
              <a:rPr lang="en-US" baseline="0" dirty="0" smtClean="0"/>
              <a:t> at the OSH were in the mid 80’s on presentation</a:t>
            </a:r>
          </a:p>
          <a:p>
            <a:r>
              <a:rPr lang="en-US" baseline="0" dirty="0" smtClean="0"/>
              <a:t>He was transported by helicopter directly to Washington Hospital Center’s </a:t>
            </a:r>
            <a:r>
              <a:rPr lang="en-US" baseline="0" dirty="0" err="1" smtClean="0"/>
              <a:t>Cath</a:t>
            </a:r>
            <a:r>
              <a:rPr lang="en-US" baseline="0" dirty="0" smtClean="0"/>
              <a:t> Lab.  </a:t>
            </a:r>
          </a:p>
          <a:p>
            <a:r>
              <a:rPr lang="en-US" baseline="0" dirty="0" smtClean="0"/>
              <a:t>Admission diagnosis was “unstable angina.”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Images of his left coronary system revealed no significant CAD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 left ventricle was functioning normally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Hemodynamics</a:t>
            </a:r>
            <a:r>
              <a:rPr lang="en-US" baseline="0" dirty="0" smtClean="0"/>
              <a:t> revealed severe pulmonary hypertension</a:t>
            </a:r>
          </a:p>
          <a:p>
            <a:r>
              <a:rPr lang="en-US" baseline="0" dirty="0" smtClean="0"/>
              <a:t>PCWP was elevated – LVEDP was </a:t>
            </a:r>
            <a:r>
              <a:rPr lang="en-US" baseline="0" dirty="0" err="1" smtClean="0"/>
              <a:t>wnl</a:t>
            </a:r>
            <a:r>
              <a:rPr lang="en-US" baseline="0" dirty="0" smtClean="0"/>
              <a:t> (common pitfall)</a:t>
            </a:r>
          </a:p>
          <a:p>
            <a:r>
              <a:rPr lang="en-US" baseline="0" dirty="0" smtClean="0"/>
              <a:t>CO was preserved.</a:t>
            </a:r>
          </a:p>
          <a:p>
            <a:r>
              <a:rPr lang="en-US" baseline="0" dirty="0" smtClean="0"/>
              <a:t>Sat run was not performed (another common pitfall)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Will explain that this in not an uncommon pattern – physicians start with what is common and what they know and understand.  For most 50 year-old men, that’s coronary disease.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this point we get more history:</a:t>
            </a:r>
          </a:p>
          <a:p>
            <a:r>
              <a:rPr lang="en-US" dirty="0" smtClean="0"/>
              <a:t>His wife hands me copies of old</a:t>
            </a:r>
            <a:r>
              <a:rPr lang="en-US" baseline="0" dirty="0" smtClean="0"/>
              <a:t> records that his mother had kept.</a:t>
            </a:r>
            <a:endParaRPr lang="en-US" dirty="0" smtClean="0"/>
          </a:p>
          <a:p>
            <a:r>
              <a:rPr lang="en-US" dirty="0" smtClean="0"/>
              <a:t>At</a:t>
            </a:r>
            <a:r>
              <a:rPr lang="en-US" baseline="0" dirty="0" smtClean="0"/>
              <a:t> the age of 8 (1966) the patient was noted to have a large </a:t>
            </a:r>
            <a:r>
              <a:rPr lang="en-US" baseline="0" dirty="0" err="1" smtClean="0"/>
              <a:t>atrial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septal</a:t>
            </a:r>
            <a:r>
              <a:rPr lang="en-US" baseline="0" dirty="0" smtClean="0"/>
              <a:t> defect with partial anomalous venous return (right superior and inferior pulmonary veins) as well as a small ventricular </a:t>
            </a:r>
            <a:r>
              <a:rPr lang="en-US" baseline="0" dirty="0" err="1" smtClean="0"/>
              <a:t>septal</a:t>
            </a:r>
            <a:r>
              <a:rPr lang="en-US" baseline="0" dirty="0" smtClean="0"/>
              <a:t> defect.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had been </a:t>
            </a:r>
            <a:r>
              <a:rPr lang="en-US" baseline="0" dirty="0" err="1" smtClean="0"/>
              <a:t>cath’d</a:t>
            </a:r>
            <a:r>
              <a:rPr lang="en-US" baseline="0" dirty="0" smtClean="0"/>
              <a:t> at that time – PA pressures reported at 73/42 with a QP/QS of 2:1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 underwent two operations: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ASD closure (1966)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VSD closure (1968)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4C16B8-8B42-45DA-A678-458562806FA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0C85B-045D-454B-A507-C82F44303874}" type="datetimeFigureOut">
              <a:rPr lang="en-US" smtClean="0"/>
              <a:pPr/>
              <a:t>4/12/13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958E7-FF9C-4A05-9A7D-F22674B7C8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eorgeruiz/Documents/George%20/Talks/Talks%20Actelion/Actelion%20Talk%20San%20Francisco/2804251_Hall,%20Scott%20J._ABNORMAL%20EKG-10-13-09%2016-21_021_1.3.46.670589.16.11.10.1483910297.20091013.162840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eorgeruiz/Documents/George%20/Talks/Talks%20Actelion/Actelion%20Talk%20San%20Francisco/2804251_Hall,%20Scott%20J._ABNORMAL%20EKG-10-13-09%2016-21_034_1.3.46.670589.16.11.10.1483910297.20091013.163450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georgeruiz/Documents/George%20/Talks/Talks%20Actelion/Actelion%20Talk%20San%20Francisco/2804251_Hall,%20Scott%20J._ABNORMAL%20EKG-10-13-09%2016-21_053_1.3.46.670589.16.11.10.1483910297.20091013.165551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6.png"/><Relationship Id="rId1" Type="http://schemas.openxmlformats.org/officeDocument/2006/relationships/video" Target="file://localhost/Users/georgeruiz/Documents/George%20/Talks/Talks%20Actelion/Actelion%20Talk%20San%20Francisco/2804251_Hall,%20Scott%20J._-10-14-09%2008-37_003_1.3.46.670589.7.5.10.80011154181.20091014.93643.3.1.9.avi" TargetMode="Externa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7.png"/><Relationship Id="rId1" Type="http://schemas.openxmlformats.org/officeDocument/2006/relationships/video" Target="file://localhost/Users/georgeruiz/Documents/George%20/Talks/Talks%20Actelion/Actelion%20Talk%20San%20Francisco/2804251_Hall,%20Scott%20J._-10-14-09%2008-37_009_1.3.46.670589.7.5.10.80011154181.20091014.95707.9.1.9.avi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599488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enshairstyles.net/d/38067-1/young+George+Clooney+with+a+cool+geek+hairsty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762000"/>
            <a:ext cx="36576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804251_Hall, Scott J._W Chest PA-10-15-09 12-59_001_1.3.12.2.1107.5.4.4.1992.3000000910132217373280000049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914400"/>
            <a:ext cx="4527476" cy="4525963"/>
          </a:xfrm>
        </p:spPr>
      </p:pic>
      <p:pic>
        <p:nvPicPr>
          <p:cNvPr id="7" name="Content Placeholder 3" descr="2804251_Hall, Scott J._W Chest lat-10-15-09 13-00_001_1.3.12.2.1107.5.4.4.1992.300000091013221737328000005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914400"/>
            <a:ext cx="4064439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2804251_Hall, Scott J._chest axials-10-15-09 12-25_026_1.2.840.113619.2.55.3.430716422.238.1255601130.790.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0" y="1219200"/>
            <a:ext cx="452596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804251_Hall, Scott J._ABNORMAL EKG-10-13-09 16-21_021_1.3.46.670589.16.11.10.1483910297.20091013.162840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1371600"/>
            <a:ext cx="5715000" cy="40957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2600" y="2286000"/>
            <a:ext cx="9144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04251_Hall, Scott J._ABNORMAL EKG-10-13-09 16-21_034_1.3.46.670589.16.11.10.1483910297.20091013.163450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76400" y="1447800"/>
            <a:ext cx="5715000" cy="4095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2362200"/>
            <a:ext cx="914400" cy="53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04251_Hall, Scott J._ABNORMAL EKG-10-13-09 16-21_053_1.3.46.670589.16.11.10.1483910297.20091013.165551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1600200"/>
            <a:ext cx="5715000" cy="40957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2600" y="2514600"/>
            <a:ext cx="9144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lonely%20narrow%20stre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"/>
            <a:ext cx="47974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ormal Endothelium with nucl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14300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Normal Endothelium with nucle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3962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c1049-1"/>
          <p:cNvPicPr>
            <a:picLocks noChangeAspect="1" noChangeArrowheads="1"/>
          </p:cNvPicPr>
          <p:nvPr/>
        </p:nvPicPr>
        <p:blipFill>
          <a:blip r:embed="rId3"/>
          <a:srcRect l="3391" t="2296" r="5084" b="8134"/>
          <a:stretch>
            <a:fillRect/>
          </a:stretch>
        </p:blipFill>
        <p:spPr bwMode="auto">
          <a:xfrm>
            <a:off x="4572000" y="1752600"/>
            <a:ext cx="41148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780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Pulmonary </a:t>
            </a:r>
            <a:r>
              <a:rPr lang="en-US" sz="3200" dirty="0" smtClean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Hypertension and the </a:t>
            </a:r>
            <a:r>
              <a:rPr lang="en-US" sz="3200" dirty="0" smtClean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Right </a:t>
            </a:r>
            <a:r>
              <a:rPr lang="en-US" sz="3200" dirty="0" smtClean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Ventricle</a:t>
            </a:r>
            <a:endParaRPr lang="en-US" dirty="0">
              <a:latin typeface="Stone Sans ITC TT-Semi" pitchFamily="1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90800"/>
            <a:ext cx="6400800" cy="12192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 smtClean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George Ruiz, M.D.</a:t>
            </a:r>
          </a:p>
          <a:p>
            <a:pPr eaLnBrk="1" hangingPunct="1"/>
            <a:r>
              <a:rPr lang="en-US" sz="2400" dirty="0" smtClean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Director, Pulmonary Vascular Unit </a:t>
            </a:r>
          </a:p>
          <a:p>
            <a:pPr eaLnBrk="1" hangingPunct="1"/>
            <a:r>
              <a:rPr lang="en-US" sz="2400" dirty="0" smtClean="0">
                <a:solidFill>
                  <a:schemeClr val="accent2"/>
                </a:solidFill>
                <a:latin typeface="Stone Sans ITC TT-Semi" pitchFamily="1" charset="0"/>
                <a:ea typeface="ＭＳ Ｐゴシック" charset="-128"/>
                <a:cs typeface="ＭＳ Ｐゴシック" charset="-128"/>
              </a:rPr>
              <a:t>Advanced Heart Failure Program</a:t>
            </a:r>
          </a:p>
          <a:p>
            <a:pPr eaLnBrk="1" hangingPunct="1"/>
            <a:endParaRPr lang="en-US" dirty="0" smtClean="0">
              <a:latin typeface="Tahoma" charset="0"/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000" dirty="0" smtClean="0">
              <a:latin typeface="Copperplate Gothic Bold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>
              <a:latin typeface="Time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572000"/>
            <a:ext cx="3048000" cy="1465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510823909_367b932cf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Japanese sumo wrestler Takanonami faces off against Japanese children at the Seoul Sumo tournament in Seoul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676400"/>
            <a:ext cx="3352800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2"/>
          <p:cNvSpPr>
            <a:spLocks noChangeArrowheads="1"/>
          </p:cNvSpPr>
          <p:nvPr/>
        </p:nvSpPr>
        <p:spPr bwMode="auto">
          <a:xfrm>
            <a:off x="304800" y="228600"/>
            <a:ext cx="2286000" cy="21336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914400" y="9144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68%</a:t>
            </a:r>
            <a:endParaRPr lang="en-US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3962400" y="685800"/>
            <a:ext cx="1447800" cy="15240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191000" y="10668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48%</a:t>
            </a:r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6934200" y="990600"/>
            <a:ext cx="990600" cy="990600"/>
          </a:xfrm>
          <a:prstGeom prst="ellipse">
            <a:avLst/>
          </a:prstGeom>
          <a:solidFill>
            <a:srgbClr val="FF66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6934200" y="12192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34%</a:t>
            </a:r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953000" y="62484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NIH registry 1981-1985 (iPAH)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1447800" y="2514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46482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7391400" y="2514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762000" y="41910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1</a:t>
            </a:r>
            <a:endParaRPr lang="en-US"/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3886200" y="36576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3</a:t>
            </a:r>
            <a:endParaRPr lang="en-US"/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6705600" y="31242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5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val 2"/>
          <p:cNvSpPr>
            <a:spLocks noChangeArrowheads="1"/>
          </p:cNvSpPr>
          <p:nvPr/>
        </p:nvSpPr>
        <p:spPr bwMode="auto">
          <a:xfrm>
            <a:off x="304800" y="228600"/>
            <a:ext cx="2286000" cy="2133600"/>
          </a:xfrm>
          <a:prstGeom prst="ellipse">
            <a:avLst/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14400" y="9144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68%</a:t>
            </a:r>
            <a:endParaRPr lang="en-US"/>
          </a:p>
        </p:txBody>
      </p:sp>
      <p:sp>
        <p:nvSpPr>
          <p:cNvPr id="37892" name="Oval 4"/>
          <p:cNvSpPr>
            <a:spLocks noChangeArrowheads="1"/>
          </p:cNvSpPr>
          <p:nvPr/>
        </p:nvSpPr>
        <p:spPr bwMode="auto">
          <a:xfrm>
            <a:off x="3962400" y="685800"/>
            <a:ext cx="1447800" cy="15240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191000" y="1066800"/>
            <a:ext cx="160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/>
              <a:t>48%</a:t>
            </a:r>
            <a:endParaRPr lang="en-US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6934200" y="990600"/>
            <a:ext cx="990600" cy="990600"/>
          </a:xfrm>
          <a:prstGeom prst="ellipse">
            <a:avLst/>
          </a:prstGeom>
          <a:solidFill>
            <a:srgbClr val="FF6666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934200" y="12192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34%</a:t>
            </a:r>
            <a:endParaRPr 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953000" y="6248400"/>
            <a:ext cx="419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NIH registry 1981-1985 (iPAH)</a:t>
            </a: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1447800" y="25146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4648200" y="25146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7391400" y="2514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762000" y="41910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1</a:t>
            </a:r>
            <a:endParaRPr lang="en-US"/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3886200" y="36576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3</a:t>
            </a:r>
            <a:endParaRPr lang="en-US"/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6705600" y="3124200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5</a:t>
            </a:r>
            <a:endParaRPr lang="en-US"/>
          </a:p>
        </p:txBody>
      </p:sp>
      <p:sp>
        <p:nvSpPr>
          <p:cNvPr id="37903" name="AutoShape 15"/>
          <p:cNvSpPr>
            <a:spLocks noChangeArrowheads="1"/>
          </p:cNvSpPr>
          <p:nvPr/>
        </p:nvSpPr>
        <p:spPr bwMode="auto">
          <a:xfrm>
            <a:off x="533400" y="4572000"/>
            <a:ext cx="8305800" cy="1371600"/>
          </a:xfrm>
          <a:prstGeom prst="rightArrow">
            <a:avLst>
              <a:gd name="adj1" fmla="val 50000"/>
              <a:gd name="adj2" fmla="val 151389"/>
            </a:avLst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85800" y="50292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CC66"/>
                </a:solidFill>
              </a:rPr>
              <a:t>Right </a:t>
            </a:r>
            <a:r>
              <a:rPr lang="en-US" sz="2400" b="1" dirty="0" err="1">
                <a:solidFill>
                  <a:srgbClr val="FFCC66"/>
                </a:solidFill>
              </a:rPr>
              <a:t>Atrial</a:t>
            </a:r>
            <a:r>
              <a:rPr lang="en-US" sz="2400" b="1" dirty="0">
                <a:solidFill>
                  <a:srgbClr val="FFCC66"/>
                </a:solidFill>
              </a:rPr>
              <a:t> Pressure,   Mean PAP,   Cardiac Output</a:t>
            </a:r>
            <a:endParaRPr lang="en-US" dirty="0"/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V="1">
            <a:off x="685800" y="5105400"/>
            <a:ext cx="0" cy="3048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V="1">
            <a:off x="3505200" y="5105400"/>
            <a:ext cx="0" cy="3048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5105400" y="5105400"/>
            <a:ext cx="0" cy="304800"/>
          </a:xfrm>
          <a:prstGeom prst="line">
            <a:avLst/>
          </a:prstGeom>
          <a:noFill/>
          <a:ln w="9525">
            <a:solidFill>
              <a:srgbClr val="FFCC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29350"/>
            <a:ext cx="2095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8050" y="6029325"/>
            <a:ext cx="188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33700" y="992188"/>
            <a:ext cx="3276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latin typeface="Sans Serif" pitchFamily="16" charset="0"/>
              </a:rPr>
              <a:t>Copyright ©2006 American Heart Association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2933700" y="5973763"/>
            <a:ext cx="6588125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latin typeface="Sans Serif" pitchFamily="16" charset="0"/>
              </a:rPr>
              <a:t>McLaughlin, V. V. et al. Circulation 2006;114:1417-1431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79388" y="376238"/>
            <a:ext cx="8783637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latin typeface="Sans Serif" pitchFamily="16" charset="0"/>
              </a:rPr>
              <a:t>A, Survival with various origins of PAH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8773853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54000"/>
            <a:ext cx="4267200" cy="660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788084130-15BruneiWaterbringsbli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685800"/>
            <a:ext cx="366712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29350"/>
            <a:ext cx="2095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8050" y="6029325"/>
            <a:ext cx="188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2388" y="992188"/>
            <a:ext cx="6497637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latin typeface="Sans Serif" pitchFamily="16" charset="0"/>
              </a:rPr>
              <a:t>Copyright ©2006 American Heart Association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1322388" y="5973763"/>
            <a:ext cx="6588125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latin typeface="Sans Serif" pitchFamily="16" charset="0"/>
              </a:rPr>
              <a:t>McLaughlin, V. V. et al. Circulation 2006;114:1417-1431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79388" y="376238"/>
            <a:ext cx="8783637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  <a:spAutoFit/>
          </a:bodyPr>
          <a:lstStyle/>
          <a:p>
            <a:pPr algn="ctr"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latin typeface="Sans Serif" pitchFamily="16" charset="0"/>
              </a:rPr>
              <a:t>Diagnostic algorithm for the evaluation of PAH, as discussed in text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whooper-sw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457200"/>
            <a:ext cx="3629025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time.com/time/photoessays/2007/george_clooney/george_clooney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819775" cy="3848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.medicalexpo.com/images_me/photo-g/swan-ganz-pulmonary-artery-catheter-77962-14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752600"/>
            <a:ext cx="4419600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447800"/>
            <a:ext cx="5867400" cy="3537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882650"/>
            <a:ext cx="7975600" cy="509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dizz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33400"/>
            <a:ext cx="41624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2118862360052741287S500x500Q8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371600"/>
            <a:ext cx="47529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chest_pa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762000"/>
            <a:ext cx="81629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syncope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685800"/>
            <a:ext cx="42656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AngiesEd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533400"/>
            <a:ext cx="7493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8375" y="1095375"/>
            <a:ext cx="466725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81000"/>
            <a:ext cx="8077200" cy="605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Line 3"/>
          <p:cNvSpPr>
            <a:spLocks noChangeShapeType="1"/>
          </p:cNvSpPr>
          <p:nvPr/>
        </p:nvSpPr>
        <p:spPr bwMode="auto">
          <a:xfrm>
            <a:off x="7010400" y="1524000"/>
            <a:ext cx="228600" cy="1981200"/>
          </a:xfrm>
          <a:prstGeom prst="line">
            <a:avLst/>
          </a:pr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Line 4"/>
          <p:cNvSpPr>
            <a:spLocks noChangeShapeType="1"/>
          </p:cNvSpPr>
          <p:nvPr/>
        </p:nvSpPr>
        <p:spPr bwMode="auto">
          <a:xfrm flipV="1">
            <a:off x="3657600" y="3733800"/>
            <a:ext cx="2743200" cy="685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3810000" y="5791200"/>
            <a:ext cx="2819400" cy="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dizz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0" y="533400"/>
            <a:ext cx="41624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81000"/>
            <a:ext cx="39766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ow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381000"/>
            <a:ext cx="607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2954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cdn04.cdn.justjared.com/wp-content/uploads/2012/09/roddick-final/andy-roddick-plays-final-tennis-match-brooklyn-decker-cries-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778976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143000"/>
            <a:ext cx="8077200" cy="419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AutoShape 3"/>
          <p:cNvSpPr>
            <a:spLocks noChangeArrowheads="1"/>
          </p:cNvSpPr>
          <p:nvPr/>
        </p:nvSpPr>
        <p:spPr bwMode="auto">
          <a:xfrm>
            <a:off x="6629400" y="1219200"/>
            <a:ext cx="533400" cy="457200"/>
          </a:xfrm>
          <a:prstGeom prst="star5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6" charset="0"/>
            </a:endParaRP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4191000" y="838200"/>
            <a:ext cx="533400" cy="457200"/>
          </a:xfrm>
          <a:prstGeom prst="star5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"/>
            <a:ext cx="7239000" cy="624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8599488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xteamgears.com/image/cache/data/Pharma/lasix-40-5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2743200" cy="2743200"/>
          </a:xfrm>
          <a:prstGeom prst="rect">
            <a:avLst/>
          </a:prstGeom>
          <a:noFill/>
        </p:spPr>
      </p:pic>
      <p:pic>
        <p:nvPicPr>
          <p:cNvPr id="1030" name="Picture 6" descr="http://1.bp.blogspot.com/-GgC1nLqE26M/T87gzsta14I/AAAAAAAAANg/LLHRiWm2llw/s1600/Oxyg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0"/>
            <a:ext cx="2895599" cy="2316480"/>
          </a:xfrm>
          <a:prstGeom prst="rect">
            <a:avLst/>
          </a:prstGeom>
          <a:noFill/>
        </p:spPr>
      </p:pic>
      <p:pic>
        <p:nvPicPr>
          <p:cNvPr id="1032" name="Picture 8" descr="http://soloflex.com/wp-content/uploads/evelyn_musclepos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971800"/>
            <a:ext cx="2895600" cy="3517169"/>
          </a:xfrm>
          <a:prstGeom prst="rect">
            <a:avLst/>
          </a:prstGeom>
          <a:noFill/>
        </p:spPr>
      </p:pic>
      <p:pic>
        <p:nvPicPr>
          <p:cNvPr id="1034" name="Picture 10" descr="http://coolmedid.com/avactis-images/Coumadin-Red-SilverText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200400"/>
            <a:ext cx="400050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cvs.com/webcontent/images/drug/DrugItem_7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5400"/>
            <a:ext cx="5715000" cy="3990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rugline.org/img/drug/9733_981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447800"/>
            <a:ext cx="4772025" cy="3571875"/>
          </a:xfrm>
          <a:prstGeom prst="rect">
            <a:avLst/>
          </a:prstGeom>
          <a:noFill/>
        </p:spPr>
      </p:pic>
      <p:pic>
        <p:nvPicPr>
          <p:cNvPr id="1028" name="Picture 4" descr="http://www.medhelp.org/drug_images/TEV198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3622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762000" y="304800"/>
          <a:ext cx="7543800" cy="5772150"/>
        </p:xfrm>
        <a:graphic>
          <a:graphicData uri="http://schemas.openxmlformats.org/presentationml/2006/ole">
            <p:oleObj spid="_x0000_s2050" name="Acrobat Document" r:id="rId4" imgW="5448300" imgH="4178300" progId="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838200" y="838200"/>
            <a:ext cx="7391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bloomberg.com/image/ihCpOxC4dd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609600"/>
            <a:ext cx="6096000" cy="5324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ideeffectsz.com/wp-content/uploads/2013/01/letairis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0"/>
            <a:ext cx="310515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www.bago.com/remodulin/images/CaddMS3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00200"/>
            <a:ext cx="6667500" cy="3752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medimoon.com/wp-content/uploads/2012/09/revati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838200"/>
            <a:ext cx="4572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 descr="http://ts4.mm.bing.net/th?id=H.4627626358670111&amp;pid=1.7&amp;w=250&amp;h=155&amp;c=7&amp;rs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667000"/>
            <a:ext cx="2381250" cy="1476375"/>
          </a:xfrm>
          <a:prstGeom prst="rect">
            <a:avLst/>
          </a:prstGeom>
          <a:noFill/>
        </p:spPr>
      </p:pic>
      <p:pic>
        <p:nvPicPr>
          <p:cNvPr id="18440" name="Picture 8" descr="http://drugline.org/img/drug/546_54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76400"/>
            <a:ext cx="4076700" cy="2914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imgusr.tradekey.com/o-B5040343-20110119183358/ventavis-iloprost-nebulizer-for-sa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676400"/>
            <a:ext cx="254127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sideeffectsz.com/wp-content/uploads/2012/10/tyvaso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057400"/>
            <a:ext cx="3105150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4" descr="http://www.downtowncdn.com/files/129621/veletri-02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09600"/>
            <a:ext cx="4829175" cy="4874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magicalday.com/Cake_Toppers/Love_Pinch/pinch_back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685800"/>
            <a:ext cx="428625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http://www.facs.org/surgerynews/update/lavd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76400"/>
            <a:ext cx="333375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804251_Hall, Scott J._-10-14-09 08-37_003_1.3.46.670589.7.5.10.80011154181.20091014.93643.3.1.9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33600" y="11430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http://dirtygerund.files.wordpress.com/2011/11/question-m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1000"/>
            <a:ext cx="64103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04251_Hall, Scott J._-10-14-09 08-37_009_1.3.46.670589.7.5.10.80011154181.20091014.95707.9.1.9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33600" y="838200"/>
            <a:ext cx="48768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Right Heart Catheterization:</a:t>
            </a:r>
          </a:p>
          <a:p>
            <a:pPr>
              <a:buNone/>
            </a:pPr>
            <a:r>
              <a:rPr lang="en-US" dirty="0" smtClean="0"/>
              <a:t>RA		15</a:t>
            </a:r>
          </a:p>
          <a:p>
            <a:pPr>
              <a:buNone/>
            </a:pPr>
            <a:r>
              <a:rPr lang="en-US" dirty="0" smtClean="0"/>
              <a:t>RV		120/20 </a:t>
            </a:r>
          </a:p>
          <a:p>
            <a:pPr>
              <a:buNone/>
            </a:pPr>
            <a:r>
              <a:rPr lang="en-US" dirty="0" smtClean="0"/>
              <a:t>PA		120/68 (85)</a:t>
            </a:r>
          </a:p>
          <a:p>
            <a:pPr>
              <a:buNone/>
            </a:pPr>
            <a:r>
              <a:rPr lang="en-US" dirty="0" smtClean="0"/>
              <a:t>PCWP	12</a:t>
            </a:r>
          </a:p>
          <a:p>
            <a:pPr>
              <a:buNone/>
            </a:pPr>
            <a:r>
              <a:rPr lang="en-US" dirty="0" smtClean="0"/>
              <a:t>PVR		12 Wood Units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057400"/>
            <a:ext cx="285750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209800"/>
            <a:ext cx="254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712</Words>
  <Application>Microsoft Office PowerPoint</Application>
  <PresentationFormat>On-screen Show (4:3)</PresentationFormat>
  <Paragraphs>120</Paragraphs>
  <Slides>61</Slides>
  <Notes>26</Notes>
  <HiddenSlides>0</HiddenSlides>
  <MMClips>5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Office Theme</vt:lpstr>
      <vt:lpstr>Acrobat Document</vt:lpstr>
      <vt:lpstr>Slide 1</vt:lpstr>
      <vt:lpstr>Pulmonary Hypertension and the Right Ventricle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MedStar Health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gxr103</dc:creator>
  <cp:lastModifiedBy>George</cp:lastModifiedBy>
  <cp:revision>39</cp:revision>
  <dcterms:created xsi:type="dcterms:W3CDTF">2013-04-13T03:00:17Z</dcterms:created>
  <dcterms:modified xsi:type="dcterms:W3CDTF">2013-04-13T03:03:54Z</dcterms:modified>
</cp:coreProperties>
</file>