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6"/>
  </p:notes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3" r:id="rId9"/>
    <p:sldId id="272" r:id="rId10"/>
    <p:sldId id="267" r:id="rId11"/>
    <p:sldId id="264" r:id="rId12"/>
    <p:sldId id="265" r:id="rId13"/>
    <p:sldId id="268" r:id="rId14"/>
    <p:sldId id="270" r:id="rId15"/>
    <p:sldId id="269" r:id="rId16"/>
    <p:sldId id="276" r:id="rId17"/>
    <p:sldId id="271" r:id="rId18"/>
    <p:sldId id="274" r:id="rId19"/>
    <p:sldId id="277" r:id="rId20"/>
    <p:sldId id="278" r:id="rId21"/>
    <p:sldId id="285" r:id="rId22"/>
    <p:sldId id="282" r:id="rId23"/>
    <p:sldId id="283" r:id="rId24"/>
    <p:sldId id="287" r:id="rId25"/>
    <p:sldId id="288" r:id="rId26"/>
    <p:sldId id="289" r:id="rId27"/>
    <p:sldId id="290" r:id="rId28"/>
    <p:sldId id="291" r:id="rId29"/>
    <p:sldId id="286" r:id="rId30"/>
    <p:sldId id="293" r:id="rId31"/>
    <p:sldId id="294" r:id="rId32"/>
    <p:sldId id="295" r:id="rId33"/>
    <p:sldId id="296" r:id="rId34"/>
    <p:sldId id="297" r:id="rId35"/>
    <p:sldId id="279" r:id="rId36"/>
    <p:sldId id="280" r:id="rId37"/>
    <p:sldId id="281" r:id="rId38"/>
    <p:sldId id="298" r:id="rId39"/>
    <p:sldId id="299" r:id="rId40"/>
    <p:sldId id="300" r:id="rId41"/>
    <p:sldId id="273" r:id="rId42"/>
    <p:sldId id="301" r:id="rId43"/>
    <p:sldId id="302" r:id="rId44"/>
    <p:sldId id="303" r:id="rId45"/>
    <p:sldId id="304" r:id="rId46"/>
    <p:sldId id="308" r:id="rId47"/>
    <p:sldId id="305" r:id="rId48"/>
    <p:sldId id="306" r:id="rId49"/>
    <p:sldId id="307" r:id="rId50"/>
    <p:sldId id="311" r:id="rId51"/>
    <p:sldId id="309" r:id="rId52"/>
    <p:sldId id="310" r:id="rId53"/>
    <p:sldId id="312" r:id="rId54"/>
    <p:sldId id="313" r:id="rId55"/>
    <p:sldId id="314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1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C9C26-2278-42CC-97C1-A46A2FB14BD7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22FE8-5C50-4356-B782-DDFBDBA364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3856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ATRIA study looking at a registry of 1.9 million Americans</a:t>
            </a:r>
          </a:p>
          <a:p>
            <a:r>
              <a:rPr lang="en-US" dirty="0" smtClean="0"/>
              <a:t>9% prevalence in patients</a:t>
            </a:r>
            <a:r>
              <a:rPr lang="en-US" baseline="0" dirty="0" smtClean="0"/>
              <a:t> &gt; age 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22FE8-5C50-4356-B782-DDFBDBA3641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3713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Joint</a:t>
            </a:r>
            <a:r>
              <a:rPr lang="en-US" baseline="0" dirty="0" smtClean="0"/>
              <a:t> decision between patient and physician to stop using rhythm control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22FE8-5C50-4356-B782-DDFBDBA3641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is going to</a:t>
            </a:r>
            <a:r>
              <a:rPr lang="en-US" baseline="0" dirty="0" smtClean="0"/>
              <a:t> </a:t>
            </a:r>
            <a:r>
              <a:rPr lang="en-US" dirty="0" smtClean="0"/>
              <a:t>be on management of the arrhythmia</a:t>
            </a:r>
            <a:r>
              <a:rPr lang="en-US" baseline="0" dirty="0" smtClean="0"/>
              <a:t> (new onset) rather than on semantics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22FE8-5C50-4356-B782-DDFBDBA3641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8776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Issue</a:t>
            </a:r>
            <a:r>
              <a:rPr lang="en-US" baseline="0" dirty="0" smtClean="0"/>
              <a:t> – retrospective study and the impact of digoxin levels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22FE8-5C50-4356-B782-DDFBDBA3641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3219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Patients</a:t>
            </a:r>
            <a:r>
              <a:rPr lang="en-US" baseline="0" dirty="0" smtClean="0"/>
              <a:t> move on to non-pharmacological therapy after at least two trials of either rhythm or rate control drug failure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22FE8-5C50-4356-B782-DDFBDBA3641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677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9DBA-1DE3-4840-87D9-8124EABE3D2A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1818-720F-4FC4-B340-059E38C96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9DBA-1DE3-4840-87D9-8124EABE3D2A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1818-720F-4FC4-B340-059E38C96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9DBA-1DE3-4840-87D9-8124EABE3D2A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1818-720F-4FC4-B340-059E38C96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9DBA-1DE3-4840-87D9-8124EABE3D2A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1818-720F-4FC4-B340-059E38C96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9DBA-1DE3-4840-87D9-8124EABE3D2A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1818-720F-4FC4-B340-059E38C96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9DBA-1DE3-4840-87D9-8124EABE3D2A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1818-720F-4FC4-B340-059E38C96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9DBA-1DE3-4840-87D9-8124EABE3D2A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1818-720F-4FC4-B340-059E38C96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9DBA-1DE3-4840-87D9-8124EABE3D2A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1818-720F-4FC4-B340-059E38C96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9DBA-1DE3-4840-87D9-8124EABE3D2A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1818-720F-4FC4-B340-059E38C96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9DBA-1DE3-4840-87D9-8124EABE3D2A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1818-720F-4FC4-B340-059E38C96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9DBA-1DE3-4840-87D9-8124EABE3D2A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181818-720F-4FC4-B340-059E38C96D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A49DBA-1DE3-4840-87D9-8124EABE3D2A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181818-720F-4FC4-B340-059E38C96D4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url=http://www.dailymail.co.uk/news/article-566448/The-South-fork-Downs-Outrage-oil-barons-bid-drill-Sussex-beauty-spot.html&amp;rct=j&amp;frm=1&amp;q=&amp;esrc=s&amp;sa=U&amp;ei=r1lFVNCFNYOoyATYi4HwBg&amp;ved=0CBoQ9QEwAQ&amp;usg=AFQjCNGd0uIvJNtHSKX3ig1IqviFUfOH3w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url=http://www.dailymail.co.uk/news/article-566448/The-South-fork-Downs-Outrage-oil-barons-bid-drill-Sussex-beauty-spot.html&amp;rct=j&amp;frm=1&amp;q=&amp;esrc=s&amp;sa=U&amp;ei=r1lFVNCFNYOoyATYi4HwBg&amp;ved=0CBoQ9QEwAQ&amp;usg=AFQjCNGd0uIvJNtHSKX3ig1IqviFUfOH3w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Management of </a:t>
            </a:r>
            <a:r>
              <a:rPr lang="en-US" dirty="0" err="1" smtClean="0"/>
              <a:t>Atrial</a:t>
            </a:r>
            <a:r>
              <a:rPr lang="en-US" dirty="0" smtClean="0"/>
              <a:t> Fibrillation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Phillip H. Lam, M.D.</a:t>
            </a:r>
          </a:p>
          <a:p>
            <a:r>
              <a:rPr lang="en-US" dirty="0" smtClean="0"/>
              <a:t>Chief Medical Resident</a:t>
            </a:r>
          </a:p>
          <a:p>
            <a:r>
              <a:rPr lang="en-US" dirty="0" err="1" smtClean="0"/>
              <a:t>Medstar</a:t>
            </a:r>
            <a:r>
              <a:rPr lang="en-US" dirty="0" smtClean="0"/>
              <a:t> Georgetown University Hospital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common sustained arrhythmia in clinical practice</a:t>
            </a:r>
          </a:p>
          <a:p>
            <a:r>
              <a:rPr lang="en-US" dirty="0" smtClean="0"/>
              <a:t>Major burden on healthcare system</a:t>
            </a:r>
          </a:p>
          <a:p>
            <a:pPr lvl="1"/>
            <a:r>
              <a:rPr lang="en-US" dirty="0" smtClean="0"/>
              <a:t>23 percent increase in admissions from 2003-2010</a:t>
            </a:r>
          </a:p>
          <a:p>
            <a:r>
              <a:rPr lang="en-US" dirty="0" smtClean="0"/>
              <a:t>Overall prevalence in U.S. was 1%</a:t>
            </a:r>
          </a:p>
          <a:p>
            <a:pPr lvl="1"/>
            <a:r>
              <a:rPr lang="en-US" dirty="0" smtClean="0"/>
              <a:t>Men &gt; women</a:t>
            </a:r>
          </a:p>
          <a:p>
            <a:pPr lvl="1"/>
            <a:r>
              <a:rPr lang="en-US" dirty="0" smtClean="0"/>
              <a:t>Increases with age</a:t>
            </a:r>
          </a:p>
          <a:p>
            <a:r>
              <a:rPr lang="en-US" dirty="0" smtClean="0"/>
              <a:t>Recurrence from first episode varies</a:t>
            </a:r>
          </a:p>
          <a:p>
            <a:pPr lvl="1"/>
            <a:r>
              <a:rPr lang="en-US" dirty="0" smtClean="0"/>
              <a:t>70% at one year to 90% at 4 years without 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687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Paroxysmal A</a:t>
            </a:r>
            <a:r>
              <a:rPr lang="en-US" dirty="0"/>
              <a:t>F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pontaneously terminates or with intervention in less than 7 days</a:t>
            </a:r>
          </a:p>
          <a:p>
            <a:r>
              <a:rPr lang="en-US" dirty="0" smtClean="0"/>
              <a:t>Persistent A</a:t>
            </a:r>
            <a:r>
              <a:rPr lang="en-US" dirty="0"/>
              <a:t>F</a:t>
            </a:r>
            <a:endParaRPr lang="en-US" dirty="0" smtClean="0"/>
          </a:p>
          <a:p>
            <a:pPr lvl="1"/>
            <a:r>
              <a:rPr lang="en-US" dirty="0" smtClean="0"/>
              <a:t>Fails to self-terminate within 7 days</a:t>
            </a:r>
          </a:p>
          <a:p>
            <a:r>
              <a:rPr lang="en-US" dirty="0" smtClean="0"/>
              <a:t>Long-standing persistent A-fib</a:t>
            </a:r>
          </a:p>
          <a:p>
            <a:pPr lvl="1"/>
            <a:r>
              <a:rPr lang="en-US" dirty="0" smtClean="0"/>
              <a:t>Lasting &gt;12 months</a:t>
            </a:r>
          </a:p>
          <a:p>
            <a:r>
              <a:rPr lang="en-US" dirty="0" smtClean="0"/>
              <a:t>Permanent A</a:t>
            </a:r>
            <a:r>
              <a:rPr lang="en-US" dirty="0"/>
              <a:t>F</a:t>
            </a:r>
            <a:endParaRPr lang="en-US" dirty="0" smtClean="0"/>
          </a:p>
          <a:p>
            <a:pPr lvl="1"/>
            <a:r>
              <a:rPr lang="en-US" dirty="0" smtClean="0"/>
              <a:t>Persistent where intervention no longer pursued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SzHrIEMfjuSa34wMwlqdOXshWimCilB7oKhe98Q3ZXFDhMrS3LCc7RMV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5217" y="2057400"/>
            <a:ext cx="304496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Disease associations</a:t>
            </a:r>
          </a:p>
          <a:p>
            <a:pPr lvl="1"/>
            <a:r>
              <a:rPr lang="en-US" dirty="0" smtClean="0"/>
              <a:t>HTN</a:t>
            </a:r>
          </a:p>
          <a:p>
            <a:pPr lvl="1"/>
            <a:r>
              <a:rPr lang="en-US" dirty="0" err="1" smtClean="0"/>
              <a:t>Valvular</a:t>
            </a:r>
            <a:r>
              <a:rPr lang="en-US" dirty="0" smtClean="0"/>
              <a:t> disease</a:t>
            </a:r>
          </a:p>
          <a:p>
            <a:pPr lvl="1"/>
            <a:r>
              <a:rPr lang="en-US" dirty="0" smtClean="0"/>
              <a:t>Heart failure</a:t>
            </a:r>
          </a:p>
          <a:p>
            <a:pPr lvl="1"/>
            <a:r>
              <a:rPr lang="en-US" dirty="0" smtClean="0"/>
              <a:t>Hypertrophic cardiomyopathy</a:t>
            </a:r>
          </a:p>
          <a:p>
            <a:pPr lvl="1"/>
            <a:r>
              <a:rPr lang="en-US" dirty="0" smtClean="0"/>
              <a:t>VTE</a:t>
            </a:r>
          </a:p>
          <a:p>
            <a:pPr lvl="1"/>
            <a:r>
              <a:rPr lang="en-US" dirty="0" smtClean="0"/>
              <a:t>Obesity – BMI &gt;30</a:t>
            </a:r>
          </a:p>
          <a:p>
            <a:pPr lvl="1"/>
            <a:r>
              <a:rPr lang="en-US" dirty="0" smtClean="0"/>
              <a:t>Hyperthyroidism</a:t>
            </a:r>
          </a:p>
          <a:p>
            <a:pPr lvl="1"/>
            <a:r>
              <a:rPr lang="en-US" dirty="0" smtClean="0"/>
              <a:t>CKD</a:t>
            </a:r>
          </a:p>
          <a:p>
            <a:pPr lvl="1"/>
            <a:r>
              <a:rPr lang="en-US" dirty="0" smtClean="0"/>
              <a:t>Surgery</a:t>
            </a:r>
          </a:p>
          <a:p>
            <a:pPr lvl="1"/>
            <a:r>
              <a:rPr lang="en-US" dirty="0" smtClean="0"/>
              <a:t>Diabetes</a:t>
            </a:r>
          </a:p>
          <a:p>
            <a:pPr lvl="1"/>
            <a:r>
              <a:rPr lang="en-US" dirty="0" smtClean="0"/>
              <a:t>Family history of AF</a:t>
            </a:r>
          </a:p>
          <a:p>
            <a:r>
              <a:rPr lang="en-US" dirty="0" smtClean="0"/>
              <a:t>Lone 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172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Irregular palpitations</a:t>
            </a:r>
          </a:p>
          <a:p>
            <a:r>
              <a:rPr lang="en-US" dirty="0" smtClean="0"/>
              <a:t>Shortness </a:t>
            </a:r>
            <a:r>
              <a:rPr lang="en-US" dirty="0" err="1" smtClean="0"/>
              <a:t>ofbreath</a:t>
            </a:r>
            <a:endParaRPr lang="en-US" dirty="0" smtClean="0"/>
          </a:p>
          <a:p>
            <a:r>
              <a:rPr lang="en-US" dirty="0" smtClean="0"/>
              <a:t>Lightheadedness</a:t>
            </a:r>
          </a:p>
          <a:p>
            <a:r>
              <a:rPr lang="en-US" dirty="0" smtClean="0"/>
              <a:t>Fatigue</a:t>
            </a:r>
          </a:p>
          <a:p>
            <a:r>
              <a:rPr lang="en-US" dirty="0" smtClean="0"/>
              <a:t>Weakness</a:t>
            </a:r>
          </a:p>
          <a:p>
            <a:r>
              <a:rPr lang="en-US" dirty="0" err="1" smtClean="0"/>
              <a:t>Dyspnea</a:t>
            </a:r>
            <a:r>
              <a:rPr lang="en-US" dirty="0" smtClean="0"/>
              <a:t> on exertion</a:t>
            </a:r>
          </a:p>
          <a:p>
            <a:r>
              <a:rPr lang="en-US" dirty="0" smtClean="0"/>
              <a:t>Malaise </a:t>
            </a:r>
          </a:p>
        </p:txBody>
      </p:sp>
    </p:spTree>
    <p:extLst>
      <p:ext uri="{BB962C8B-B14F-4D97-AF65-F5344CB8AC3E}">
        <p14:creationId xmlns:p14="http://schemas.microsoft.com/office/powerpoint/2010/main" xmlns="" val="111418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onset and long term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782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 of new onset AF differs based on clinical setting</a:t>
            </a:r>
          </a:p>
          <a:p>
            <a:r>
              <a:rPr lang="en-US" dirty="0" smtClean="0"/>
              <a:t>Factors</a:t>
            </a:r>
          </a:p>
          <a:p>
            <a:pPr lvl="1"/>
            <a:r>
              <a:rPr lang="en-US" dirty="0" smtClean="0"/>
              <a:t>Hemodynamic stability</a:t>
            </a:r>
          </a:p>
          <a:p>
            <a:pPr lvl="1"/>
            <a:r>
              <a:rPr lang="en-US" dirty="0" smtClean="0"/>
              <a:t>Active ischemia</a:t>
            </a:r>
          </a:p>
          <a:p>
            <a:pPr lvl="1"/>
            <a:r>
              <a:rPr lang="en-US" dirty="0" smtClean="0"/>
              <a:t>Severe manifestations of heart failure</a:t>
            </a:r>
          </a:p>
          <a:p>
            <a:pPr lvl="1"/>
            <a:r>
              <a:rPr lang="en-US" dirty="0" smtClean="0"/>
              <a:t>Presence of pre-excitation syndrome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66 year old male with PMH of HTN and DM presents to the ER with a 1 day history of intermittent palpitations, mild dizziness, and mild dyspnea on exertion</a:t>
            </a:r>
          </a:p>
          <a:p>
            <a:r>
              <a:rPr lang="en-US" dirty="0" smtClean="0"/>
              <a:t>Exam</a:t>
            </a:r>
          </a:p>
          <a:p>
            <a:pPr lvl="1"/>
            <a:r>
              <a:rPr lang="en-US" dirty="0" smtClean="0"/>
              <a:t>T 37.0C  P 140  BP 145/90  R 18   SpO2 98% RA</a:t>
            </a:r>
          </a:p>
          <a:p>
            <a:pPr lvl="1"/>
            <a:r>
              <a:rPr lang="en-US" dirty="0" err="1" smtClean="0"/>
              <a:t>Tachycardic</a:t>
            </a:r>
            <a:r>
              <a:rPr lang="en-US" dirty="0" smtClean="0"/>
              <a:t>, irregular rhythm</a:t>
            </a:r>
          </a:p>
          <a:p>
            <a:pPr lvl="1"/>
            <a:r>
              <a:rPr lang="en-US" dirty="0" smtClean="0"/>
              <a:t>Lungs clear to </a:t>
            </a:r>
            <a:r>
              <a:rPr lang="en-US" dirty="0" err="1" smtClean="0"/>
              <a:t>ascultation</a:t>
            </a:r>
            <a:endParaRPr lang="en-US" dirty="0" smtClean="0"/>
          </a:p>
          <a:p>
            <a:pPr lvl="1"/>
            <a:r>
              <a:rPr lang="en-US" dirty="0" smtClean="0"/>
              <a:t>No edema of lower extremities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osceskills.com/resources/12-lead-ECG-showing-Atrial-Fibrillation-at-approximately-150-beats-per-minu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330007" cy="3565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osceskills.com/resources/12-lead-ECG-showing-Atrial-Fibrillation-at-approximately-150-beats-per-minu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330007" cy="35655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90800" y="28956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Atrial</a:t>
            </a:r>
            <a:r>
              <a:rPr lang="en-US" sz="2400" b="1" dirty="0" smtClean="0"/>
              <a:t> Fibrillation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</a:t>
            </a:r>
            <a:endParaRPr lang="en-US" dirty="0"/>
          </a:p>
        </p:txBody>
      </p:sp>
      <p:pic>
        <p:nvPicPr>
          <p:cNvPr id="1026" name="Picture 2" descr="https://encrypted-tbn1.gstatic.com/images?q=tbn:ANd9GcR9V8oIhwJ9VlYsVodZB7frk_Wk5ByiZueMC7bgFyrF28nbXoA8DtIbOxG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895600"/>
            <a:ext cx="2980268" cy="1676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do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therapy</a:t>
            </a:r>
          </a:p>
          <a:p>
            <a:r>
              <a:rPr lang="en-US" dirty="0" smtClean="0"/>
              <a:t>Electrical therapy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do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Chemical therapy</a:t>
            </a:r>
          </a:p>
          <a:p>
            <a:r>
              <a:rPr lang="en-US" dirty="0" smtClean="0"/>
              <a:t>Electrical 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646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Rate control </a:t>
            </a:r>
          </a:p>
          <a:p>
            <a:r>
              <a:rPr lang="en-US" dirty="0" smtClean="0"/>
              <a:t>Rhythm control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controlled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Beta blockers</a:t>
            </a:r>
          </a:p>
          <a:p>
            <a:r>
              <a:rPr lang="en-US" dirty="0" smtClean="0"/>
              <a:t>Calcium channel blockers</a:t>
            </a:r>
          </a:p>
          <a:p>
            <a:r>
              <a:rPr lang="en-US" dirty="0" smtClean="0"/>
              <a:t>Digoxin</a:t>
            </a:r>
          </a:p>
          <a:p>
            <a:r>
              <a:rPr lang="en-US" dirty="0" err="1" smtClean="0"/>
              <a:t>Amiodarone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Beta-blockers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Metoprolol</a:t>
            </a:r>
            <a:endParaRPr lang="en-US" dirty="0" smtClean="0"/>
          </a:p>
          <a:p>
            <a:r>
              <a:rPr lang="en-US" dirty="0" smtClean="0"/>
              <a:t>Propranolol</a:t>
            </a:r>
          </a:p>
          <a:p>
            <a:r>
              <a:rPr lang="en-US" dirty="0" err="1" smtClean="0"/>
              <a:t>Esmolol</a:t>
            </a:r>
            <a:endParaRPr lang="en-US" dirty="0" smtClean="0"/>
          </a:p>
          <a:p>
            <a:r>
              <a:rPr lang="en-US" dirty="0" err="1" smtClean="0"/>
              <a:t>Carvedilol</a:t>
            </a:r>
            <a:endParaRPr lang="en-US" dirty="0" smtClean="0"/>
          </a:p>
          <a:p>
            <a:r>
              <a:rPr lang="en-US" dirty="0" smtClean="0"/>
              <a:t>Atenolol</a:t>
            </a:r>
          </a:p>
          <a:p>
            <a:r>
              <a:rPr lang="en-US" dirty="0" err="1" smtClean="0"/>
              <a:t>Nadolol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8347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Calcium channel blockers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Verapamil </a:t>
            </a:r>
          </a:p>
          <a:p>
            <a:r>
              <a:rPr lang="en-US" dirty="0" err="1" smtClean="0"/>
              <a:t>Diltiazem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04524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Digoxin</a:t>
            </a:r>
          </a:p>
          <a:p>
            <a:pPr lvl="1"/>
            <a:r>
              <a:rPr lang="en-US" dirty="0" smtClean="0"/>
              <a:t>Reserved for patients whose rate is not adequately controlled on beta-blockers or </a:t>
            </a:r>
            <a:r>
              <a:rPr lang="en-US" dirty="0" err="1" smtClean="0"/>
              <a:t>Ca</a:t>
            </a:r>
            <a:r>
              <a:rPr lang="en-US" dirty="0" smtClean="0"/>
              <a:t>-channel blockers</a:t>
            </a:r>
          </a:p>
          <a:p>
            <a:pPr lvl="1"/>
            <a:r>
              <a:rPr lang="en-US" dirty="0" smtClean="0"/>
              <a:t>Given when blood pressure becomes an issue for rate controlled</a:t>
            </a:r>
          </a:p>
          <a:p>
            <a:pPr lvl="1"/>
            <a:r>
              <a:rPr lang="en-US" dirty="0" smtClean="0"/>
              <a:t>Association with increased mortality?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750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TREAT-AF (2014)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Retrospective study, U.S. </a:t>
            </a:r>
            <a:r>
              <a:rPr lang="en-US" dirty="0" err="1" smtClean="0"/>
              <a:t>Dept</a:t>
            </a:r>
            <a:r>
              <a:rPr lang="en-US" dirty="0" smtClean="0"/>
              <a:t> of Veterans Affairs</a:t>
            </a:r>
          </a:p>
          <a:p>
            <a:r>
              <a:rPr lang="en-US" dirty="0" smtClean="0"/>
              <a:t>28,679 patients on Digoxin for newly diagnosed, </a:t>
            </a:r>
            <a:r>
              <a:rPr lang="en-US" dirty="0" err="1" smtClean="0"/>
              <a:t>nonvalvular</a:t>
            </a:r>
            <a:r>
              <a:rPr lang="en-US" dirty="0" smtClean="0"/>
              <a:t> AF </a:t>
            </a:r>
          </a:p>
          <a:p>
            <a:r>
              <a:rPr lang="en-US" dirty="0" smtClean="0"/>
              <a:t>Followed from 2004-2008</a:t>
            </a:r>
          </a:p>
        </p:txBody>
      </p:sp>
    </p:spTree>
    <p:extLst>
      <p:ext uri="{BB962C8B-B14F-4D97-AF65-F5344CB8AC3E}">
        <p14:creationId xmlns:p14="http://schemas.microsoft.com/office/powerpoint/2010/main" xmlns="" val="8416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Cumulative mortality rates higher for digoxin-treated patients than for untreated patients (p&lt;0.001)</a:t>
            </a:r>
          </a:p>
          <a:p>
            <a:pPr lvl="1"/>
            <a:r>
              <a:rPr lang="en-US" dirty="0"/>
              <a:t>Independent of drug adherence, renal function, and other cardiovascular co-morbidities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005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Antiarrhythmic Medications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Class IA, IC, and III agents</a:t>
            </a:r>
          </a:p>
          <a:p>
            <a:r>
              <a:rPr lang="en-US" dirty="0" smtClean="0"/>
              <a:t>Class IA</a:t>
            </a:r>
          </a:p>
          <a:p>
            <a:pPr lvl="1"/>
            <a:r>
              <a:rPr lang="en-US" dirty="0" smtClean="0"/>
              <a:t>Quinidine</a:t>
            </a:r>
          </a:p>
          <a:p>
            <a:pPr lvl="1"/>
            <a:r>
              <a:rPr lang="en-US" dirty="0" err="1" smtClean="0"/>
              <a:t>Disopyramide</a:t>
            </a:r>
            <a:endParaRPr lang="en-US" dirty="0" smtClean="0"/>
          </a:p>
          <a:p>
            <a:pPr lvl="1"/>
            <a:r>
              <a:rPr lang="en-US" dirty="0" smtClean="0"/>
              <a:t>Procainamide – Accessory pathway induced arrhythmia</a:t>
            </a:r>
          </a:p>
          <a:p>
            <a:r>
              <a:rPr lang="en-US" dirty="0" smtClean="0"/>
              <a:t>Class IC</a:t>
            </a:r>
          </a:p>
          <a:p>
            <a:pPr lvl="1"/>
            <a:r>
              <a:rPr lang="en-US" dirty="0" err="1" smtClean="0"/>
              <a:t>Flecainide</a:t>
            </a:r>
            <a:endParaRPr lang="en-US" dirty="0" smtClean="0"/>
          </a:p>
          <a:p>
            <a:r>
              <a:rPr lang="en-US" dirty="0" smtClean="0"/>
              <a:t>Class III</a:t>
            </a:r>
          </a:p>
          <a:p>
            <a:pPr lvl="1"/>
            <a:r>
              <a:rPr lang="en-US" dirty="0" err="1" smtClean="0"/>
              <a:t>Amiodarone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Dronadarone</a:t>
            </a:r>
            <a:endParaRPr lang="en-US" dirty="0" smtClean="0"/>
          </a:p>
          <a:p>
            <a:pPr lvl="1"/>
            <a:r>
              <a:rPr lang="en-US" dirty="0" err="1" smtClean="0"/>
              <a:t>Sotalol</a:t>
            </a:r>
            <a:endParaRPr lang="en-US" dirty="0" smtClean="0"/>
          </a:p>
          <a:p>
            <a:pPr lvl="1"/>
            <a:r>
              <a:rPr lang="en-US" dirty="0" err="1" smtClean="0"/>
              <a:t>Dofetilide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81261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</a:t>
            </a:r>
            <a:endParaRPr lang="en-US" dirty="0"/>
          </a:p>
        </p:txBody>
      </p:sp>
      <p:pic>
        <p:nvPicPr>
          <p:cNvPr id="1026" name="Picture 2" descr="https://encrypted-tbn1.gstatic.com/images?q=tbn:ANd9GcR9V8oIhwJ9VlYsVodZB7frk_Wk5ByiZueMC7bgFyrF28nbXoA8DtIbOxG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895600"/>
            <a:ext cx="2980268" cy="1676401"/>
          </a:xfrm>
          <a:prstGeom prst="rect">
            <a:avLst/>
          </a:prstGeom>
          <a:noFill/>
        </p:spPr>
      </p:pic>
      <p:sp>
        <p:nvSpPr>
          <p:cNvPr id="5" name="Multiply 4"/>
          <p:cNvSpPr/>
          <p:nvPr/>
        </p:nvSpPr>
        <p:spPr>
          <a:xfrm>
            <a:off x="3200400" y="2362200"/>
            <a:ext cx="2667000" cy="2819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Antiarrhythmic Medications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Class IA, IC, and III agents</a:t>
            </a:r>
          </a:p>
          <a:p>
            <a:r>
              <a:rPr lang="en-US" dirty="0" smtClean="0"/>
              <a:t>Class IA</a:t>
            </a:r>
          </a:p>
          <a:p>
            <a:pPr lvl="1"/>
            <a:r>
              <a:rPr lang="en-US" dirty="0" smtClean="0"/>
              <a:t>Quinidine</a:t>
            </a:r>
          </a:p>
          <a:p>
            <a:pPr lvl="1"/>
            <a:r>
              <a:rPr lang="en-US" dirty="0" err="1" smtClean="0"/>
              <a:t>Disopyramide</a:t>
            </a:r>
            <a:endParaRPr lang="en-US" dirty="0" smtClean="0"/>
          </a:p>
          <a:p>
            <a:pPr lvl="1"/>
            <a:r>
              <a:rPr lang="en-US" dirty="0" smtClean="0"/>
              <a:t>Procainamide – Accessory pathway induced arrhythmia</a:t>
            </a:r>
          </a:p>
          <a:p>
            <a:r>
              <a:rPr lang="en-US" dirty="0" smtClean="0"/>
              <a:t>Class IC</a:t>
            </a:r>
          </a:p>
          <a:p>
            <a:pPr lvl="1"/>
            <a:r>
              <a:rPr lang="en-US" dirty="0" err="1" smtClean="0"/>
              <a:t>Flecainide</a:t>
            </a:r>
            <a:endParaRPr lang="en-US" dirty="0" smtClean="0"/>
          </a:p>
          <a:p>
            <a:r>
              <a:rPr lang="en-US" dirty="0" smtClean="0"/>
              <a:t>Class III</a:t>
            </a:r>
          </a:p>
          <a:p>
            <a:pPr lvl="1"/>
            <a:r>
              <a:rPr lang="en-US" b="1" dirty="0" err="1" smtClean="0"/>
              <a:t>Amiodarone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Dronadarone</a:t>
            </a:r>
            <a:endParaRPr lang="en-US" dirty="0" smtClean="0"/>
          </a:p>
          <a:p>
            <a:pPr lvl="1"/>
            <a:r>
              <a:rPr lang="en-US" dirty="0" err="1" smtClean="0"/>
              <a:t>Sotalol</a:t>
            </a:r>
            <a:endParaRPr lang="en-US" dirty="0" smtClean="0"/>
          </a:p>
          <a:p>
            <a:pPr lvl="1"/>
            <a:r>
              <a:rPr lang="en-US" dirty="0" err="1" smtClean="0"/>
              <a:t>Dofetilide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7499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Amiodarone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effective antiarrhythmic drug for prevention of AF</a:t>
            </a:r>
          </a:p>
          <a:p>
            <a:r>
              <a:rPr lang="en-US" dirty="0" smtClean="0"/>
              <a:t>CTAF trial (1997)</a:t>
            </a:r>
          </a:p>
          <a:p>
            <a:pPr lvl="1"/>
            <a:r>
              <a:rPr lang="en-US" dirty="0" smtClean="0"/>
              <a:t>403 patients with at least one episode of a-fib randomly assigned to </a:t>
            </a:r>
            <a:r>
              <a:rPr lang="en-US" dirty="0" err="1" smtClean="0"/>
              <a:t>amiodarone</a:t>
            </a:r>
            <a:r>
              <a:rPr lang="en-US" dirty="0" smtClean="0"/>
              <a:t>, </a:t>
            </a:r>
            <a:r>
              <a:rPr lang="en-US" dirty="0" err="1" smtClean="0"/>
              <a:t>sotalol</a:t>
            </a:r>
            <a:r>
              <a:rPr lang="en-US" dirty="0" smtClean="0"/>
              <a:t>, or </a:t>
            </a:r>
            <a:r>
              <a:rPr lang="en-US" dirty="0" err="1" smtClean="0"/>
              <a:t>propafenone</a:t>
            </a:r>
            <a:endParaRPr lang="en-US" dirty="0" smtClean="0"/>
          </a:p>
          <a:p>
            <a:pPr lvl="1"/>
            <a:r>
              <a:rPr lang="en-US" dirty="0" err="1" smtClean="0"/>
              <a:t>Amiodarone</a:t>
            </a:r>
            <a:r>
              <a:rPr lang="en-US" dirty="0" smtClean="0"/>
              <a:t> associated with a significantly greater likelihood of being free from recurrent a-fib </a:t>
            </a:r>
          </a:p>
          <a:p>
            <a:pPr lvl="1"/>
            <a:r>
              <a:rPr lang="en-US" dirty="0" smtClean="0"/>
              <a:t>No difference in mortality between the agents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92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SAFE-T trial (2005)</a:t>
            </a:r>
          </a:p>
          <a:p>
            <a:pPr lvl="1"/>
            <a:r>
              <a:rPr lang="en-US" dirty="0" smtClean="0"/>
              <a:t>Randomized trial</a:t>
            </a:r>
          </a:p>
          <a:p>
            <a:pPr lvl="1"/>
            <a:r>
              <a:rPr lang="en-US" dirty="0" smtClean="0"/>
              <a:t>Compared </a:t>
            </a:r>
            <a:r>
              <a:rPr lang="en-US" dirty="0" err="1" smtClean="0"/>
              <a:t>amiodarone</a:t>
            </a:r>
            <a:r>
              <a:rPr lang="en-US" dirty="0" smtClean="0"/>
              <a:t> to </a:t>
            </a:r>
            <a:r>
              <a:rPr lang="en-US" dirty="0" err="1" smtClean="0"/>
              <a:t>sotalol</a:t>
            </a:r>
            <a:r>
              <a:rPr lang="en-US" dirty="0" smtClean="0"/>
              <a:t> for conversion and maintenance of sinus rhythm from a-fib</a:t>
            </a:r>
          </a:p>
          <a:p>
            <a:pPr lvl="1"/>
            <a:r>
              <a:rPr lang="en-US" dirty="0" smtClean="0"/>
              <a:t>Equally efficacious in chemical conversion form a-fib to sinus rhythm</a:t>
            </a:r>
          </a:p>
          <a:p>
            <a:pPr lvl="1"/>
            <a:r>
              <a:rPr lang="en-US" dirty="0" err="1" smtClean="0"/>
              <a:t>Amiodarone</a:t>
            </a:r>
            <a:r>
              <a:rPr lang="en-US" dirty="0" smtClean="0"/>
              <a:t> superior for maintaining sinus rhythm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796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Management of new onset </a:t>
            </a:r>
            <a:r>
              <a:rPr lang="en-US" dirty="0" smtClean="0"/>
              <a:t>AF </a:t>
            </a:r>
            <a:r>
              <a:rPr lang="en-US" dirty="0"/>
              <a:t>differs based on clinical setting</a:t>
            </a:r>
          </a:p>
          <a:p>
            <a:r>
              <a:rPr lang="en-US" dirty="0"/>
              <a:t>Factors</a:t>
            </a:r>
          </a:p>
          <a:p>
            <a:pPr lvl="1"/>
            <a:r>
              <a:rPr lang="en-US" dirty="0"/>
              <a:t>Hemodynamic stability</a:t>
            </a:r>
          </a:p>
          <a:p>
            <a:pPr lvl="1"/>
            <a:r>
              <a:rPr lang="en-US" dirty="0"/>
              <a:t>Active ischemia</a:t>
            </a:r>
          </a:p>
          <a:p>
            <a:pPr lvl="1"/>
            <a:r>
              <a:rPr lang="en-US" dirty="0"/>
              <a:t>Severe manifestations of heart failure</a:t>
            </a:r>
          </a:p>
          <a:p>
            <a:pPr lvl="1"/>
            <a:r>
              <a:rPr lang="en-US" dirty="0"/>
              <a:t>Presence of pre-excitation syndrome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497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unstable, electrical </a:t>
            </a:r>
            <a:r>
              <a:rPr lang="en-US" dirty="0" err="1" smtClean="0"/>
              <a:t>cardioversion</a:t>
            </a:r>
            <a:endParaRPr lang="en-US" dirty="0" smtClean="0"/>
          </a:p>
          <a:p>
            <a:r>
              <a:rPr lang="en-US" dirty="0" smtClean="0"/>
              <a:t>Since patient is stable, option of rate or rhythm control</a:t>
            </a:r>
          </a:p>
        </p:txBody>
      </p:sp>
    </p:spTree>
    <p:extLst>
      <p:ext uri="{BB962C8B-B14F-4D97-AF65-F5344CB8AC3E}">
        <p14:creationId xmlns:p14="http://schemas.microsoft.com/office/powerpoint/2010/main" xmlns="" val="82585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1576388"/>
            <a:ext cx="79057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Multicenter, randomized-control study</a:t>
            </a:r>
          </a:p>
          <a:p>
            <a:r>
              <a:rPr lang="en-US" dirty="0" smtClean="0"/>
              <a:t>4,060 patients with </a:t>
            </a:r>
            <a:r>
              <a:rPr lang="en-US" dirty="0" err="1" smtClean="0"/>
              <a:t>nonvalvular</a:t>
            </a:r>
            <a:r>
              <a:rPr lang="en-US" dirty="0" smtClean="0"/>
              <a:t> </a:t>
            </a:r>
            <a:r>
              <a:rPr lang="en-US" dirty="0" err="1" smtClean="0"/>
              <a:t>atrial</a:t>
            </a:r>
            <a:r>
              <a:rPr lang="en-US" dirty="0" smtClean="0"/>
              <a:t> fibrillation</a:t>
            </a:r>
          </a:p>
          <a:p>
            <a:pPr lvl="1"/>
            <a:r>
              <a:rPr lang="en-US" dirty="0" smtClean="0"/>
              <a:t>Rate control vs. rhythm </a:t>
            </a:r>
          </a:p>
          <a:p>
            <a:r>
              <a:rPr lang="en-US" dirty="0" smtClean="0"/>
              <a:t>Median follow-up: 3.5 years</a:t>
            </a:r>
          </a:p>
          <a:p>
            <a:r>
              <a:rPr lang="en-US" dirty="0" smtClean="0"/>
              <a:t>Primary outcome: all-cause mortality at 5 years</a:t>
            </a:r>
          </a:p>
          <a:p>
            <a:r>
              <a:rPr lang="en-US" dirty="0" smtClean="0"/>
              <a:t>Inclusion</a:t>
            </a:r>
          </a:p>
          <a:p>
            <a:pPr lvl="1"/>
            <a:r>
              <a:rPr lang="en-US" dirty="0" smtClean="0"/>
              <a:t>Age ≥65 years with AF that will likely be recurrent</a:t>
            </a:r>
          </a:p>
          <a:p>
            <a:pPr lvl="1"/>
            <a:r>
              <a:rPr lang="en-US" dirty="0" smtClean="0"/>
              <a:t>Long-term treat of AF warranted</a:t>
            </a:r>
          </a:p>
          <a:p>
            <a:pPr lvl="1"/>
            <a:r>
              <a:rPr lang="en-US" dirty="0" smtClean="0"/>
              <a:t>Risk factors for stroke or death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Medications in the group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Rate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Rhythm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Beta-blockers</a:t>
            </a:r>
          </a:p>
          <a:p>
            <a:r>
              <a:rPr lang="en-US" dirty="0" smtClean="0"/>
              <a:t>Calcium channel blockers</a:t>
            </a:r>
          </a:p>
          <a:p>
            <a:r>
              <a:rPr lang="en-US" dirty="0" smtClean="0"/>
              <a:t>Digoxin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IA</a:t>
            </a:r>
          </a:p>
          <a:p>
            <a:pPr lvl="1"/>
            <a:r>
              <a:rPr lang="en-US" dirty="0" err="1"/>
              <a:t>q</a:t>
            </a:r>
            <a:r>
              <a:rPr lang="en-US" dirty="0" err="1" smtClean="0"/>
              <a:t>unidine</a:t>
            </a:r>
            <a:r>
              <a:rPr lang="en-US" dirty="0" smtClean="0"/>
              <a:t>, procainamide, </a:t>
            </a:r>
            <a:r>
              <a:rPr lang="en-US" dirty="0" err="1"/>
              <a:t>d</a:t>
            </a:r>
            <a:r>
              <a:rPr lang="en-US" dirty="0" err="1" smtClean="0"/>
              <a:t>isopyramide</a:t>
            </a:r>
            <a:endParaRPr lang="en-US" dirty="0" smtClean="0"/>
          </a:p>
          <a:p>
            <a:r>
              <a:rPr lang="en-US" dirty="0" smtClean="0"/>
              <a:t>IC</a:t>
            </a:r>
          </a:p>
          <a:p>
            <a:pPr lvl="1"/>
            <a:r>
              <a:rPr lang="en-US" dirty="0" err="1" smtClean="0"/>
              <a:t>Flecainide</a:t>
            </a:r>
            <a:r>
              <a:rPr lang="en-US" dirty="0" smtClean="0"/>
              <a:t>, </a:t>
            </a:r>
            <a:r>
              <a:rPr lang="en-US" dirty="0" err="1" smtClean="0"/>
              <a:t>propafenone</a:t>
            </a:r>
            <a:r>
              <a:rPr lang="en-US" dirty="0" smtClean="0"/>
              <a:t>, </a:t>
            </a:r>
            <a:r>
              <a:rPr lang="en-US" dirty="0" err="1" smtClean="0"/>
              <a:t>moricizine</a:t>
            </a:r>
            <a:endParaRPr lang="en-US" dirty="0" smtClean="0"/>
          </a:p>
          <a:p>
            <a:r>
              <a:rPr lang="en-US" dirty="0" smtClean="0"/>
              <a:t>III</a:t>
            </a:r>
          </a:p>
          <a:p>
            <a:pPr lvl="1"/>
            <a:r>
              <a:rPr lang="en-US" dirty="0" err="1" smtClean="0"/>
              <a:t>Amiodarone</a:t>
            </a:r>
            <a:r>
              <a:rPr lang="en-US" dirty="0" smtClean="0"/>
              <a:t>, </a:t>
            </a:r>
            <a:r>
              <a:rPr lang="en-US" dirty="0" err="1" smtClean="0"/>
              <a:t>sotalol</a:t>
            </a:r>
            <a:r>
              <a:rPr lang="en-US" dirty="0" smtClean="0"/>
              <a:t>, </a:t>
            </a:r>
            <a:r>
              <a:rPr lang="en-US" dirty="0" err="1" smtClean="0"/>
              <a:t>dofetilide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Results/Conclusions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outcome</a:t>
            </a:r>
          </a:p>
          <a:p>
            <a:pPr lvl="1"/>
            <a:r>
              <a:rPr lang="en-US" dirty="0" smtClean="0"/>
              <a:t>5-year mortality</a:t>
            </a:r>
          </a:p>
          <a:p>
            <a:pPr lvl="2"/>
            <a:r>
              <a:rPr lang="en-US" dirty="0" smtClean="0"/>
              <a:t>25.9% vs. 26.7% (p=0.08)</a:t>
            </a:r>
          </a:p>
          <a:p>
            <a:r>
              <a:rPr lang="en-US" dirty="0" smtClean="0"/>
              <a:t>Secondary outcome</a:t>
            </a:r>
          </a:p>
          <a:p>
            <a:pPr lvl="1"/>
            <a:r>
              <a:rPr lang="en-US" dirty="0" smtClean="0"/>
              <a:t>More hospitalizations in rhythm control group (80.1% vs. 73%, p&lt;0.001)</a:t>
            </a:r>
          </a:p>
          <a:p>
            <a:pPr lvl="1"/>
            <a:r>
              <a:rPr lang="en-US" dirty="0" smtClean="0"/>
              <a:t>More GI events, pulmonary events, and </a:t>
            </a:r>
            <a:r>
              <a:rPr lang="en-US" dirty="0" err="1" smtClean="0"/>
              <a:t>bradycardia</a:t>
            </a:r>
            <a:r>
              <a:rPr lang="en-US" dirty="0" smtClean="0"/>
              <a:t>  in rhythm control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55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457200"/>
            <a:ext cx="6275242" cy="617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676400"/>
            <a:ext cx="6019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2209800"/>
            <a:ext cx="6019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5029200"/>
            <a:ext cx="6019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69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not a cardiologist</a:t>
            </a:r>
          </a:p>
          <a:p>
            <a:pPr lvl="1"/>
            <a:r>
              <a:rPr lang="en-US" dirty="0" smtClean="0"/>
              <a:t>General medicine perspective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clinically stable and HR control is necessary, rate control method preferred</a:t>
            </a:r>
          </a:p>
          <a:p>
            <a:r>
              <a:rPr lang="en-US" dirty="0" smtClean="0"/>
              <a:t>Caveats</a:t>
            </a:r>
          </a:p>
          <a:p>
            <a:pPr lvl="1"/>
            <a:r>
              <a:rPr lang="en-US" dirty="0" smtClean="0"/>
              <a:t>Younger symptomatic patients who may benefit from conversion to sinus rhythm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442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3900" y="0"/>
            <a:ext cx="5156200" cy="660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467600" y="5486400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www.uptodate.com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Stroke Prevention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290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Embolization of atrial thrombi can occur in any form of a-fib</a:t>
            </a:r>
          </a:p>
          <a:p>
            <a:r>
              <a:rPr lang="en-US" dirty="0" smtClean="0"/>
              <a:t>Chronic anticoagulation recommended in most AF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54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decide?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CHADS2 (2001)</a:t>
            </a:r>
          </a:p>
          <a:p>
            <a:r>
              <a:rPr lang="en-US" dirty="0"/>
              <a:t>CHA2DS2-</a:t>
            </a:r>
            <a:r>
              <a:rPr lang="en-US" dirty="0" smtClean="0"/>
              <a:t>VASc  (2009)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15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 - congestive heart failure</a:t>
            </a:r>
          </a:p>
          <a:p>
            <a:r>
              <a:rPr lang="en-US" dirty="0" smtClean="0"/>
              <a:t>H - hypertension</a:t>
            </a:r>
          </a:p>
          <a:p>
            <a:r>
              <a:rPr lang="en-US" dirty="0" smtClean="0"/>
              <a:t>A - Age ≥75</a:t>
            </a:r>
          </a:p>
          <a:p>
            <a:r>
              <a:rPr lang="en-US" dirty="0" smtClean="0"/>
              <a:t>D - Diabetes</a:t>
            </a:r>
          </a:p>
          <a:p>
            <a:r>
              <a:rPr lang="en-US" dirty="0" smtClean="0"/>
              <a:t>S2 - TIA/Stroke</a:t>
            </a:r>
          </a:p>
          <a:p>
            <a:pPr lvl="1"/>
            <a:r>
              <a:rPr lang="en-US" dirty="0" smtClean="0"/>
              <a:t>0 points = aspirin</a:t>
            </a:r>
          </a:p>
          <a:p>
            <a:pPr lvl="1"/>
            <a:r>
              <a:rPr lang="en-US" dirty="0" smtClean="0"/>
              <a:t>2 or more points = recommend anticoagulation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819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 – congestive heart failure</a:t>
            </a:r>
          </a:p>
          <a:p>
            <a:r>
              <a:rPr lang="en-US" dirty="0" smtClean="0"/>
              <a:t>H – hypertension</a:t>
            </a:r>
          </a:p>
          <a:p>
            <a:r>
              <a:rPr lang="en-US" dirty="0" smtClean="0"/>
              <a:t>A2 – age ≥75</a:t>
            </a:r>
          </a:p>
          <a:p>
            <a:r>
              <a:rPr lang="en-US" dirty="0" smtClean="0"/>
              <a:t>D – diabetes</a:t>
            </a:r>
          </a:p>
          <a:p>
            <a:r>
              <a:rPr lang="en-US" dirty="0" smtClean="0"/>
              <a:t>S2 – stroke/TIA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V – vascular disease (prior MI, PAD&lt; aortic plaque)</a:t>
            </a:r>
          </a:p>
          <a:p>
            <a:r>
              <a:rPr lang="en-US" dirty="0" smtClean="0"/>
              <a:t>A – age 65-74</a:t>
            </a:r>
          </a:p>
          <a:p>
            <a:r>
              <a:rPr lang="en-US" dirty="0" err="1" smtClean="0"/>
              <a:t>Sc</a:t>
            </a:r>
            <a:r>
              <a:rPr lang="en-US" dirty="0" smtClean="0"/>
              <a:t> – sex category (female)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322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8700" y="0"/>
            <a:ext cx="45339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49530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Uptodate.com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0713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types of anticoagulation are available?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89120"/>
          </a:xfrm>
        </p:spPr>
        <p:txBody>
          <a:bodyPr/>
          <a:lstStyle/>
          <a:p>
            <a:r>
              <a:rPr lang="en-US" dirty="0" smtClean="0"/>
              <a:t>Aspirin</a:t>
            </a:r>
          </a:p>
          <a:p>
            <a:r>
              <a:rPr lang="en-US" dirty="0" smtClean="0"/>
              <a:t>Plavix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262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Warfarin</a:t>
            </a:r>
            <a:endParaRPr lang="en-US" dirty="0"/>
          </a:p>
          <a:p>
            <a:r>
              <a:rPr lang="en-US" dirty="0" err="1"/>
              <a:t>Dabigatran</a:t>
            </a:r>
            <a:endParaRPr lang="en-US" dirty="0"/>
          </a:p>
          <a:p>
            <a:r>
              <a:rPr lang="en-US" dirty="0" err="1"/>
              <a:t>Rivaroxaban</a:t>
            </a:r>
            <a:endParaRPr lang="en-US" dirty="0"/>
          </a:p>
          <a:p>
            <a:r>
              <a:rPr lang="en-US" dirty="0" err="1"/>
              <a:t>Apixaban</a:t>
            </a:r>
            <a:r>
              <a:rPr lang="en-US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68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General overview of atrial fibrillation (A</a:t>
            </a:r>
            <a:r>
              <a:rPr lang="en-US" dirty="0"/>
              <a:t>F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r>
              <a:rPr lang="en-US" dirty="0" smtClean="0"/>
              <a:t>Epidemiology and risk factors for </a:t>
            </a:r>
            <a:r>
              <a:rPr lang="en-US" dirty="0" err="1" smtClean="0"/>
              <a:t>atrial</a:t>
            </a:r>
            <a:r>
              <a:rPr lang="en-US" dirty="0" smtClean="0"/>
              <a:t> fibrillation </a:t>
            </a:r>
          </a:p>
          <a:p>
            <a:pPr marL="514350" indent="-514350">
              <a:buAutoNum type="arabicPeriod"/>
            </a:pPr>
            <a:r>
              <a:rPr lang="en-US" dirty="0" smtClean="0"/>
              <a:t>Management of </a:t>
            </a:r>
            <a:r>
              <a:rPr lang="en-US" dirty="0" err="1" smtClean="0"/>
              <a:t>atrial</a:t>
            </a:r>
            <a:r>
              <a:rPr lang="en-US" dirty="0" smtClean="0"/>
              <a:t> fibrillation: Rate vs. Rhythm </a:t>
            </a:r>
          </a:p>
          <a:p>
            <a:pPr marL="514350" indent="-514350">
              <a:buAutoNum type="arabicPeriod"/>
            </a:pPr>
            <a:r>
              <a:rPr lang="en-US" dirty="0" smtClean="0"/>
              <a:t>Stroke prevention in </a:t>
            </a:r>
            <a:r>
              <a:rPr lang="en-US" dirty="0" err="1" smtClean="0"/>
              <a:t>atrial</a:t>
            </a:r>
            <a:r>
              <a:rPr lang="en-US" dirty="0" smtClean="0"/>
              <a:t> fibrillation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Warfarin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dvantages</a:t>
            </a:r>
          </a:p>
          <a:p>
            <a:pPr lvl="2"/>
            <a:r>
              <a:rPr lang="en-US" dirty="0" smtClean="0"/>
              <a:t>Inexpensive</a:t>
            </a:r>
          </a:p>
          <a:p>
            <a:pPr lvl="2"/>
            <a:r>
              <a:rPr lang="en-US" dirty="0" smtClean="0"/>
              <a:t>Once daily dosing</a:t>
            </a:r>
          </a:p>
          <a:p>
            <a:pPr lvl="1"/>
            <a:r>
              <a:rPr lang="en-US" dirty="0" smtClean="0"/>
              <a:t>Disadvantages</a:t>
            </a:r>
          </a:p>
          <a:p>
            <a:pPr lvl="2"/>
            <a:r>
              <a:rPr lang="en-US" dirty="0" smtClean="0"/>
              <a:t>Multiple interactions with food</a:t>
            </a:r>
          </a:p>
          <a:p>
            <a:pPr lvl="2"/>
            <a:r>
              <a:rPr lang="en-US" dirty="0" smtClean="0"/>
              <a:t>Inadequate anticoagulation</a:t>
            </a:r>
          </a:p>
          <a:p>
            <a:pPr lvl="2"/>
            <a:r>
              <a:rPr lang="en-US" dirty="0" smtClean="0"/>
              <a:t>Compliance</a:t>
            </a:r>
            <a:endParaRPr lang="en-US" dirty="0"/>
          </a:p>
          <a:p>
            <a:r>
              <a:rPr lang="en-US" dirty="0" err="1"/>
              <a:t>Dabigatran</a:t>
            </a:r>
            <a:endParaRPr lang="en-US" dirty="0"/>
          </a:p>
          <a:p>
            <a:r>
              <a:rPr lang="en-US" dirty="0" err="1"/>
              <a:t>Rivaroxaban</a:t>
            </a:r>
            <a:endParaRPr lang="en-US" dirty="0"/>
          </a:p>
          <a:p>
            <a:r>
              <a:rPr lang="en-US" dirty="0" err="1"/>
              <a:t>Apixaban</a:t>
            </a:r>
            <a:r>
              <a:rPr lang="en-US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73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Warfarin</a:t>
            </a:r>
          </a:p>
          <a:p>
            <a:r>
              <a:rPr lang="en-US" b="1" dirty="0" err="1" smtClean="0"/>
              <a:t>Dabigatran</a:t>
            </a:r>
            <a:endParaRPr lang="en-US" b="1" dirty="0" smtClean="0"/>
          </a:p>
          <a:p>
            <a:r>
              <a:rPr lang="en-US" dirty="0" err="1" smtClean="0"/>
              <a:t>Rivaroxaban</a:t>
            </a:r>
            <a:endParaRPr lang="en-US" dirty="0" smtClean="0"/>
          </a:p>
          <a:p>
            <a:r>
              <a:rPr lang="en-US" dirty="0" err="1" smtClean="0"/>
              <a:t>Apixaban</a:t>
            </a:r>
            <a:r>
              <a:rPr lang="en-US" dirty="0" smtClean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23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143000"/>
            <a:ext cx="8382000" cy="399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95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thrombin inhibitor</a:t>
            </a:r>
          </a:p>
          <a:p>
            <a:r>
              <a:rPr lang="en-US" dirty="0" smtClean="0"/>
              <a:t>Randomized, non-inferiority trial</a:t>
            </a:r>
          </a:p>
          <a:p>
            <a:r>
              <a:rPr lang="en-US" dirty="0" smtClean="0"/>
              <a:t>951 centers, 18,113 participants</a:t>
            </a:r>
          </a:p>
          <a:p>
            <a:r>
              <a:rPr lang="en-US" dirty="0" smtClean="0"/>
              <a:t>Assigned to low dose (110mg BID), high dose (150mg BID), or warfarin with INR goal of 2-3</a:t>
            </a:r>
          </a:p>
          <a:p>
            <a:r>
              <a:rPr lang="en-US" dirty="0" smtClean="0"/>
              <a:t>Median follow-up: 2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975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outcome – stroke or systemic embolism per year</a:t>
            </a:r>
          </a:p>
          <a:p>
            <a:pPr lvl="1"/>
            <a:r>
              <a:rPr lang="en-US" dirty="0" smtClean="0"/>
              <a:t>1.53% (</a:t>
            </a:r>
            <a:r>
              <a:rPr lang="en-US" dirty="0" err="1" smtClean="0"/>
              <a:t>dabigatran</a:t>
            </a:r>
            <a:r>
              <a:rPr lang="en-US" dirty="0" smtClean="0"/>
              <a:t> 110mg) vs. 1.11% (</a:t>
            </a:r>
            <a:r>
              <a:rPr lang="en-US" dirty="0" err="1" smtClean="0"/>
              <a:t>dabigatran</a:t>
            </a:r>
            <a:r>
              <a:rPr lang="en-US" dirty="0" smtClean="0"/>
              <a:t> 150mg)vs. 1.69% (warfarin)</a:t>
            </a:r>
          </a:p>
          <a:p>
            <a:pPr lvl="1"/>
            <a:r>
              <a:rPr lang="en-US" dirty="0" smtClean="0"/>
              <a:t>Both doses of </a:t>
            </a:r>
            <a:r>
              <a:rPr lang="en-US" dirty="0" err="1" smtClean="0"/>
              <a:t>dabigatran</a:t>
            </a:r>
            <a:r>
              <a:rPr lang="en-US" dirty="0" smtClean="0"/>
              <a:t> were non-inferior to warfarin (p&lt;0.001)</a:t>
            </a:r>
          </a:p>
          <a:p>
            <a:pPr lvl="1"/>
            <a:r>
              <a:rPr lang="en-US" dirty="0" err="1" smtClean="0"/>
              <a:t>Dabigatran</a:t>
            </a:r>
            <a:r>
              <a:rPr lang="en-US" dirty="0" smtClean="0"/>
              <a:t> 150mg superior to warfarin but </a:t>
            </a:r>
            <a:r>
              <a:rPr lang="en-US" dirty="0" err="1" smtClean="0"/>
              <a:t>dabigatran</a:t>
            </a:r>
            <a:r>
              <a:rPr lang="en-US" dirty="0" smtClean="0"/>
              <a:t> 110mg was not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09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Secondary outcomes</a:t>
            </a:r>
          </a:p>
          <a:p>
            <a:pPr lvl="1"/>
            <a:r>
              <a:rPr lang="en-US" dirty="0" smtClean="0"/>
              <a:t>Major bleeding</a:t>
            </a:r>
          </a:p>
          <a:p>
            <a:pPr lvl="2"/>
            <a:r>
              <a:rPr lang="en-US" dirty="0" smtClean="0"/>
              <a:t>3.36% in warfarin vs. 2.71% in </a:t>
            </a:r>
            <a:r>
              <a:rPr lang="en-US" dirty="0" err="1" smtClean="0"/>
              <a:t>dabigatran</a:t>
            </a:r>
            <a:r>
              <a:rPr lang="en-US" dirty="0" smtClean="0"/>
              <a:t> 110mg vs. 3.11% in </a:t>
            </a:r>
            <a:r>
              <a:rPr lang="en-US" dirty="0" err="1" smtClean="0"/>
              <a:t>dabigatran</a:t>
            </a:r>
            <a:r>
              <a:rPr lang="en-US" dirty="0" smtClean="0"/>
              <a:t> 150mg (p=0.003 and p=0.31 respectively)</a:t>
            </a:r>
          </a:p>
          <a:p>
            <a:pPr lvl="1"/>
            <a:r>
              <a:rPr lang="en-US" dirty="0" smtClean="0"/>
              <a:t>MI </a:t>
            </a:r>
          </a:p>
          <a:p>
            <a:pPr lvl="2"/>
            <a:r>
              <a:rPr lang="en-US" dirty="0" smtClean="0"/>
              <a:t>Elevated in both </a:t>
            </a:r>
            <a:r>
              <a:rPr lang="en-US" dirty="0" err="1" smtClean="0"/>
              <a:t>dabigatran</a:t>
            </a:r>
            <a:r>
              <a:rPr lang="en-US" dirty="0" smtClean="0"/>
              <a:t> groups</a:t>
            </a:r>
          </a:p>
          <a:p>
            <a:pPr lvl="3"/>
            <a:r>
              <a:rPr lang="en-US" dirty="0" smtClean="0"/>
              <a:t>Etiology unknown</a:t>
            </a:r>
          </a:p>
          <a:p>
            <a:pPr lvl="1"/>
            <a:r>
              <a:rPr lang="en-US" dirty="0" smtClean="0"/>
              <a:t>Increased risk of GI bleeding in 150mg dose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156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Warfarin</a:t>
            </a:r>
            <a:endParaRPr lang="en-US" dirty="0"/>
          </a:p>
          <a:p>
            <a:r>
              <a:rPr lang="en-US" dirty="0" err="1"/>
              <a:t>Dabigatran</a:t>
            </a:r>
            <a:endParaRPr lang="en-US" dirty="0"/>
          </a:p>
          <a:p>
            <a:r>
              <a:rPr lang="en-US" b="1" dirty="0" err="1"/>
              <a:t>Rivaroxaban</a:t>
            </a:r>
            <a:endParaRPr lang="en-US" b="1" dirty="0"/>
          </a:p>
          <a:p>
            <a:r>
              <a:rPr lang="en-US" dirty="0" err="1"/>
              <a:t>Apixaban</a:t>
            </a:r>
            <a:r>
              <a:rPr lang="en-US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431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371600"/>
            <a:ext cx="8610600" cy="383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83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ROCKET-AF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 </a:t>
            </a:r>
            <a:r>
              <a:rPr lang="en-US" dirty="0" err="1" smtClean="0"/>
              <a:t>Xa</a:t>
            </a:r>
            <a:r>
              <a:rPr lang="en-US" dirty="0" smtClean="0"/>
              <a:t> inhibitor</a:t>
            </a:r>
          </a:p>
          <a:p>
            <a:r>
              <a:rPr lang="en-US" dirty="0" smtClean="0"/>
              <a:t>Randomized, non-inferiority trial</a:t>
            </a:r>
          </a:p>
          <a:p>
            <a:r>
              <a:rPr lang="en-US" dirty="0" smtClean="0"/>
              <a:t>14,264 patients with </a:t>
            </a:r>
            <a:r>
              <a:rPr lang="en-US" dirty="0" err="1" smtClean="0"/>
              <a:t>nonvalvular</a:t>
            </a:r>
            <a:r>
              <a:rPr lang="en-US" dirty="0" smtClean="0"/>
              <a:t> a-fib and at least moderate risk of stroke (mean CHADS2 of 3.5)</a:t>
            </a:r>
          </a:p>
          <a:p>
            <a:r>
              <a:rPr lang="en-US" dirty="0" smtClean="0"/>
              <a:t>Randomized to </a:t>
            </a:r>
            <a:r>
              <a:rPr lang="en-US" dirty="0" err="1" smtClean="0"/>
              <a:t>rivaroxaban</a:t>
            </a:r>
            <a:r>
              <a:rPr lang="en-US" dirty="0" smtClean="0"/>
              <a:t> 20mg daily or dose-adjusted warfarin</a:t>
            </a:r>
          </a:p>
          <a:p>
            <a:r>
              <a:rPr lang="en-US" dirty="0" smtClean="0"/>
              <a:t>Mean follow-up of 2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525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outcome – stroke or systemic embolism per year</a:t>
            </a:r>
          </a:p>
          <a:p>
            <a:pPr lvl="1"/>
            <a:r>
              <a:rPr lang="en-US" dirty="0" smtClean="0"/>
              <a:t>1.7% (</a:t>
            </a:r>
            <a:r>
              <a:rPr lang="en-US" dirty="0" err="1" smtClean="0"/>
              <a:t>rivaroxaban</a:t>
            </a:r>
            <a:r>
              <a:rPr lang="en-US" dirty="0" smtClean="0"/>
              <a:t>) vs. 2.2% (warfarin), p&lt;0.001 </a:t>
            </a:r>
          </a:p>
        </p:txBody>
      </p:sp>
    </p:spTree>
    <p:extLst>
      <p:ext uri="{BB962C8B-B14F-4D97-AF65-F5344CB8AC3E}">
        <p14:creationId xmlns:p14="http://schemas.microsoft.com/office/powerpoint/2010/main" xmlns="" val="1287274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General overview of </a:t>
            </a:r>
            <a:r>
              <a:rPr lang="en-US" dirty="0" err="1" smtClean="0"/>
              <a:t>atrial</a:t>
            </a:r>
            <a:r>
              <a:rPr lang="en-US" dirty="0" smtClean="0"/>
              <a:t> fibrillation </a:t>
            </a:r>
          </a:p>
          <a:p>
            <a:pPr marL="514350" indent="-514350">
              <a:buAutoNum type="arabicPeriod"/>
            </a:pPr>
            <a:r>
              <a:rPr lang="en-US" dirty="0" smtClean="0"/>
              <a:t>Epidemiology and risk factors for </a:t>
            </a:r>
            <a:r>
              <a:rPr lang="en-US" dirty="0" err="1" smtClean="0"/>
              <a:t>atrial</a:t>
            </a:r>
            <a:r>
              <a:rPr lang="en-US" dirty="0" smtClean="0"/>
              <a:t> fibrillation 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Management of new onset atrial fibrillation: Rate vs. Rhythm 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Stroke prevention in </a:t>
            </a:r>
            <a:r>
              <a:rPr lang="en-US" b="1" dirty="0" err="1" smtClean="0"/>
              <a:t>atrial</a:t>
            </a:r>
            <a:r>
              <a:rPr lang="en-US" b="1" dirty="0" smtClean="0"/>
              <a:t> fibrillation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Secondary outcomes</a:t>
            </a:r>
          </a:p>
          <a:p>
            <a:pPr lvl="1"/>
            <a:r>
              <a:rPr lang="en-US" dirty="0" smtClean="0"/>
              <a:t>Major and non-major clinically relevant bleeding </a:t>
            </a:r>
          </a:p>
          <a:p>
            <a:pPr lvl="2"/>
            <a:r>
              <a:rPr lang="en-US" dirty="0" smtClean="0"/>
              <a:t>20.7% vs. 20.3%, p=NS</a:t>
            </a:r>
          </a:p>
          <a:p>
            <a:pPr lvl="1"/>
            <a:r>
              <a:rPr lang="en-US" dirty="0" smtClean="0"/>
              <a:t>Major bleeding</a:t>
            </a:r>
          </a:p>
          <a:p>
            <a:pPr lvl="2"/>
            <a:r>
              <a:rPr lang="en-US" dirty="0" smtClean="0"/>
              <a:t>5.6% vs. </a:t>
            </a:r>
            <a:r>
              <a:rPr lang="en-US" smtClean="0"/>
              <a:t>5.4%, p=NS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4745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Warfarin</a:t>
            </a:r>
            <a:endParaRPr lang="en-US" dirty="0"/>
          </a:p>
          <a:p>
            <a:r>
              <a:rPr lang="en-US" dirty="0" err="1"/>
              <a:t>Dabigatran</a:t>
            </a:r>
            <a:endParaRPr lang="en-US" dirty="0"/>
          </a:p>
          <a:p>
            <a:r>
              <a:rPr lang="en-US" dirty="0" err="1"/>
              <a:t>Rivaroxaban</a:t>
            </a:r>
            <a:endParaRPr lang="en-US" dirty="0"/>
          </a:p>
          <a:p>
            <a:r>
              <a:rPr lang="en-US" b="1" dirty="0" err="1"/>
              <a:t>Apixaban</a:t>
            </a:r>
            <a:r>
              <a:rPr lang="en-US" b="1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880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066800"/>
            <a:ext cx="8610600" cy="475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50120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ARISTOTLE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factor </a:t>
            </a:r>
            <a:r>
              <a:rPr lang="en-US" dirty="0" err="1" smtClean="0"/>
              <a:t>Xa</a:t>
            </a:r>
            <a:r>
              <a:rPr lang="en-US" dirty="0" smtClean="0"/>
              <a:t> inhibitor</a:t>
            </a:r>
          </a:p>
          <a:p>
            <a:r>
              <a:rPr lang="en-US" dirty="0" smtClean="0"/>
              <a:t>Randomized, non-inferiority and superiority trial</a:t>
            </a:r>
          </a:p>
          <a:p>
            <a:r>
              <a:rPr lang="en-US" dirty="0" smtClean="0"/>
              <a:t>18,201 patients</a:t>
            </a:r>
          </a:p>
          <a:p>
            <a:r>
              <a:rPr lang="en-US" dirty="0" smtClean="0"/>
              <a:t>Randomized to </a:t>
            </a:r>
            <a:r>
              <a:rPr lang="en-US" dirty="0" err="1" smtClean="0"/>
              <a:t>apixaban</a:t>
            </a:r>
            <a:r>
              <a:rPr lang="en-US" dirty="0" smtClean="0"/>
              <a:t> 5mg BID or dose-adjusted warfarin</a:t>
            </a:r>
          </a:p>
          <a:p>
            <a:r>
              <a:rPr lang="en-US" dirty="0" smtClean="0"/>
              <a:t>Median follow-up: 1.8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01785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outcome – ischemic/hemorrhagic stroke or systemic embolism</a:t>
            </a:r>
          </a:p>
          <a:p>
            <a:pPr lvl="1"/>
            <a:r>
              <a:rPr lang="en-US" dirty="0" smtClean="0"/>
              <a:t>1.27% vs. 1.6% (p&lt;0.001 for non-inferiority, p=0.01 for superiority)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6958565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Secondary outcomes</a:t>
            </a:r>
          </a:p>
          <a:p>
            <a:pPr lvl="1"/>
            <a:r>
              <a:rPr lang="en-US" dirty="0" smtClean="0"/>
              <a:t>Major bleeding</a:t>
            </a:r>
          </a:p>
          <a:p>
            <a:pPr lvl="2"/>
            <a:r>
              <a:rPr lang="en-US" dirty="0" smtClean="0"/>
              <a:t>2.13% vs. 3.09% (p&lt;0.001 for superiority)</a:t>
            </a:r>
          </a:p>
          <a:p>
            <a:pPr lvl="1"/>
            <a:r>
              <a:rPr lang="en-US" dirty="0" smtClean="0"/>
              <a:t>All cause mortality</a:t>
            </a:r>
          </a:p>
          <a:p>
            <a:pPr lvl="2"/>
            <a:r>
              <a:rPr lang="en-US" dirty="0" smtClean="0"/>
              <a:t>3.52% vs. 3.94% (p=0.047 for superiority)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13126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AHA/ACC/HRS 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patients with </a:t>
            </a:r>
            <a:r>
              <a:rPr lang="en-US" dirty="0" err="1" smtClean="0"/>
              <a:t>nonvalvular</a:t>
            </a:r>
            <a:r>
              <a:rPr lang="en-US" dirty="0" smtClean="0"/>
              <a:t> a-fib </a:t>
            </a:r>
            <a:r>
              <a:rPr lang="en-US" dirty="0" err="1" smtClean="0"/>
              <a:t>withprior</a:t>
            </a:r>
            <a:r>
              <a:rPr lang="en-US" dirty="0" smtClean="0"/>
              <a:t> stroke, TIA, or CHADS2/CHA2DS2-VASc score ≥2:</a:t>
            </a:r>
          </a:p>
          <a:p>
            <a:pPr lvl="1"/>
            <a:r>
              <a:rPr lang="en-US" dirty="0" smtClean="0"/>
              <a:t>Warfarin, goal INR 2-3</a:t>
            </a:r>
          </a:p>
          <a:p>
            <a:pPr lvl="2"/>
            <a:r>
              <a:rPr lang="en-US" dirty="0" smtClean="0"/>
              <a:t>Class I, level A</a:t>
            </a:r>
          </a:p>
          <a:p>
            <a:pPr lvl="1"/>
            <a:r>
              <a:rPr lang="en-US" dirty="0" err="1" smtClean="0"/>
              <a:t>Dabigatran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Class I, level B</a:t>
            </a:r>
          </a:p>
          <a:p>
            <a:pPr lvl="1"/>
            <a:r>
              <a:rPr lang="en-US" dirty="0" err="1" smtClean="0"/>
              <a:t>Rivaroxaban</a:t>
            </a:r>
            <a:endParaRPr lang="en-US" dirty="0" smtClean="0"/>
          </a:p>
          <a:p>
            <a:pPr lvl="2"/>
            <a:r>
              <a:rPr lang="en-US" dirty="0" smtClean="0"/>
              <a:t>Class I, level B</a:t>
            </a:r>
          </a:p>
          <a:p>
            <a:pPr lvl="1"/>
            <a:r>
              <a:rPr lang="en-US" dirty="0" err="1" smtClean="0"/>
              <a:t>Apixaban</a:t>
            </a:r>
            <a:endParaRPr lang="en-US" dirty="0" smtClean="0"/>
          </a:p>
          <a:p>
            <a:pPr lvl="2"/>
            <a:r>
              <a:rPr lang="en-US" dirty="0" smtClean="0"/>
              <a:t>Class I, level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438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do you choose?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by case selection</a:t>
            </a:r>
          </a:p>
          <a:p>
            <a:pPr lvl="1"/>
            <a:r>
              <a:rPr lang="en-US" dirty="0" smtClean="0"/>
              <a:t>No standardized reversal protocol for these novel oral anticoagulants</a:t>
            </a:r>
          </a:p>
          <a:p>
            <a:r>
              <a:rPr lang="en-US" dirty="0" smtClean="0"/>
              <a:t>What about those with renal disease?</a:t>
            </a:r>
          </a:p>
        </p:txBody>
      </p:sp>
    </p:spTree>
    <p:extLst>
      <p:ext uri="{BB962C8B-B14F-4D97-AF65-F5344CB8AC3E}">
        <p14:creationId xmlns:p14="http://schemas.microsoft.com/office/powerpoint/2010/main" xmlns="" val="36029598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752600"/>
            <a:ext cx="7767477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54229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143000"/>
            <a:ext cx="8229600" cy="479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1643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icture 1. Atrial Fibrill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667500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Systematic review and meta-analyses of randomized control trials</a:t>
            </a:r>
          </a:p>
          <a:p>
            <a:r>
              <a:rPr lang="en-US" dirty="0" smtClean="0"/>
              <a:t> 8 eligible trials</a:t>
            </a:r>
          </a:p>
          <a:p>
            <a:pPr lvl="1"/>
            <a:r>
              <a:rPr lang="en-US" dirty="0" smtClean="0"/>
              <a:t>RE-LY, ROCKET-AF, ARISTOTLE</a:t>
            </a:r>
          </a:p>
          <a:p>
            <a:r>
              <a:rPr lang="en-US" dirty="0" smtClean="0"/>
              <a:t>Primary bleeding outcome</a:t>
            </a:r>
          </a:p>
          <a:p>
            <a:pPr lvl="1"/>
            <a:r>
              <a:rPr lang="en-US" dirty="0" smtClean="0"/>
              <a:t>Major bleeding or combined bleeding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73046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400" y="863600"/>
            <a:ext cx="6807200" cy="513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6096000"/>
            <a:ext cx="28194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96534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1100" y="1003300"/>
            <a:ext cx="6781800" cy="4838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6019800"/>
            <a:ext cx="28194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39131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Management of new onset AF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clinically stable and HR control is necessary, rate control method preferred</a:t>
            </a:r>
          </a:p>
          <a:p>
            <a:pPr lvl="1"/>
            <a:r>
              <a:rPr lang="en-US" dirty="0"/>
              <a:t>Caveats</a:t>
            </a:r>
          </a:p>
          <a:p>
            <a:pPr lvl="2"/>
            <a:r>
              <a:rPr lang="en-US" dirty="0"/>
              <a:t>Younger symptomatic patients who may benefit from conversion to sinus rhythm </a:t>
            </a:r>
            <a:endParaRPr lang="en-US" dirty="0" smtClean="0"/>
          </a:p>
          <a:p>
            <a:r>
              <a:rPr lang="en-US" dirty="0" smtClean="0"/>
              <a:t>Anticoagulation</a:t>
            </a:r>
          </a:p>
          <a:p>
            <a:pPr lvl="1"/>
            <a:r>
              <a:rPr lang="en-US" dirty="0"/>
              <a:t>Case by case selection</a:t>
            </a:r>
          </a:p>
          <a:p>
            <a:pPr lvl="2"/>
            <a:r>
              <a:rPr lang="en-US" dirty="0"/>
              <a:t>No standardized reversal protocol for these novel oral </a:t>
            </a:r>
            <a:r>
              <a:rPr lang="en-US" dirty="0" smtClean="0"/>
              <a:t>anticoagulants</a:t>
            </a:r>
          </a:p>
          <a:p>
            <a:pPr lvl="2"/>
            <a:r>
              <a:rPr lang="en-US" dirty="0" smtClean="0"/>
              <a:t>Renal dysfunction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44626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85800" y="1295400"/>
            <a:ext cx="7772400" cy="1363662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895600"/>
            <a:ext cx="26670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8584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Overview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Epidemiology and Risk Factors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arrhythmia caused by rapid, disorganized electrical signals firing at once in the upper chambers of the heart leading fast and irregular contractions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429000"/>
            <a:ext cx="4953000" cy="3162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61722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www.lifescript.com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3204</TotalTime>
  <Words>1484</Words>
  <Application>Microsoft Office PowerPoint</Application>
  <PresentationFormat>On-screen Show (4:3)</PresentationFormat>
  <Paragraphs>333</Paragraphs>
  <Slides>74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Flow</vt:lpstr>
      <vt:lpstr>Management of Atrial Fibrillation</vt:lpstr>
      <vt:lpstr>Disclosure</vt:lpstr>
      <vt:lpstr>Disclosure</vt:lpstr>
      <vt:lpstr>Disclosure</vt:lpstr>
      <vt:lpstr>Overview</vt:lpstr>
      <vt:lpstr>Overview</vt:lpstr>
      <vt:lpstr>Slide 7</vt:lpstr>
      <vt:lpstr>General Overview</vt:lpstr>
      <vt:lpstr>Definition</vt:lpstr>
      <vt:lpstr>Epidemiology</vt:lpstr>
      <vt:lpstr>Terminology </vt:lpstr>
      <vt:lpstr>Slide 12</vt:lpstr>
      <vt:lpstr>Risk Factors</vt:lpstr>
      <vt:lpstr>Symptoms</vt:lpstr>
      <vt:lpstr>Management</vt:lpstr>
      <vt:lpstr>Slide 16</vt:lpstr>
      <vt:lpstr>Case presentation</vt:lpstr>
      <vt:lpstr>Slide 18</vt:lpstr>
      <vt:lpstr>Slide 19</vt:lpstr>
      <vt:lpstr>What do you do now?</vt:lpstr>
      <vt:lpstr>What do you do now?</vt:lpstr>
      <vt:lpstr>Chemical therapy</vt:lpstr>
      <vt:lpstr>Rate controlled</vt:lpstr>
      <vt:lpstr>Beta-blockers</vt:lpstr>
      <vt:lpstr>Calcium channel blockers</vt:lpstr>
      <vt:lpstr>Slide 26</vt:lpstr>
      <vt:lpstr>TREAT-AF (2014)</vt:lpstr>
      <vt:lpstr>Slide 28</vt:lpstr>
      <vt:lpstr>Antiarrhythmic Medications</vt:lpstr>
      <vt:lpstr>Antiarrhythmic Medications</vt:lpstr>
      <vt:lpstr>Amiodarone</vt:lpstr>
      <vt:lpstr>Slide 32</vt:lpstr>
      <vt:lpstr>Back to the case</vt:lpstr>
      <vt:lpstr>Slide 34</vt:lpstr>
      <vt:lpstr>Slide 35</vt:lpstr>
      <vt:lpstr>Slide 36</vt:lpstr>
      <vt:lpstr>Medications in the group</vt:lpstr>
      <vt:lpstr>Results/Conclusions</vt:lpstr>
      <vt:lpstr>Slide 39</vt:lpstr>
      <vt:lpstr>Recommendation </vt:lpstr>
      <vt:lpstr>Slide 41</vt:lpstr>
      <vt:lpstr>Stroke Prevention</vt:lpstr>
      <vt:lpstr>Slide 43</vt:lpstr>
      <vt:lpstr>How do you decide?</vt:lpstr>
      <vt:lpstr>Slide 45</vt:lpstr>
      <vt:lpstr>Slide 46</vt:lpstr>
      <vt:lpstr>Slide 47</vt:lpstr>
      <vt:lpstr>What types of anticoagulation are available?</vt:lpstr>
      <vt:lpstr>Slide 49</vt:lpstr>
      <vt:lpstr>Slide 50</vt:lpstr>
      <vt:lpstr>Slide 51</vt:lpstr>
      <vt:lpstr>Slide 52</vt:lpstr>
      <vt:lpstr>RE-LY</vt:lpstr>
      <vt:lpstr>Slide 54</vt:lpstr>
      <vt:lpstr>Slide 55</vt:lpstr>
      <vt:lpstr>Slide 56</vt:lpstr>
      <vt:lpstr>Slide 57</vt:lpstr>
      <vt:lpstr>ROCKET-AF</vt:lpstr>
      <vt:lpstr>Slide 59</vt:lpstr>
      <vt:lpstr>Slide 60</vt:lpstr>
      <vt:lpstr>Slide 61</vt:lpstr>
      <vt:lpstr>Slide 62</vt:lpstr>
      <vt:lpstr>ARISTOTLE</vt:lpstr>
      <vt:lpstr>Slide 64</vt:lpstr>
      <vt:lpstr>Slide 65</vt:lpstr>
      <vt:lpstr>AHA/ACC/HRS AF</vt:lpstr>
      <vt:lpstr>Which do you choose?</vt:lpstr>
      <vt:lpstr>Slide 68</vt:lpstr>
      <vt:lpstr>Slide 69</vt:lpstr>
      <vt:lpstr>Study Design</vt:lpstr>
      <vt:lpstr>Slide 71</vt:lpstr>
      <vt:lpstr>Slide 72</vt:lpstr>
      <vt:lpstr>Summary</vt:lpstr>
      <vt:lpstr>THANK YOU!</vt:lpstr>
    </vt:vector>
  </TitlesOfParts>
  <Company>MedStar Health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Atrial Fibrillation</dc:title>
  <dc:creator>phl2</dc:creator>
  <cp:lastModifiedBy>phl2</cp:lastModifiedBy>
  <cp:revision>87</cp:revision>
  <dcterms:created xsi:type="dcterms:W3CDTF">2014-10-20T18:49:28Z</dcterms:created>
  <dcterms:modified xsi:type="dcterms:W3CDTF">2014-11-06T12:47:15Z</dcterms:modified>
</cp:coreProperties>
</file>