
<file path=[Content_Types].xml><?xml version="1.0" encoding="utf-8"?>
<Types xmlns="http://schemas.openxmlformats.org/package/2006/content-types">
  <Default Extension="xml" ContentType="application/xml"/>
  <Default Extension="WMF" ContentType="image/x-wmf"/>
  <Default Extension="JP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29"/>
  </p:notesMasterIdLst>
  <p:sldIdLst>
    <p:sldId id="256" r:id="rId2"/>
    <p:sldId id="257" r:id="rId3"/>
    <p:sldId id="265" r:id="rId4"/>
    <p:sldId id="266" r:id="rId5"/>
    <p:sldId id="276" r:id="rId6"/>
    <p:sldId id="273" r:id="rId7"/>
    <p:sldId id="274" r:id="rId8"/>
    <p:sldId id="275" r:id="rId9"/>
    <p:sldId id="258" r:id="rId10"/>
    <p:sldId id="267" r:id="rId11"/>
    <p:sldId id="278" r:id="rId12"/>
    <p:sldId id="283" r:id="rId13"/>
    <p:sldId id="284" r:id="rId14"/>
    <p:sldId id="279" r:id="rId15"/>
    <p:sldId id="286" r:id="rId16"/>
    <p:sldId id="259" r:id="rId17"/>
    <p:sldId id="260" r:id="rId18"/>
    <p:sldId id="261" r:id="rId19"/>
    <p:sldId id="262" r:id="rId20"/>
    <p:sldId id="271" r:id="rId21"/>
    <p:sldId id="277" r:id="rId22"/>
    <p:sldId id="272" r:id="rId23"/>
    <p:sldId id="263" r:id="rId24"/>
    <p:sldId id="285" r:id="rId25"/>
    <p:sldId id="280" r:id="rId26"/>
    <p:sldId id="282"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0" autoAdjust="0"/>
    <p:restoredTop sz="94660" autoAdjust="0"/>
  </p:normalViewPr>
  <p:slideViewPr>
    <p:cSldViewPr snapToGrid="0">
      <p:cViewPr varScale="1">
        <p:scale>
          <a:sx n="98" d="100"/>
          <a:sy n="98" d="100"/>
        </p:scale>
        <p:origin x="-104" y="-520"/>
      </p:cViewPr>
      <p:guideLst>
        <p:guide orient="horz" pos="2160"/>
        <p:guide pos="3840"/>
      </p:guideLst>
    </p:cSldViewPr>
  </p:slideViewPr>
  <p:outlineViewPr>
    <p:cViewPr>
      <p:scale>
        <a:sx n="33" d="100"/>
        <a:sy n="33" d="100"/>
      </p:scale>
      <p:origin x="0" y="23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46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32030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Shear is</a:t>
            </a:r>
            <a:r>
              <a:rPr lang="en-US" baseline="0" dirty="0" smtClean="0"/>
              <a:t> a combo of friction and gravity: a patient sliding down in bed because the HOB is elevated too high</a:t>
            </a:r>
          </a:p>
          <a:p>
            <a:r>
              <a:rPr lang="en-US" baseline="0" dirty="0" smtClean="0"/>
              <a:t>Friction is created when the patient is slid back up and the skin rubs against the sheets “sheet burn”</a:t>
            </a:r>
          </a:p>
          <a:p>
            <a:endParaRPr lang="en-US" dirty="0"/>
          </a:p>
        </p:txBody>
      </p:sp>
    </p:spTree>
    <p:extLst>
      <p:ext uri="{BB962C8B-B14F-4D97-AF65-F5344CB8AC3E}">
        <p14:creationId xmlns:p14="http://schemas.microsoft.com/office/powerpoint/2010/main" val="98042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Category</a:t>
            </a:r>
            <a:r>
              <a:rPr lang="en-US" dirty="0"/>
              <a:t>/Stage I: Non-</a:t>
            </a:r>
            <a:r>
              <a:rPr lang="en-US" dirty="0" err="1"/>
              <a:t>blanchable</a:t>
            </a:r>
            <a:r>
              <a:rPr lang="en-US" dirty="0"/>
              <a:t> erythema</a:t>
            </a:r>
          </a:p>
          <a:p>
            <a:r>
              <a:rPr lang="en-US" dirty="0"/>
              <a:t>Intact skin with non-</a:t>
            </a:r>
            <a:r>
              <a:rPr lang="en-US" dirty="0" err="1"/>
              <a:t>blanchable</a:t>
            </a:r>
            <a:r>
              <a:rPr lang="en-US" dirty="0"/>
              <a:t> redness of a localized area usually over a bony </a:t>
            </a:r>
            <a:r>
              <a:rPr lang="en-US" dirty="0" smtClean="0"/>
              <a:t>prominence.</a:t>
            </a:r>
            <a:r>
              <a:rPr lang="en-US" baseline="0" dirty="0" smtClean="0"/>
              <a:t> Dark skin may not blanch but may appear discolored</a:t>
            </a:r>
            <a:r>
              <a:rPr lang="en-US" dirty="0" smtClean="0"/>
              <a:t>;. </a:t>
            </a:r>
            <a:r>
              <a:rPr lang="en-US" dirty="0"/>
              <a:t>The area may be painful, firm, soft, warmer or cooler as compared to adjacent </a:t>
            </a:r>
            <a:r>
              <a:rPr lang="en-US" dirty="0" smtClean="0"/>
              <a:t>tissue</a:t>
            </a:r>
            <a:endParaRPr lang="en-US" dirty="0"/>
          </a:p>
          <a:p>
            <a:r>
              <a:rPr lang="en-US" dirty="0"/>
              <a:t>Category/Stage II: Partial thickness</a:t>
            </a:r>
          </a:p>
          <a:p>
            <a:r>
              <a:rPr lang="en-US" dirty="0" smtClean="0"/>
              <a:t>Shouldn’t </a:t>
            </a:r>
            <a:r>
              <a:rPr lang="en-US" dirty="0"/>
              <a:t>be used to describe skin tears, tape burns, incontinence associated dermatitis, maceration or excoriation.</a:t>
            </a:r>
          </a:p>
          <a:p>
            <a:r>
              <a:rPr lang="en-US" dirty="0"/>
              <a:t>*Bruising indicates deep tissue injury</a:t>
            </a:r>
            <a:r>
              <a:rPr lang="en-US" dirty="0" smtClean="0"/>
              <a:t>.</a:t>
            </a:r>
            <a:endParaRPr lang="en-US" dirty="0"/>
          </a:p>
          <a:p>
            <a:r>
              <a:rPr lang="en-US" dirty="0"/>
              <a:t>Category/Stage III: Full thickness skin loss</a:t>
            </a:r>
          </a:p>
          <a:p>
            <a:r>
              <a:rPr lang="en-US" dirty="0"/>
              <a:t>Full thickness tissue loss. Subcutaneous fat may be visible but bone, tendon or muscle are not exposed. Slough may be present but does not obscure the depth of tissue loss. May include undermining and tunneling. The depth of a Category/Stage III pressure ulcer varies by anatomical location. The bridge of the nose, ear, occiput and malleolus do not have (adipose) subcutaneous tissue and Category/Stage III ulcers can be shallow. In contrast, areas of significant adiposity can develop extremely deep Category/Stage III pressure ulcers. Bone/tendon is not visible or directly palpable.</a:t>
            </a:r>
          </a:p>
          <a:p>
            <a:endParaRPr lang="en-US" dirty="0"/>
          </a:p>
          <a:p>
            <a:r>
              <a:rPr lang="en-US" dirty="0"/>
              <a:t>Category/Stage IV: Full thickness tissue loss</a:t>
            </a:r>
          </a:p>
          <a:p>
            <a:r>
              <a:rPr lang="en-US" dirty="0"/>
              <a:t>Full thickness tissue loss with exposed bone, tendon or muscle. Slough or </a:t>
            </a:r>
            <a:r>
              <a:rPr lang="en-US" dirty="0" err="1"/>
              <a:t>eschar</a:t>
            </a:r>
            <a:r>
              <a:rPr lang="en-US" dirty="0"/>
              <a:t> may be present. Often includes undermining and tunneling. The depth of a Category/Stage IV pressure ulcer varies by anatomical location. The bridge of the nose, ear, occiput and malleolus do not have (adipose) subcutaneous tissue and these ulcers can be shallow. Category/Stage IV ulcers can extend into muscle and/or supporting structures (e.g., fascia, tendon or joint capsule) making osteomyelitis or </a:t>
            </a:r>
            <a:r>
              <a:rPr lang="en-US" dirty="0" err="1"/>
              <a:t>osteitis</a:t>
            </a:r>
            <a:r>
              <a:rPr lang="en-US" dirty="0"/>
              <a:t> likely to occur. Exposed bone/muscle is visible or directly palpable.</a:t>
            </a:r>
          </a:p>
        </p:txBody>
      </p:sp>
    </p:spTree>
    <p:extLst>
      <p:ext uri="{BB962C8B-B14F-4D97-AF65-F5344CB8AC3E}">
        <p14:creationId xmlns:p14="http://schemas.microsoft.com/office/powerpoint/2010/main" val="1836542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kern="1200" dirty="0" smtClean="0">
                <a:solidFill>
                  <a:schemeClr val="tx1"/>
                </a:solidFill>
                <a:latin typeface="+mn-lt"/>
                <a:ea typeface="+mn-ea"/>
                <a:cs typeface="+mn-cs"/>
              </a:rPr>
              <a:t>Deep Tissue Injury: </a:t>
            </a:r>
            <a:r>
              <a:rPr lang="en-US" sz="1200" b="0" i="0" kern="1200" dirty="0" smtClean="0">
                <a:solidFill>
                  <a:schemeClr val="tx1"/>
                </a:solidFill>
                <a:latin typeface="+mn-lt"/>
                <a:ea typeface="+mn-ea"/>
                <a:cs typeface="+mn-cs"/>
              </a:rPr>
              <a:t>The area may be preceded by tissue that is painful, firm, mushy, boggy, warmer or cooler as compared to adjacent tissue. Deep tissue injury may be difficult to detect in individuals with dark skin tones. Evolution may include a thin blister over a dark wound bed. The wound may further evolve and become covered by thin </a:t>
            </a:r>
            <a:r>
              <a:rPr lang="en-US" sz="1200" b="0" i="0" kern="1200" dirty="0" err="1" smtClean="0">
                <a:solidFill>
                  <a:schemeClr val="tx1"/>
                </a:solidFill>
                <a:latin typeface="+mn-lt"/>
                <a:ea typeface="+mn-ea"/>
                <a:cs typeface="+mn-cs"/>
              </a:rPr>
              <a:t>eschar</a:t>
            </a:r>
            <a:r>
              <a:rPr lang="en-US" sz="1200" b="0" i="0" kern="1200" dirty="0" smtClean="0">
                <a:solidFill>
                  <a:schemeClr val="tx1"/>
                </a:solidFill>
                <a:latin typeface="+mn-lt"/>
                <a:ea typeface="+mn-ea"/>
                <a:cs typeface="+mn-cs"/>
              </a:rPr>
              <a:t>. Evolution may be rapid exposing additional layers of tissue even with optimal treatment.</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Unstageable</a:t>
            </a:r>
            <a:r>
              <a:rPr lang="en-US" sz="1200" b="0" i="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Full thickness tissue loss in which actual depth of the ulcer is completely obscured by slough (yellow, tan, gray, green or brown) and/or </a:t>
            </a:r>
            <a:r>
              <a:rPr lang="en-US" sz="1200" kern="1200" dirty="0" err="1" smtClean="0">
                <a:solidFill>
                  <a:schemeClr val="tx1"/>
                </a:solidFill>
                <a:latin typeface="+mn-lt"/>
                <a:ea typeface="+mn-ea"/>
                <a:cs typeface="+mn-cs"/>
              </a:rPr>
              <a:t>eschar</a:t>
            </a:r>
            <a:r>
              <a:rPr lang="en-US" sz="1200" kern="1200" dirty="0" smtClean="0">
                <a:solidFill>
                  <a:schemeClr val="tx1"/>
                </a:solidFill>
                <a:latin typeface="+mn-lt"/>
                <a:ea typeface="+mn-ea"/>
                <a:cs typeface="+mn-cs"/>
              </a:rPr>
              <a:t> (tan, brown or black) in the wound bed. Until enough slough and/or </a:t>
            </a:r>
            <a:r>
              <a:rPr lang="en-US" sz="1200" kern="1200" dirty="0" err="1" smtClean="0">
                <a:solidFill>
                  <a:schemeClr val="tx1"/>
                </a:solidFill>
                <a:latin typeface="+mn-lt"/>
                <a:ea typeface="+mn-ea"/>
                <a:cs typeface="+mn-cs"/>
              </a:rPr>
              <a:t>eschar</a:t>
            </a:r>
            <a:r>
              <a:rPr lang="en-US" sz="1200" kern="1200" dirty="0" smtClean="0">
                <a:solidFill>
                  <a:schemeClr val="tx1"/>
                </a:solidFill>
                <a:latin typeface="+mn-lt"/>
                <a:ea typeface="+mn-ea"/>
                <a:cs typeface="+mn-cs"/>
              </a:rPr>
              <a:t> are removed to expose the base of the wound, the true depth cannot be determined; but it will be either a Category/Stage III or IV. Stable (dry, adherent, intact without erythema or </a:t>
            </a:r>
            <a:r>
              <a:rPr lang="en-US" sz="1200" kern="1200" dirty="0" err="1" smtClean="0">
                <a:solidFill>
                  <a:schemeClr val="tx1"/>
                </a:solidFill>
                <a:latin typeface="+mn-lt"/>
                <a:ea typeface="+mn-ea"/>
                <a:cs typeface="+mn-cs"/>
              </a:rPr>
              <a:t>fluctuance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eschar</a:t>
            </a:r>
            <a:r>
              <a:rPr lang="en-US" sz="1200" kern="1200" dirty="0" smtClean="0">
                <a:solidFill>
                  <a:schemeClr val="tx1"/>
                </a:solidFill>
                <a:latin typeface="+mn-lt"/>
                <a:ea typeface="+mn-ea"/>
                <a:cs typeface="+mn-cs"/>
              </a:rPr>
              <a:t> on the heels serves as “the body’s natural (biological) cover” and should not be removed</a:t>
            </a:r>
            <a:endParaRPr lang="en-US" dirty="0"/>
          </a:p>
        </p:txBody>
      </p:sp>
    </p:spTree>
    <p:extLst>
      <p:ext uri="{BB962C8B-B14F-4D97-AF65-F5344CB8AC3E}">
        <p14:creationId xmlns:p14="http://schemas.microsoft.com/office/powerpoint/2010/main" val="289806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Shear is</a:t>
            </a:r>
            <a:r>
              <a:rPr lang="en-US" baseline="0" dirty="0" smtClean="0"/>
              <a:t> a combo of friction and gravity: a patient sliding down in bed because the HOB is elevated too high</a:t>
            </a:r>
          </a:p>
          <a:p>
            <a:r>
              <a:rPr lang="en-US" baseline="0" dirty="0" smtClean="0"/>
              <a:t>Friction is created when the patient is slid back up and the skin rubs against the sheets “sheet burn”</a:t>
            </a:r>
          </a:p>
          <a:p>
            <a:endParaRPr lang="en-US" dirty="0" smtClean="0"/>
          </a:p>
        </p:txBody>
      </p:sp>
    </p:spTree>
    <p:extLst>
      <p:ext uri="{BB962C8B-B14F-4D97-AF65-F5344CB8AC3E}">
        <p14:creationId xmlns:p14="http://schemas.microsoft.com/office/powerpoint/2010/main" val="1634101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4140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07369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skin is the largest organ of the body,</a:t>
            </a:r>
            <a:r>
              <a:rPr lang="en-US" baseline="0" dirty="0" smtClean="0"/>
              <a:t> encompassing approximately 20 </a:t>
            </a:r>
            <a:r>
              <a:rPr lang="en-US" baseline="0" dirty="0" err="1" smtClean="0"/>
              <a:t>sq</a:t>
            </a:r>
            <a:r>
              <a:rPr lang="en-US" baseline="0" dirty="0" smtClean="0"/>
              <a:t> ft. It serves as the first line of defense from the environment and protects us from bacteria and the elements.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Skin is comprised of 3 main layers.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epidermis, which is the outermost layer of skin provides a waterproof barrier and contains melanocytes which give us our skin tone.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dermis, which is the second layer, contains hair follicles, connective tissue, and sweat glands.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hypodermis contains subcutaneous fat and more connective tissue. </a:t>
            </a:r>
            <a:endParaRPr lang="en-US" dirty="0"/>
          </a:p>
        </p:txBody>
      </p:sp>
    </p:spTree>
    <p:extLst>
      <p:ext uri="{BB962C8B-B14F-4D97-AF65-F5344CB8AC3E}">
        <p14:creationId xmlns:p14="http://schemas.microsoft.com/office/powerpoint/2010/main" val="225413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kern="1200" dirty="0" smtClean="0">
                <a:solidFill>
                  <a:schemeClr val="tx1"/>
                </a:solidFill>
                <a:latin typeface="+mn-lt"/>
                <a:ea typeface="+mn-ea"/>
                <a:cs typeface="+mn-cs"/>
              </a:rPr>
              <a:t>Damaged tissue releases factor III, which with the aid of </a:t>
            </a:r>
            <a:r>
              <a:rPr lang="en-US" sz="1200" kern="1200" dirty="0" err="1" smtClean="0">
                <a:solidFill>
                  <a:schemeClr val="tx1"/>
                </a:solidFill>
                <a:latin typeface="+mn-lt"/>
                <a:ea typeface="+mn-ea"/>
                <a:cs typeface="+mn-cs"/>
              </a:rPr>
              <a:t>Ca</a:t>
            </a:r>
            <a:r>
              <a:rPr lang="en-US" sz="1200" kern="1200" baseline="300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will activate factor VII, thus initiating the extrinsic mechanism. </a:t>
            </a:r>
          </a:p>
          <a:p>
            <a:r>
              <a:rPr lang="en-US" sz="1200" kern="1200" baseline="0" dirty="0" smtClean="0">
                <a:solidFill>
                  <a:schemeClr val="tx1"/>
                </a:solidFill>
                <a:latin typeface="+mn-lt"/>
                <a:ea typeface="+mn-ea"/>
                <a:cs typeface="+mn-cs"/>
              </a:rPr>
              <a:t>Factor XII from active platelets will activate factor XI, thus initiating the intrinsic mechanism. Both active factor VII and active factor XI will promote cascade reactions, eventually activating factor X. Active factor X, along with factor III, factor V, </a:t>
            </a:r>
            <a:r>
              <a:rPr lang="en-US" sz="1200" kern="1200" baseline="0" dirty="0" err="1" smtClean="0">
                <a:solidFill>
                  <a:schemeClr val="tx1"/>
                </a:solidFill>
                <a:latin typeface="+mn-lt"/>
                <a:ea typeface="+mn-ea"/>
                <a:cs typeface="+mn-cs"/>
              </a:rPr>
              <a:t>Ca</a:t>
            </a:r>
            <a:r>
              <a:rPr lang="en-US" sz="1200" kern="1200" baseline="300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and platelet thromboplastic factor (PF</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will activate </a:t>
            </a:r>
            <a:r>
              <a:rPr lang="en-US" sz="1200" kern="1200" baseline="0" dirty="0" err="1" smtClean="0">
                <a:solidFill>
                  <a:schemeClr val="tx1"/>
                </a:solidFill>
                <a:latin typeface="+mn-lt"/>
                <a:ea typeface="+mn-ea"/>
                <a:cs typeface="+mn-cs"/>
              </a:rPr>
              <a:t>prothrombin</a:t>
            </a:r>
            <a:r>
              <a:rPr lang="en-US" sz="1200" kern="1200" baseline="0" dirty="0" smtClean="0">
                <a:solidFill>
                  <a:schemeClr val="tx1"/>
                </a:solidFill>
                <a:latin typeface="+mn-lt"/>
                <a:ea typeface="+mn-ea"/>
                <a:cs typeface="+mn-cs"/>
              </a:rPr>
              <a:t> activator. </a:t>
            </a:r>
            <a:r>
              <a:rPr lang="en-US" sz="1200" kern="1200" baseline="0" dirty="0" err="1" smtClean="0">
                <a:solidFill>
                  <a:schemeClr val="tx1"/>
                </a:solidFill>
                <a:latin typeface="+mn-lt"/>
                <a:ea typeface="+mn-ea"/>
                <a:cs typeface="+mn-cs"/>
              </a:rPr>
              <a:t>Prothrombin</a:t>
            </a:r>
            <a:r>
              <a:rPr lang="en-US" sz="1200" kern="1200" baseline="0" dirty="0" smtClean="0">
                <a:solidFill>
                  <a:schemeClr val="tx1"/>
                </a:solidFill>
                <a:latin typeface="+mn-lt"/>
                <a:ea typeface="+mn-ea"/>
                <a:cs typeface="+mn-cs"/>
              </a:rPr>
              <a:t> activator converts </a:t>
            </a:r>
            <a:r>
              <a:rPr lang="en-US" sz="1200" kern="1200" baseline="0" dirty="0" err="1" smtClean="0">
                <a:solidFill>
                  <a:schemeClr val="tx1"/>
                </a:solidFill>
                <a:latin typeface="+mn-lt"/>
                <a:ea typeface="+mn-ea"/>
                <a:cs typeface="+mn-cs"/>
              </a:rPr>
              <a:t>prothrombin</a:t>
            </a:r>
            <a:r>
              <a:rPr lang="en-US" sz="1200" kern="1200" baseline="0" dirty="0" smtClean="0">
                <a:solidFill>
                  <a:schemeClr val="tx1"/>
                </a:solidFill>
                <a:latin typeface="+mn-lt"/>
                <a:ea typeface="+mn-ea"/>
                <a:cs typeface="+mn-cs"/>
              </a:rPr>
              <a:t> to thrombin. Thrombin converts fibrinogen to fibrin. Fibrin initially forms a loose mesh, but then factor XIII causes the formation of covalent cross links, which convert fibrin to a dense aggregation of fibers. Platelets and red blood cells become caught in this mesh of fiber, thus the formation of a blood clot.</a:t>
            </a:r>
            <a:endParaRPr lang="en-US" dirty="0"/>
          </a:p>
        </p:txBody>
      </p:sp>
    </p:spTree>
    <p:extLst>
      <p:ext uri="{BB962C8B-B14F-4D97-AF65-F5344CB8AC3E}">
        <p14:creationId xmlns:p14="http://schemas.microsoft.com/office/powerpoint/2010/main" val="261816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39088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First</a:t>
            </a:r>
            <a:r>
              <a:rPr lang="en-US" baseline="0" dirty="0" smtClean="0"/>
              <a:t> degree: red, painful, sunburn without blisters, dry, heal in 3-5 days, injured epithelium peels away</a:t>
            </a:r>
          </a:p>
          <a:p>
            <a:r>
              <a:rPr lang="en-US" baseline="0" dirty="0" smtClean="0"/>
              <a:t>Second degree: </a:t>
            </a:r>
          </a:p>
          <a:p>
            <a:r>
              <a:rPr lang="en-US" baseline="0" dirty="0" smtClean="0"/>
              <a:t>part thick – blisters, pink/red and wet appearing, blanches when pressure applied, heals in 10-21 days without grafting, minimal scarring</a:t>
            </a:r>
          </a:p>
          <a:p>
            <a:r>
              <a:rPr lang="en-US" baseline="0" dirty="0" smtClean="0"/>
              <a:t>Full thick – can be red or white, blanching is sluggish or absent, usually needs excision and skin grafting, painful but sensation can be </a:t>
            </a:r>
          </a:p>
          <a:p>
            <a:r>
              <a:rPr lang="en-US" baseline="0" dirty="0" smtClean="0"/>
              <a:t>Diminished</a:t>
            </a:r>
          </a:p>
          <a:p>
            <a:r>
              <a:rPr lang="en-US" baseline="0" dirty="0" smtClean="0"/>
              <a:t>Third – appear black, white, dry, leathery texture, non-</a:t>
            </a:r>
            <a:r>
              <a:rPr lang="en-US" baseline="0" dirty="0" err="1" smtClean="0"/>
              <a:t>blanchable</a:t>
            </a:r>
            <a:r>
              <a:rPr lang="en-US" baseline="0" dirty="0" smtClean="0"/>
              <a:t> color, may have little or no pain due to nerve damage, take months to heal small areas, significant scarring, large areas may require grafting</a:t>
            </a:r>
          </a:p>
          <a:p>
            <a:endParaRPr lang="en-US" dirty="0"/>
          </a:p>
        </p:txBody>
      </p:sp>
    </p:spTree>
    <p:extLst>
      <p:ext uri="{BB962C8B-B14F-4D97-AF65-F5344CB8AC3E}">
        <p14:creationId xmlns:p14="http://schemas.microsoft.com/office/powerpoint/2010/main" val="65483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4255118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337926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550295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211156" y="187452"/>
            <a:ext cx="11769688" cy="6483096"/>
          </a:xfrm>
          <a:prstGeom prst="rect">
            <a:avLst/>
          </a:prstGeom>
        </p:spPr>
      </p:pic>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
        <p:nvSpPr>
          <p:cNvPr id="2" name="Title 1"/>
          <p:cNvSpPr>
            <a:spLocks noGrp="1"/>
          </p:cNvSpPr>
          <p:nvPr>
            <p:ph type="ctrTitle"/>
          </p:nvPr>
        </p:nvSpPr>
        <p:spPr>
          <a:xfrm>
            <a:off x="2133601" y="2492376"/>
            <a:ext cx="901699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2133602" y="3966882"/>
            <a:ext cx="901699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1FA7AC5-6045-4418-8E60-F48788734473}"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Date Placeholder 1"/>
          <p:cNvSpPr>
            <a:spLocks noGrp="1"/>
          </p:cNvSpPr>
          <p:nvPr>
            <p:ph type="dt" sz="half" idx="10"/>
          </p:nvPr>
        </p:nvSpPr>
        <p:spPr/>
        <p:txBody>
          <a:bodyPr/>
          <a:lstStyle/>
          <a:p>
            <a:fld id="{F1FA7AC5-6045-4418-8E60-F48788734473}" type="datetimeFigureOut">
              <a:rPr lang="en-US" smtClean="0"/>
              <a:t>3/5/14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211156" y="187452"/>
            <a:ext cx="11769688" cy="6483096"/>
          </a:xfrm>
          <a:prstGeom prst="rect">
            <a:avLst/>
          </a:prstGeom>
        </p:spPr>
      </p:pic>
      <p:sp>
        <p:nvSpPr>
          <p:cNvPr id="2" name="Title 1"/>
          <p:cNvSpPr>
            <a:spLocks noGrp="1"/>
          </p:cNvSpPr>
          <p:nvPr>
            <p:ph type="title"/>
          </p:nvPr>
        </p:nvSpPr>
        <p:spPr>
          <a:xfrm>
            <a:off x="1039285" y="590550"/>
            <a:ext cx="48768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6257364" y="739589"/>
            <a:ext cx="48768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1039285" y="1816100"/>
            <a:ext cx="48768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3/5/14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598636" y="187452"/>
            <a:ext cx="11382208" cy="6483096"/>
          </a:xfrm>
          <a:prstGeom prst="rect">
            <a:avLst/>
          </a:prstGeom>
        </p:spPr>
      </p:pic>
      <p:sp>
        <p:nvSpPr>
          <p:cNvPr id="2" name="Title 1"/>
          <p:cNvSpPr>
            <a:spLocks noGrp="1"/>
          </p:cNvSpPr>
          <p:nvPr>
            <p:ph type="title"/>
          </p:nvPr>
        </p:nvSpPr>
        <p:spPr>
          <a:xfrm>
            <a:off x="5181600" y="533400"/>
            <a:ext cx="596900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5181499" y="1828800"/>
            <a:ext cx="5966052"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181499" y="6288742"/>
            <a:ext cx="2516716" cy="365125"/>
          </a:xfrm>
        </p:spPr>
        <p:txBody>
          <a:bodyPr/>
          <a:lstStyle/>
          <a:p>
            <a:fld id="{F1FA7AC5-6045-4418-8E60-F48788734473}" type="datetimeFigureOut">
              <a:rPr lang="en-US" smtClean="0"/>
              <a:t>3/5/14</a:t>
            </a:fld>
            <a:endParaRPr lang="en-US"/>
          </a:p>
        </p:txBody>
      </p:sp>
      <p:sp>
        <p:nvSpPr>
          <p:cNvPr id="6" name="Footer Placeholder 5"/>
          <p:cNvSpPr>
            <a:spLocks noGrp="1"/>
          </p:cNvSpPr>
          <p:nvPr>
            <p:ph type="ftr" sz="quarter" idx="11"/>
          </p:nvPr>
        </p:nvSpPr>
        <p:spPr>
          <a:xfrm>
            <a:off x="7823200" y="6288742"/>
            <a:ext cx="3567953" cy="365125"/>
          </a:xfrm>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
        <p:nvSpPr>
          <p:cNvPr id="3" name="Picture Placeholder 2"/>
          <p:cNvSpPr>
            <a:spLocks noGrp="1"/>
          </p:cNvSpPr>
          <p:nvPr>
            <p:ph type="pic" idx="1"/>
          </p:nvPr>
        </p:nvSpPr>
        <p:spPr>
          <a:xfrm flipH="1">
            <a:off x="251005" y="179292"/>
            <a:ext cx="4374783"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211156" y="187452"/>
            <a:ext cx="11769688" cy="6483096"/>
          </a:xfrm>
          <a:prstGeom prst="rect">
            <a:avLst/>
          </a:prstGeom>
        </p:spPr>
      </p:pic>
      <p:sp>
        <p:nvSpPr>
          <p:cNvPr id="2" name="Title 1"/>
          <p:cNvSpPr>
            <a:spLocks noGrp="1"/>
          </p:cNvSpPr>
          <p:nvPr>
            <p:ph type="title"/>
          </p:nvPr>
        </p:nvSpPr>
        <p:spPr>
          <a:xfrm>
            <a:off x="6281271" y="533400"/>
            <a:ext cx="48768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794871" y="1600200"/>
            <a:ext cx="48768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280549" y="1828800"/>
            <a:ext cx="48768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08001" y="6288742"/>
            <a:ext cx="2486833" cy="365125"/>
          </a:xfrm>
        </p:spPr>
        <p:txBody>
          <a:bodyPr/>
          <a:lstStyle/>
          <a:p>
            <a:fld id="{F1FA7AC5-6045-4418-8E60-F48788734473}" type="datetimeFigureOut">
              <a:rPr lang="en-US" smtClean="0"/>
              <a:t>3/5/14</a:t>
            </a:fld>
            <a:endParaRPr lang="en-US"/>
          </a:p>
        </p:txBody>
      </p:sp>
      <p:sp>
        <p:nvSpPr>
          <p:cNvPr id="6" name="Footer Placeholder 5"/>
          <p:cNvSpPr>
            <a:spLocks noGrp="1"/>
          </p:cNvSpPr>
          <p:nvPr>
            <p:ph type="ftr" sz="quarter" idx="11"/>
          </p:nvPr>
        </p:nvSpPr>
        <p:spPr>
          <a:xfrm>
            <a:off x="4434418" y="6288742"/>
            <a:ext cx="6956735" cy="365125"/>
          </a:xfrm>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211156" y="187452"/>
            <a:ext cx="11769688" cy="6483096"/>
          </a:xfrm>
          <a:prstGeom prst="rect">
            <a:avLst/>
          </a:prstGeom>
        </p:spPr>
      </p:pic>
      <p:sp>
        <p:nvSpPr>
          <p:cNvPr id="2" name="Title 1"/>
          <p:cNvSpPr>
            <a:spLocks noGrp="1"/>
          </p:cNvSpPr>
          <p:nvPr>
            <p:ph type="title"/>
          </p:nvPr>
        </p:nvSpPr>
        <p:spPr>
          <a:xfrm>
            <a:off x="1077385" y="3778624"/>
            <a:ext cx="10080687"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1162112" y="762000"/>
            <a:ext cx="9903635"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1077380" y="4827494"/>
            <a:ext cx="10079969"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08001" y="6288742"/>
            <a:ext cx="2486833" cy="365125"/>
          </a:xfrm>
        </p:spPr>
        <p:txBody>
          <a:bodyPr/>
          <a:lstStyle/>
          <a:p>
            <a:fld id="{F1FA7AC5-6045-4418-8E60-F48788734473}" type="datetimeFigureOut">
              <a:rPr lang="en-US" smtClean="0"/>
              <a:t>3/5/14</a:t>
            </a:fld>
            <a:endParaRPr lang="en-US"/>
          </a:p>
        </p:txBody>
      </p:sp>
      <p:sp>
        <p:nvSpPr>
          <p:cNvPr id="6" name="Footer Placeholder 5"/>
          <p:cNvSpPr>
            <a:spLocks noGrp="1"/>
          </p:cNvSpPr>
          <p:nvPr>
            <p:ph type="ftr" sz="quarter" idx="11"/>
          </p:nvPr>
        </p:nvSpPr>
        <p:spPr>
          <a:xfrm>
            <a:off x="4434418" y="6288742"/>
            <a:ext cx="6956735" cy="365125"/>
          </a:xfrm>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1FA7AC5-6045-4418-8E60-F48788734473}"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Vertical Title 1"/>
          <p:cNvSpPr>
            <a:spLocks noGrp="1"/>
          </p:cNvSpPr>
          <p:nvPr>
            <p:ph type="title" orient="vert"/>
          </p:nvPr>
        </p:nvSpPr>
        <p:spPr>
          <a:xfrm>
            <a:off x="9771529" y="779463"/>
            <a:ext cx="1810871"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039283" y="779465"/>
            <a:ext cx="8227484"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1FA7AC5-6045-4418-8E60-F48788734473}"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1FA7AC5-6045-4418-8E60-F48788734473}"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211156" y="187452"/>
            <a:ext cx="11769688" cy="6483096"/>
          </a:xfrm>
          <a:prstGeom prst="rect">
            <a:avLst/>
          </a:prstGeom>
        </p:spPr>
      </p:pic>
      <p:sp>
        <p:nvSpPr>
          <p:cNvPr id="2" name="Title 1"/>
          <p:cNvSpPr>
            <a:spLocks noGrp="1"/>
          </p:cNvSpPr>
          <p:nvPr>
            <p:ph type="title"/>
          </p:nvPr>
        </p:nvSpPr>
        <p:spPr>
          <a:xfrm>
            <a:off x="1039285" y="2591361"/>
            <a:ext cx="10111316"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039285" y="3950355"/>
            <a:ext cx="10111316"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3/5/14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39283" y="1828800"/>
            <a:ext cx="48768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51388" y="1828800"/>
            <a:ext cx="48768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1FA7AC5-6045-4418-8E60-F48788734473}" type="datetimeFigureOut">
              <a:rPr lang="en-US" smtClean="0"/>
              <a:t>3/5/14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a:xfrm>
            <a:off x="1039285" y="381000"/>
            <a:ext cx="10111316"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039284" y="1438835"/>
            <a:ext cx="48768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39284" y="2362200"/>
            <a:ext cx="48768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273800" y="1438835"/>
            <a:ext cx="48768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3800" y="2362200"/>
            <a:ext cx="48768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1FA7AC5-6045-4418-8E60-F48788734473}" type="datetimeFigureOut">
              <a:rPr lang="en-US" smtClean="0"/>
              <a:t>3/5/14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cxnSp>
        <p:nvCxnSpPr>
          <p:cNvPr id="12" name="Straight Connector 11"/>
          <p:cNvCxnSpPr/>
          <p:nvPr/>
        </p:nvCxnSpPr>
        <p:spPr>
          <a:xfrm>
            <a:off x="1165413" y="2286000"/>
            <a:ext cx="4750671"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21120" y="2286000"/>
            <a:ext cx="475488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65413" y="2286000"/>
            <a:ext cx="4750671"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21120" y="2286000"/>
            <a:ext cx="475488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39283" y="1828801"/>
            <a:ext cx="10113435"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1FA7AC5-6045-4418-8E60-F48788734473}" type="datetimeFigureOut">
              <a:rPr lang="en-US" smtClean="0"/>
              <a:t>3/5/14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
        <p:nvSpPr>
          <p:cNvPr id="10" name="Content Placeholder 2"/>
          <p:cNvSpPr>
            <a:spLocks noGrp="1"/>
          </p:cNvSpPr>
          <p:nvPr>
            <p:ph sz="half" idx="13"/>
          </p:nvPr>
        </p:nvSpPr>
        <p:spPr>
          <a:xfrm>
            <a:off x="1039283" y="3991816"/>
            <a:ext cx="10113435"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281271" y="1828801"/>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1FA7AC5-6045-4418-8E60-F48788734473}" type="datetimeFigureOut">
              <a:rPr lang="en-US" smtClean="0"/>
              <a:t>3/5/14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
        <p:nvSpPr>
          <p:cNvPr id="10" name="Content Placeholder 2"/>
          <p:cNvSpPr>
            <a:spLocks noGrp="1"/>
          </p:cNvSpPr>
          <p:nvPr>
            <p:ph sz="half" idx="13"/>
          </p:nvPr>
        </p:nvSpPr>
        <p:spPr>
          <a:xfrm>
            <a:off x="6281271" y="3991816"/>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1039283" y="1828800"/>
            <a:ext cx="48768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F1FA7AC5-6045-4418-8E60-F48788734473}" type="datetimeFigureOut">
              <a:rPr lang="en-US" smtClean="0"/>
              <a:t>3/5/14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
        <p:nvSpPr>
          <p:cNvPr id="12" name="Content Placeholder 2"/>
          <p:cNvSpPr>
            <a:spLocks noGrp="1"/>
          </p:cNvSpPr>
          <p:nvPr>
            <p:ph sz="half" idx="14"/>
          </p:nvPr>
        </p:nvSpPr>
        <p:spPr>
          <a:xfrm>
            <a:off x="1039284" y="1828801"/>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1039284" y="3991816"/>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6281271" y="1828801"/>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6281271" y="3991816"/>
            <a:ext cx="48768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201183" y="186645"/>
            <a:ext cx="11769688"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1FA7AC5-6045-4418-8E60-F48788734473}" type="datetimeFigureOut">
              <a:rPr lang="en-US" smtClean="0"/>
              <a:t>3/5/14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252943" y="189708"/>
            <a:ext cx="11686116"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39285" y="381000"/>
            <a:ext cx="10111316"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1039285" y="1828800"/>
            <a:ext cx="10111316"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08001" y="6288742"/>
            <a:ext cx="2516716" cy="365125"/>
          </a:xfrm>
          <a:prstGeom prst="rect">
            <a:avLst/>
          </a:prstGeom>
        </p:spPr>
        <p:txBody>
          <a:bodyPr vert="horz" lIns="91440" tIns="45720" rIns="91440" bIns="45720" rtlCol="0" anchor="ctr"/>
          <a:lstStyle>
            <a:lvl1pPr algn="l">
              <a:defRPr sz="1200">
                <a:solidFill>
                  <a:schemeClr val="bg2"/>
                </a:solidFill>
              </a:defRPr>
            </a:lvl1pPr>
          </a:lstStyle>
          <a:p>
            <a:fld id="{F1FA7AC5-6045-4418-8E60-F48788734473}" type="datetimeFigureOut">
              <a:rPr lang="en-US" smtClean="0"/>
              <a:t>3/5/14</a:t>
            </a:fld>
            <a:endParaRPr lang="en-US"/>
          </a:p>
        </p:txBody>
      </p:sp>
      <p:sp>
        <p:nvSpPr>
          <p:cNvPr id="5" name="Footer Placeholder 4"/>
          <p:cNvSpPr>
            <a:spLocks noGrp="1"/>
          </p:cNvSpPr>
          <p:nvPr>
            <p:ph type="ftr" sz="quarter" idx="3"/>
          </p:nvPr>
        </p:nvSpPr>
        <p:spPr>
          <a:xfrm>
            <a:off x="4406153" y="6288742"/>
            <a:ext cx="698500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11205882" y="219636"/>
            <a:ext cx="657412" cy="365125"/>
          </a:xfrm>
          <a:prstGeom prst="rect">
            <a:avLst/>
          </a:prstGeom>
        </p:spPr>
        <p:txBody>
          <a:bodyPr vert="horz" lIns="91440" tIns="45720" rIns="91440" bIns="45720" rtlCol="0" anchor="ctr"/>
          <a:lstStyle>
            <a:lvl1pPr algn="r">
              <a:defRPr sz="1200">
                <a:solidFill>
                  <a:schemeClr val="tx2"/>
                </a:solidFill>
              </a:defRPr>
            </a:lvl1pPr>
          </a:lstStyle>
          <a:p>
            <a:fld id="{8C71CAF9-4461-454A-B702-D536C377575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ursingquality.org" TargetMode="External"/><Relationship Id="rId3" Type="http://schemas.openxmlformats.org/officeDocument/2006/relationships/hyperlink" Target="http://www.thewoundinstitut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dirty="0"/>
              <a:t>Wounds and Wound Management</a:t>
            </a:r>
          </a:p>
        </p:txBody>
      </p:sp>
      <p:sp>
        <p:nvSpPr>
          <p:cNvPr id="3" name="Subtitle 2"/>
          <p:cNvSpPr>
            <a:spLocks noGrp="1"/>
          </p:cNvSpPr>
          <p:nvPr>
            <p:ph type="subTitle" idx="1"/>
          </p:nvPr>
        </p:nvSpPr>
        <p:spPr/>
        <p:txBody>
          <a:bodyPr/>
          <a:lstStyle/>
          <a:p>
            <a:r>
              <a:rPr lang="en-US" dirty="0"/>
              <a:t>Jennifer </a:t>
            </a:r>
            <a:r>
              <a:rPr lang="en-US" dirty="0" smtClean="0"/>
              <a:t>Lancaster, RN, </a:t>
            </a:r>
            <a:r>
              <a:rPr lang="en-US" dirty="0"/>
              <a:t>BSN, CCRN</a:t>
            </a:r>
          </a:p>
        </p:txBody>
      </p:sp>
    </p:spTree>
    <p:extLst>
      <p:ext uri="{BB962C8B-B14F-4D97-AF65-F5344CB8AC3E}">
        <p14:creationId xmlns:p14="http://schemas.microsoft.com/office/powerpoint/2010/main" val="4157082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Types of Acute and Chronic Wounds</a:t>
            </a:r>
            <a:endParaRPr lang="en-US" dirty="0"/>
          </a:p>
        </p:txBody>
      </p:sp>
      <p:sp>
        <p:nvSpPr>
          <p:cNvPr id="9" name="Text Placeholder 8"/>
          <p:cNvSpPr>
            <a:spLocks noGrp="1"/>
          </p:cNvSpPr>
          <p:nvPr>
            <p:ph type="body" idx="1"/>
          </p:nvPr>
        </p:nvSpPr>
        <p:spPr/>
        <p:txBody>
          <a:bodyPr/>
          <a:lstStyle/>
          <a:p>
            <a:r>
              <a:rPr lang="en-US" dirty="0" smtClean="0"/>
              <a:t>Acute Wounds</a:t>
            </a:r>
            <a:endParaRPr lang="en-US" dirty="0"/>
          </a:p>
        </p:txBody>
      </p:sp>
      <p:sp>
        <p:nvSpPr>
          <p:cNvPr id="10" name="Content Placeholder 9"/>
          <p:cNvSpPr>
            <a:spLocks noGrp="1"/>
          </p:cNvSpPr>
          <p:nvPr>
            <p:ph sz="half" idx="2"/>
          </p:nvPr>
        </p:nvSpPr>
        <p:spPr/>
        <p:txBody>
          <a:bodyPr/>
          <a:lstStyle/>
          <a:p>
            <a:r>
              <a:rPr lang="en-US" dirty="0" smtClean="0"/>
              <a:t>Surgical Incision</a:t>
            </a:r>
          </a:p>
          <a:p>
            <a:r>
              <a:rPr lang="en-US" dirty="0" smtClean="0"/>
              <a:t>Skin Tear</a:t>
            </a:r>
          </a:p>
          <a:p>
            <a:r>
              <a:rPr lang="en-US" dirty="0" smtClean="0"/>
              <a:t>Abrasion</a:t>
            </a:r>
          </a:p>
          <a:p>
            <a:r>
              <a:rPr lang="en-US" dirty="0" smtClean="0"/>
              <a:t>Laceration</a:t>
            </a:r>
            <a:endParaRPr lang="en-US" dirty="0"/>
          </a:p>
        </p:txBody>
      </p:sp>
      <p:sp>
        <p:nvSpPr>
          <p:cNvPr id="11" name="Text Placeholder 10"/>
          <p:cNvSpPr>
            <a:spLocks noGrp="1"/>
          </p:cNvSpPr>
          <p:nvPr>
            <p:ph type="body" sz="quarter" idx="3"/>
          </p:nvPr>
        </p:nvSpPr>
        <p:spPr/>
        <p:txBody>
          <a:bodyPr/>
          <a:lstStyle/>
          <a:p>
            <a:r>
              <a:rPr lang="en-US" dirty="0" smtClean="0"/>
              <a:t>Chronic Wounds</a:t>
            </a:r>
          </a:p>
        </p:txBody>
      </p:sp>
      <p:sp>
        <p:nvSpPr>
          <p:cNvPr id="12" name="Content Placeholder 11"/>
          <p:cNvSpPr>
            <a:spLocks noGrp="1"/>
          </p:cNvSpPr>
          <p:nvPr>
            <p:ph sz="quarter" idx="4"/>
          </p:nvPr>
        </p:nvSpPr>
        <p:spPr/>
        <p:txBody>
          <a:bodyPr/>
          <a:lstStyle/>
          <a:p>
            <a:r>
              <a:rPr lang="en-US" dirty="0" smtClean="0"/>
              <a:t>Pressure Ulcer</a:t>
            </a:r>
          </a:p>
          <a:p>
            <a:r>
              <a:rPr lang="en-US" dirty="0" smtClean="0"/>
              <a:t>Diabetic Ulcer</a:t>
            </a:r>
          </a:p>
          <a:p>
            <a:r>
              <a:rPr lang="en-US" dirty="0" smtClean="0"/>
              <a:t>Venous Ulcer</a:t>
            </a:r>
          </a:p>
          <a:p>
            <a:r>
              <a:rPr lang="en-US" dirty="0" smtClean="0"/>
              <a:t>Arterial Ulcer</a:t>
            </a:r>
          </a:p>
          <a:p>
            <a:r>
              <a:rPr lang="en-US" dirty="0" smtClean="0"/>
              <a:t>Acute wounds that do not progress “normally”</a:t>
            </a:r>
            <a:endParaRPr lang="en-US" dirty="0"/>
          </a:p>
        </p:txBody>
      </p:sp>
    </p:spTree>
    <p:extLst>
      <p:ext uri="{BB962C8B-B14F-4D97-AF65-F5344CB8AC3E}">
        <p14:creationId xmlns:p14="http://schemas.microsoft.com/office/powerpoint/2010/main" val="3039256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Acute Wounds</a:t>
            </a:r>
            <a:endParaRPr lang="en-US" dirty="0"/>
          </a:p>
        </p:txBody>
      </p:sp>
      <p:sp>
        <p:nvSpPr>
          <p:cNvPr id="8" name="Content Placeholder 7"/>
          <p:cNvSpPr>
            <a:spLocks noGrp="1"/>
          </p:cNvSpPr>
          <p:nvPr>
            <p:ph type="body" sz="half" idx="2"/>
          </p:nvPr>
        </p:nvSpPr>
        <p:spPr/>
        <p:txBody>
          <a:bodyPr/>
          <a:lstStyle/>
          <a:p>
            <a:pPr marL="285750" indent="-285750">
              <a:buFont typeface="Arial"/>
              <a:buChar char="•"/>
            </a:pPr>
            <a:r>
              <a:rPr lang="en-US" dirty="0" smtClean="0"/>
              <a:t>Surgical incisions, skin tears, abrasions, and lacerations</a:t>
            </a:r>
          </a:p>
          <a:p>
            <a:pPr marL="285750" indent="-285750">
              <a:buFont typeface="Arial"/>
              <a:buChar char="•"/>
            </a:pPr>
            <a:r>
              <a:rPr lang="en-US" dirty="0" smtClean="0"/>
              <a:t>Etiology: Usually mechanical or traumatic </a:t>
            </a:r>
          </a:p>
          <a:p>
            <a:pPr marL="285750" indent="-285750">
              <a:buFont typeface="Arial"/>
              <a:buChar char="•"/>
            </a:pPr>
            <a:r>
              <a:rPr lang="en-US" dirty="0" smtClean="0"/>
              <a:t>Healing/closure usually takes less than 21 days</a:t>
            </a:r>
          </a:p>
          <a:p>
            <a:pPr marL="285750" indent="-285750">
              <a:buFont typeface="Arial"/>
              <a:buChar char="•"/>
            </a:pPr>
            <a:r>
              <a:rPr lang="en-US" dirty="0" smtClean="0"/>
              <a:t>“Proceed normally through an orderly and timely reparative process that results in sustained restoration of anatomic and functional integrity” </a:t>
            </a:r>
            <a:br>
              <a:rPr lang="en-US" dirty="0" smtClean="0"/>
            </a:br>
            <a:r>
              <a:rPr lang="en-US" dirty="0" smtClean="0"/>
              <a:t>(Lazarus, Cooper, </a:t>
            </a:r>
            <a:r>
              <a:rPr lang="en-US" dirty="0" err="1" smtClean="0"/>
              <a:t>Knighton</a:t>
            </a:r>
            <a:r>
              <a:rPr lang="en-US" dirty="0" smtClean="0"/>
              <a:t>, et al. 1994)</a:t>
            </a:r>
          </a:p>
        </p:txBody>
      </p:sp>
      <p:pic>
        <p:nvPicPr>
          <p:cNvPr id="10" name="Picture Placeholder 9"/>
          <p:cNvPicPr>
            <a:picLocks noGrp="1" noChangeAspect="1"/>
          </p:cNvPicPr>
          <p:nvPr>
            <p:ph type="pic" idx="1"/>
          </p:nvPr>
        </p:nvPicPr>
        <p:blipFill>
          <a:blip r:embed="rId2"/>
          <a:srcRect t="-68415" b="-68415"/>
          <a:stretch>
            <a:fillRect/>
          </a:stretch>
        </p:blipFill>
        <p:spPr/>
      </p:pic>
    </p:spTree>
    <p:extLst>
      <p:ext uri="{BB962C8B-B14F-4D97-AF65-F5344CB8AC3E}">
        <p14:creationId xmlns:p14="http://schemas.microsoft.com/office/powerpoint/2010/main" val="39113446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Burns</a:t>
            </a:r>
            <a:endParaRPr lang="en-US" dirty="0"/>
          </a:p>
        </p:txBody>
      </p:sp>
      <p:sp>
        <p:nvSpPr>
          <p:cNvPr id="3" name="Text Placeholder 2"/>
          <p:cNvSpPr>
            <a:spLocks noGrp="1"/>
          </p:cNvSpPr>
          <p:nvPr>
            <p:ph type="body" sz="half" idx="2"/>
          </p:nvPr>
        </p:nvSpPr>
        <p:spPr/>
        <p:txBody>
          <a:bodyPr/>
          <a:lstStyle/>
          <a:p>
            <a:pPr marL="285750" indent="-285750">
              <a:buFont typeface="Arial"/>
              <a:buChar char="•"/>
            </a:pPr>
            <a:r>
              <a:rPr lang="en-US" dirty="0" smtClean="0"/>
              <a:t>Types include chemical, electrical, thermal, and radiation</a:t>
            </a:r>
          </a:p>
          <a:p>
            <a:pPr marL="285750" indent="-285750">
              <a:buFont typeface="Arial"/>
              <a:buChar char="•"/>
            </a:pPr>
            <a:r>
              <a:rPr lang="en-US" dirty="0" smtClean="0"/>
              <a:t>Categorized according to level of severity known as “degrees” </a:t>
            </a:r>
          </a:p>
          <a:p>
            <a:pPr marL="285750" indent="-285750">
              <a:buFont typeface="Arial"/>
              <a:buChar char="•"/>
            </a:pPr>
            <a:r>
              <a:rPr lang="en-US" dirty="0" smtClean="0"/>
              <a:t>Treatment depends on severity and mechanism of injury. Determining depth is very important. </a:t>
            </a:r>
            <a:endParaRPr lang="en-US" dirty="0" smtClean="0"/>
          </a:p>
          <a:p>
            <a:endParaRPr lang="en-US" dirty="0"/>
          </a:p>
        </p:txBody>
      </p:sp>
      <p:pic>
        <p:nvPicPr>
          <p:cNvPr id="7" name="Picture Placeholder 6"/>
          <p:cNvPicPr>
            <a:picLocks noGrp="1" noChangeAspect="1"/>
          </p:cNvPicPr>
          <p:nvPr>
            <p:ph type="pic" idx="1"/>
          </p:nvPr>
        </p:nvPicPr>
        <p:blipFill>
          <a:blip r:embed="rId2"/>
          <a:srcRect t="-77247" b="-77247"/>
          <a:stretch>
            <a:fillRect/>
          </a:stretch>
        </p:blipFill>
        <p:spPr>
          <a:xfrm flipH="1">
            <a:off x="274308" y="-193536"/>
            <a:ext cx="4374783" cy="6461710"/>
          </a:xfrm>
        </p:spPr>
      </p:pic>
      <p:pic>
        <p:nvPicPr>
          <p:cNvPr id="8" name="Picture 7"/>
          <p:cNvPicPr>
            <a:picLocks noChangeAspect="1"/>
          </p:cNvPicPr>
          <p:nvPr/>
        </p:nvPicPr>
        <p:blipFill>
          <a:blip r:embed="rId3"/>
          <a:stretch>
            <a:fillRect/>
          </a:stretch>
        </p:blipFill>
        <p:spPr>
          <a:xfrm>
            <a:off x="314594" y="4302155"/>
            <a:ext cx="4381022" cy="2327197"/>
          </a:xfrm>
          <a:prstGeom prst="rect">
            <a:avLst/>
          </a:prstGeom>
        </p:spPr>
      </p:pic>
    </p:spTree>
    <p:extLst>
      <p:ext uri="{BB962C8B-B14F-4D97-AF65-F5344CB8AC3E}">
        <p14:creationId xmlns:p14="http://schemas.microsoft.com/office/powerpoint/2010/main" val="38550837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Burns by Degrees</a:t>
            </a:r>
            <a:endParaRPr lang="en-US" dirty="0"/>
          </a:p>
        </p:txBody>
      </p:sp>
      <p:sp>
        <p:nvSpPr>
          <p:cNvPr id="3" name="Content Placeholder 2"/>
          <p:cNvSpPr>
            <a:spLocks noGrp="1"/>
          </p:cNvSpPr>
          <p:nvPr>
            <p:ph idx="1"/>
          </p:nvPr>
        </p:nvSpPr>
        <p:spPr/>
        <p:txBody>
          <a:bodyPr/>
          <a:lstStyle/>
          <a:p>
            <a:r>
              <a:rPr lang="en-US" dirty="0" smtClean="0"/>
              <a:t>First Degree: Superficial injury to the epidermis. </a:t>
            </a:r>
            <a:endParaRPr lang="en-US" dirty="0"/>
          </a:p>
          <a:p>
            <a:r>
              <a:rPr lang="en-US" dirty="0" smtClean="0"/>
              <a:t>Second Degree: Can be classified as partial thickness or full thickness. Damage extends from the epidermis into the upper layer (partial thickness) or through the dermis (full thickness) </a:t>
            </a:r>
          </a:p>
          <a:p>
            <a:r>
              <a:rPr lang="en-US" dirty="0" smtClean="0"/>
              <a:t>Third Degree: All layers of skin destroyed, damage extends into subcutaneous tissue. </a:t>
            </a:r>
          </a:p>
        </p:txBody>
      </p:sp>
    </p:spTree>
    <p:extLst>
      <p:ext uri="{BB962C8B-B14F-4D97-AF65-F5344CB8AC3E}">
        <p14:creationId xmlns:p14="http://schemas.microsoft.com/office/powerpoint/2010/main" val="9286804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Wounds</a:t>
            </a:r>
            <a:endParaRPr lang="en-US" dirty="0"/>
          </a:p>
        </p:txBody>
      </p:sp>
      <p:sp>
        <p:nvSpPr>
          <p:cNvPr id="3" name="Content Placeholder 2"/>
          <p:cNvSpPr>
            <a:spLocks noGrp="1"/>
          </p:cNvSpPr>
          <p:nvPr>
            <p:ph idx="1"/>
          </p:nvPr>
        </p:nvSpPr>
        <p:spPr/>
        <p:txBody>
          <a:bodyPr/>
          <a:lstStyle/>
          <a:p>
            <a:r>
              <a:rPr lang="en-US" dirty="0" smtClean="0"/>
              <a:t>Venous ulcers, arterial ulcers, diabetic ulcers, pressure ulcers</a:t>
            </a:r>
          </a:p>
          <a:p>
            <a:r>
              <a:rPr lang="en-US" dirty="0" smtClean="0"/>
              <a:t>Acute </a:t>
            </a:r>
            <a:r>
              <a:rPr lang="en-US" dirty="0" smtClean="0"/>
              <a:t>wounds that fail to progress. These wounds usually stall in the proliferative phase</a:t>
            </a:r>
            <a:r>
              <a:rPr lang="en-US" dirty="0" smtClean="0"/>
              <a:t>.</a:t>
            </a:r>
          </a:p>
          <a:p>
            <a:r>
              <a:rPr lang="en-US" dirty="0" smtClean="0"/>
              <a:t>May scar and reopen</a:t>
            </a:r>
          </a:p>
          <a:p>
            <a:r>
              <a:rPr lang="en-US" dirty="0" smtClean="0"/>
              <a:t>Can cause functional deficits</a:t>
            </a:r>
          </a:p>
          <a:p>
            <a:r>
              <a:rPr lang="en-US" dirty="0" smtClean="0"/>
              <a:t>Require </a:t>
            </a:r>
            <a:r>
              <a:rPr lang="en-US" dirty="0" smtClean="0"/>
              <a:t>a multidisciplinary approach to treatment</a:t>
            </a:r>
          </a:p>
        </p:txBody>
      </p:sp>
    </p:spTree>
    <p:extLst>
      <p:ext uri="{BB962C8B-B14F-4D97-AF65-F5344CB8AC3E}">
        <p14:creationId xmlns:p14="http://schemas.microsoft.com/office/powerpoint/2010/main" val="41908784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Wounds Become Chronic</a:t>
            </a:r>
            <a:endParaRPr lang="en-US" dirty="0"/>
          </a:p>
        </p:txBody>
      </p:sp>
      <p:sp>
        <p:nvSpPr>
          <p:cNvPr id="3" name="Content Placeholder 2"/>
          <p:cNvSpPr>
            <a:spLocks noGrp="1"/>
          </p:cNvSpPr>
          <p:nvPr>
            <p:ph sz="half" idx="1"/>
          </p:nvPr>
        </p:nvSpPr>
        <p:spPr/>
        <p:txBody>
          <a:bodyPr/>
          <a:lstStyle/>
          <a:p>
            <a:r>
              <a:rPr lang="en-US" dirty="0" smtClean="0"/>
              <a:t>Infection</a:t>
            </a:r>
          </a:p>
          <a:p>
            <a:r>
              <a:rPr lang="en-US" dirty="0" smtClean="0"/>
              <a:t>Nutritional deficits</a:t>
            </a:r>
          </a:p>
          <a:p>
            <a:r>
              <a:rPr lang="en-US" dirty="0" smtClean="0"/>
              <a:t>Retained foreign objects</a:t>
            </a:r>
          </a:p>
          <a:p>
            <a:r>
              <a:rPr lang="en-US" dirty="0" smtClean="0"/>
              <a:t>Necrotic tissue</a:t>
            </a:r>
          </a:p>
          <a:p>
            <a:r>
              <a:rPr lang="en-US" dirty="0" smtClean="0"/>
              <a:t>Anti-Inflammatory medication</a:t>
            </a:r>
          </a:p>
          <a:p>
            <a:r>
              <a:rPr lang="en-US" dirty="0" smtClean="0"/>
              <a:t>Smoking</a:t>
            </a:r>
          </a:p>
          <a:p>
            <a:r>
              <a:rPr lang="en-US" dirty="0" smtClean="0"/>
              <a:t>Hypoxia</a:t>
            </a:r>
          </a:p>
        </p:txBody>
      </p:sp>
      <p:sp>
        <p:nvSpPr>
          <p:cNvPr id="4" name="Content Placeholder 3"/>
          <p:cNvSpPr>
            <a:spLocks noGrp="1"/>
          </p:cNvSpPr>
          <p:nvPr>
            <p:ph sz="half" idx="2"/>
          </p:nvPr>
        </p:nvSpPr>
        <p:spPr/>
        <p:txBody>
          <a:bodyPr/>
          <a:lstStyle/>
          <a:p>
            <a:r>
              <a:rPr lang="en-US" dirty="0" smtClean="0"/>
              <a:t>Metabolic disorders</a:t>
            </a:r>
          </a:p>
          <a:p>
            <a:r>
              <a:rPr lang="en-US" dirty="0" smtClean="0"/>
              <a:t>Immunosuppressive conditions</a:t>
            </a:r>
          </a:p>
          <a:p>
            <a:r>
              <a:rPr lang="en-US" dirty="0" smtClean="0"/>
              <a:t>Pressure</a:t>
            </a:r>
          </a:p>
          <a:p>
            <a:r>
              <a:rPr lang="en-US" dirty="0" smtClean="0"/>
              <a:t>Excessive Moisture</a:t>
            </a:r>
          </a:p>
          <a:p>
            <a:pPr marL="0" indent="0">
              <a:buNone/>
            </a:pPr>
            <a:endParaRPr lang="en-US" dirty="0" smtClean="0"/>
          </a:p>
          <a:p>
            <a:endParaRPr lang="en-US" dirty="0"/>
          </a:p>
        </p:txBody>
      </p:sp>
    </p:spTree>
    <p:extLst>
      <p:ext uri="{BB962C8B-B14F-4D97-AF65-F5344CB8AC3E}">
        <p14:creationId xmlns:p14="http://schemas.microsoft.com/office/powerpoint/2010/main" val="2769792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36" y="183547"/>
            <a:ext cx="4876800" cy="1162050"/>
          </a:xfrm>
        </p:spPr>
        <p:txBody>
          <a:bodyPr/>
          <a:lstStyle/>
          <a:p>
            <a:r>
              <a:rPr lang="en-US" dirty="0"/>
              <a:t>Arterial Ulcers</a:t>
            </a:r>
          </a:p>
        </p:txBody>
      </p:sp>
      <p:pic>
        <p:nvPicPr>
          <p:cNvPr id="3" name="Content Placeholder 2"/>
          <p:cNvPicPr>
            <a:picLocks noGrp="1" noChangeAspect="1"/>
          </p:cNvPicPr>
          <p:nvPr>
            <p:ph idx="1"/>
          </p:nvPr>
        </p:nvPicPr>
        <p:blipFill>
          <a:blip r:embed="rId3"/>
          <a:srcRect t="-21485" b="-21485"/>
          <a:stretch>
            <a:fillRect/>
          </a:stretch>
        </p:blipFill>
        <p:spPr>
          <a:xfrm>
            <a:off x="6257363" y="739589"/>
            <a:ext cx="4927957" cy="5308787"/>
          </a:xfrm>
        </p:spPr>
      </p:pic>
      <p:sp>
        <p:nvSpPr>
          <p:cNvPr id="6" name="Text Placeholder 5"/>
          <p:cNvSpPr>
            <a:spLocks noGrp="1"/>
          </p:cNvSpPr>
          <p:nvPr>
            <p:ph type="body" sz="half" idx="2"/>
          </p:nvPr>
        </p:nvSpPr>
        <p:spPr>
          <a:xfrm>
            <a:off x="974153" y="1490497"/>
            <a:ext cx="4876800" cy="4663387"/>
          </a:xfrm>
        </p:spPr>
        <p:txBody>
          <a:bodyPr>
            <a:normAutofit fontScale="85000" lnSpcReduction="10000"/>
          </a:bodyPr>
          <a:lstStyle/>
          <a:p>
            <a:pPr marL="285750" indent="-285750" algn="l">
              <a:buFont typeface="Arial"/>
              <a:buChar char="•"/>
            </a:pPr>
            <a:r>
              <a:rPr lang="en-US" sz="2600" dirty="0" smtClean="0"/>
              <a:t>Caused by ischemia in conjunction with pressure or trauma</a:t>
            </a:r>
          </a:p>
          <a:p>
            <a:pPr marL="285750" indent="-285750" algn="l">
              <a:buFont typeface="Arial"/>
              <a:buChar char="•"/>
            </a:pPr>
            <a:r>
              <a:rPr lang="en-US" sz="2600" dirty="0" smtClean="0"/>
              <a:t>Surrounding </a:t>
            </a:r>
            <a:r>
              <a:rPr lang="en-US" sz="2600" dirty="0" smtClean="0"/>
              <a:t>skin is dry, shiny, taut</a:t>
            </a:r>
          </a:p>
          <a:p>
            <a:pPr marL="285750" indent="-285750" algn="l">
              <a:buFont typeface="Arial"/>
              <a:buChar char="•"/>
            </a:pPr>
            <a:r>
              <a:rPr lang="en-US" sz="2600" dirty="0" smtClean="0"/>
              <a:t>Wound bed is yellow, brown, gray, or black</a:t>
            </a:r>
          </a:p>
          <a:p>
            <a:pPr marL="285750" indent="-285750" algn="l">
              <a:buFont typeface="Arial"/>
              <a:buChar char="•"/>
            </a:pPr>
            <a:r>
              <a:rPr lang="en-US" sz="2600" dirty="0" smtClean="0"/>
              <a:t>Rounded shape</a:t>
            </a:r>
          </a:p>
          <a:p>
            <a:pPr marL="285750" indent="-285750" algn="l">
              <a:buFont typeface="Arial"/>
              <a:buChar char="•"/>
            </a:pPr>
            <a:r>
              <a:rPr lang="en-US" sz="2600" dirty="0" smtClean="0"/>
              <a:t>“Punched </a:t>
            </a:r>
            <a:r>
              <a:rPr lang="en-US" sz="2600" dirty="0" smtClean="0"/>
              <a:t>out” appearance</a:t>
            </a:r>
          </a:p>
          <a:p>
            <a:pPr marL="285750" indent="-285750" algn="l">
              <a:buFont typeface="Arial"/>
              <a:buChar char="•"/>
            </a:pPr>
            <a:r>
              <a:rPr lang="en-US" sz="2600" dirty="0" smtClean="0"/>
              <a:t>Affected </a:t>
            </a:r>
            <a:r>
              <a:rPr lang="en-US" sz="2600" dirty="0"/>
              <a:t>e</a:t>
            </a:r>
            <a:r>
              <a:rPr lang="en-US" sz="2600" dirty="0" smtClean="0"/>
              <a:t>xtremity is </a:t>
            </a:r>
            <a:r>
              <a:rPr lang="en-US" sz="2600" dirty="0"/>
              <a:t>c</a:t>
            </a:r>
            <a:r>
              <a:rPr lang="en-US" sz="2600" dirty="0" smtClean="0"/>
              <a:t>ool or cold to touch</a:t>
            </a:r>
          </a:p>
          <a:p>
            <a:pPr marL="285750" indent="-285750" algn="l">
              <a:buFont typeface="Arial"/>
              <a:buChar char="•"/>
            </a:pPr>
            <a:r>
              <a:rPr lang="en-US" sz="2600" dirty="0" smtClean="0"/>
              <a:t>Presence of </a:t>
            </a:r>
            <a:r>
              <a:rPr lang="en-US" sz="2600" dirty="0" err="1" smtClean="0"/>
              <a:t>eschar</a:t>
            </a:r>
            <a:r>
              <a:rPr lang="en-US" sz="2600" dirty="0" smtClean="0"/>
              <a:t>, can progress to wet gangrene</a:t>
            </a:r>
          </a:p>
          <a:p>
            <a:pPr marL="285750" indent="-285750" algn="l">
              <a:buFont typeface="Arial"/>
              <a:buChar char="•"/>
            </a:pPr>
            <a:r>
              <a:rPr lang="en-US" sz="2600" dirty="0" smtClean="0"/>
              <a:t>Painful</a:t>
            </a:r>
            <a:endParaRPr lang="en-US" sz="2600" dirty="0"/>
          </a:p>
        </p:txBody>
      </p:sp>
    </p:spTree>
    <p:extLst>
      <p:ext uri="{BB962C8B-B14F-4D97-AF65-F5344CB8AC3E}">
        <p14:creationId xmlns:p14="http://schemas.microsoft.com/office/powerpoint/2010/main" val="28583137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36" y="0"/>
            <a:ext cx="4876800" cy="1162050"/>
          </a:xfrm>
        </p:spPr>
        <p:txBody>
          <a:bodyPr>
            <a:normAutofit/>
          </a:bodyPr>
          <a:lstStyle/>
          <a:p>
            <a:r>
              <a:rPr lang="en-US" sz="3600" dirty="0"/>
              <a:t>Venous Ulcers</a:t>
            </a:r>
          </a:p>
        </p:txBody>
      </p:sp>
      <p:sp>
        <p:nvSpPr>
          <p:cNvPr id="7" name="Text Placeholder 6"/>
          <p:cNvSpPr>
            <a:spLocks noGrp="1"/>
          </p:cNvSpPr>
          <p:nvPr>
            <p:ph type="body" sz="half" idx="2"/>
          </p:nvPr>
        </p:nvSpPr>
        <p:spPr>
          <a:xfrm>
            <a:off x="990436" y="1295135"/>
            <a:ext cx="4876800" cy="4695947"/>
          </a:xfrm>
        </p:spPr>
        <p:txBody>
          <a:bodyPr>
            <a:normAutofit/>
          </a:bodyPr>
          <a:lstStyle/>
          <a:p>
            <a:pPr marL="285750" indent="-285750" algn="l">
              <a:buFont typeface="Arial"/>
              <a:buChar char="•"/>
            </a:pPr>
            <a:r>
              <a:rPr lang="en-US" sz="1800" dirty="0" smtClean="0"/>
              <a:t>Caused </a:t>
            </a:r>
            <a:r>
              <a:rPr lang="en-US" sz="1800" dirty="0" smtClean="0"/>
              <a:t>by venous hypertension resulting in venous stasis</a:t>
            </a:r>
          </a:p>
          <a:p>
            <a:pPr marL="285750" indent="-285750" algn="l">
              <a:buFont typeface="Arial"/>
              <a:buChar char="•"/>
            </a:pPr>
            <a:r>
              <a:rPr lang="en-US" sz="1800" dirty="0" smtClean="0"/>
              <a:t>Usuall</a:t>
            </a:r>
            <a:r>
              <a:rPr lang="en-US" dirty="0" smtClean="0"/>
              <a:t>y have </a:t>
            </a:r>
            <a:r>
              <a:rPr lang="en-US" sz="1800" dirty="0" smtClean="0"/>
              <a:t>Irregular </a:t>
            </a:r>
            <a:r>
              <a:rPr lang="en-US" sz="1800" dirty="0" smtClean="0"/>
              <a:t>borders</a:t>
            </a:r>
          </a:p>
          <a:p>
            <a:pPr marL="285750" indent="-285750" algn="l">
              <a:buFont typeface="Arial"/>
              <a:buChar char="•"/>
            </a:pPr>
            <a:r>
              <a:rPr lang="en-US" sz="1800" dirty="0" smtClean="0"/>
              <a:t>Moist wound bed</a:t>
            </a:r>
          </a:p>
          <a:p>
            <a:pPr marL="285750" indent="-285750" algn="l">
              <a:buFont typeface="Arial"/>
              <a:buChar char="•"/>
            </a:pPr>
            <a:r>
              <a:rPr lang="en-US" sz="1800" dirty="0" smtClean="0"/>
              <a:t>May have significant exudate</a:t>
            </a:r>
          </a:p>
          <a:p>
            <a:pPr marL="285750" indent="-285750" algn="l">
              <a:buFont typeface="Arial"/>
              <a:buChar char="•"/>
            </a:pPr>
            <a:r>
              <a:rPr lang="en-US" sz="1800" dirty="0" smtClean="0"/>
              <a:t>Wound base is beefy red </a:t>
            </a:r>
          </a:p>
          <a:p>
            <a:pPr marL="285750" indent="-285750" algn="l">
              <a:buFont typeface="Arial"/>
              <a:buChar char="•"/>
            </a:pPr>
            <a:r>
              <a:rPr lang="en-US" sz="1800" dirty="0" smtClean="0"/>
              <a:t>Presence of yellow</a:t>
            </a:r>
            <a:r>
              <a:rPr lang="en-US" dirty="0"/>
              <a:t>/</a:t>
            </a:r>
            <a:r>
              <a:rPr lang="en-US" sz="1800" dirty="0" smtClean="0"/>
              <a:t>brown slough on </a:t>
            </a:r>
            <a:r>
              <a:rPr lang="en-US" sz="1800" dirty="0" smtClean="0"/>
              <a:t>surface</a:t>
            </a:r>
            <a:endParaRPr lang="en-US" dirty="0"/>
          </a:p>
          <a:p>
            <a:endParaRPr lang="en-US" sz="1800" dirty="0"/>
          </a:p>
          <a:p>
            <a:r>
              <a:rPr lang="en-US" sz="1800" dirty="0" smtClean="0"/>
              <a:t>Treatment: Specialized dressings to absorb exudate, </a:t>
            </a:r>
            <a:r>
              <a:rPr lang="en-US" sz="1800" dirty="0"/>
              <a:t>c</a:t>
            </a:r>
            <a:r>
              <a:rPr lang="en-US" sz="1800" dirty="0" smtClean="0"/>
              <a:t>ompression with wraps or stockings, surgical or chemical </a:t>
            </a:r>
            <a:r>
              <a:rPr lang="en-US" sz="1800" dirty="0" smtClean="0"/>
              <a:t>debridement</a:t>
            </a:r>
            <a:endParaRPr lang="en-US" sz="1800" dirty="0" smtClean="0"/>
          </a:p>
        </p:txBody>
      </p:sp>
      <p:pic>
        <p:nvPicPr>
          <p:cNvPr id="4" name="Content Placeholder 3"/>
          <p:cNvPicPr>
            <a:picLocks noGrp="1" noChangeAspect="1"/>
          </p:cNvPicPr>
          <p:nvPr>
            <p:ph idx="1"/>
          </p:nvPr>
        </p:nvPicPr>
        <p:blipFill>
          <a:blip r:embed="rId3"/>
          <a:srcRect l="-10922" r="-10922"/>
          <a:stretch>
            <a:fillRect/>
          </a:stretch>
        </p:blipFill>
        <p:spPr/>
      </p:pic>
    </p:spTree>
    <p:extLst>
      <p:ext uri="{BB962C8B-B14F-4D97-AF65-F5344CB8AC3E}">
        <p14:creationId xmlns:p14="http://schemas.microsoft.com/office/powerpoint/2010/main" val="9422377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89" y="0"/>
            <a:ext cx="4876800" cy="1162050"/>
          </a:xfrm>
        </p:spPr>
        <p:txBody>
          <a:bodyPr/>
          <a:lstStyle/>
          <a:p>
            <a:r>
              <a:rPr lang="en-US" dirty="0"/>
              <a:t>Diabetic Ulcers</a:t>
            </a:r>
          </a:p>
        </p:txBody>
      </p:sp>
      <p:sp>
        <p:nvSpPr>
          <p:cNvPr id="6" name="Text Placeholder 5"/>
          <p:cNvSpPr>
            <a:spLocks noGrp="1"/>
          </p:cNvSpPr>
          <p:nvPr>
            <p:ph type="body" sz="half" idx="2"/>
          </p:nvPr>
        </p:nvSpPr>
        <p:spPr>
          <a:xfrm>
            <a:off x="1039285" y="1278855"/>
            <a:ext cx="4876800" cy="5216911"/>
          </a:xfrm>
        </p:spPr>
        <p:txBody>
          <a:bodyPr>
            <a:normAutofit/>
          </a:bodyPr>
          <a:lstStyle/>
          <a:p>
            <a:pPr marL="285750" indent="-285750" algn="l">
              <a:buFont typeface="Arial"/>
              <a:buChar char="•"/>
            </a:pPr>
            <a:r>
              <a:rPr lang="en-US" sz="2000" dirty="0" smtClean="0"/>
              <a:t>Caused by diabetic neuropathy in conjunction with trauma or pressure </a:t>
            </a:r>
          </a:p>
          <a:p>
            <a:pPr marL="285750" indent="-285750" algn="l">
              <a:buFont typeface="Arial"/>
              <a:buChar char="•"/>
            </a:pPr>
            <a:r>
              <a:rPr lang="en-US" sz="2000" dirty="0" smtClean="0"/>
              <a:t>Located on the plantar surface or bony prominences of the foot</a:t>
            </a:r>
          </a:p>
          <a:p>
            <a:pPr marL="285750" indent="-285750" algn="l">
              <a:buFont typeface="Arial"/>
              <a:buChar char="•"/>
            </a:pPr>
            <a:r>
              <a:rPr lang="en-US" sz="2000" dirty="0" smtClean="0"/>
              <a:t>Wound base is normally pinkish-red</a:t>
            </a:r>
          </a:p>
          <a:p>
            <a:pPr marL="285750" indent="-285750" algn="l">
              <a:buFont typeface="Arial"/>
              <a:buChar char="•"/>
            </a:pPr>
            <a:r>
              <a:rPr lang="en-US" sz="2000" dirty="0" smtClean="0"/>
              <a:t>“Punched out” appearance</a:t>
            </a:r>
          </a:p>
          <a:p>
            <a:pPr marL="285750" indent="-285750" algn="l">
              <a:buFont typeface="Arial"/>
              <a:buChar char="•"/>
            </a:pPr>
            <a:r>
              <a:rPr lang="en-US" sz="2000" dirty="0" smtClean="0"/>
              <a:t>Surrounded by callus</a:t>
            </a:r>
          </a:p>
          <a:p>
            <a:pPr algn="l"/>
            <a:endParaRPr lang="en-US" sz="2000" dirty="0" smtClean="0"/>
          </a:p>
          <a:p>
            <a:pPr marL="0" indent="0" algn="l">
              <a:buFont typeface="Arial"/>
              <a:buNone/>
            </a:pPr>
            <a:r>
              <a:rPr lang="en-US" sz="2000" dirty="0" smtClean="0"/>
              <a:t>Treatment:</a:t>
            </a:r>
            <a:r>
              <a:rPr lang="en-US" sz="2000" baseline="0" dirty="0" smtClean="0"/>
              <a:t> Localized debridement,</a:t>
            </a:r>
            <a:r>
              <a:rPr lang="en-US" sz="2000" dirty="0" smtClean="0"/>
              <a:t> r/</a:t>
            </a:r>
            <a:r>
              <a:rPr lang="en-US" sz="2000" dirty="0"/>
              <a:t>o</a:t>
            </a:r>
            <a:r>
              <a:rPr lang="en-US" sz="2000" dirty="0" smtClean="0"/>
              <a:t> osteomyelitis, s</a:t>
            </a:r>
            <a:r>
              <a:rPr lang="en-US" sz="2000" baseline="0" dirty="0" smtClean="0"/>
              <a:t>pecialized </a:t>
            </a:r>
            <a:r>
              <a:rPr lang="en-US" sz="2000" baseline="0" dirty="0" smtClean="0"/>
              <a:t>footwear, </a:t>
            </a:r>
            <a:r>
              <a:rPr lang="en-US" sz="2000" baseline="0" dirty="0" smtClean="0"/>
              <a:t>contact casting,</a:t>
            </a:r>
            <a:r>
              <a:rPr lang="en-US" sz="2000" dirty="0" smtClean="0"/>
              <a:t> optimizing diabetic control,</a:t>
            </a:r>
            <a:r>
              <a:rPr lang="en-US" sz="2000" baseline="0" dirty="0" smtClean="0"/>
              <a:t> may be non-weight bearing  </a:t>
            </a:r>
            <a:endParaRPr lang="en-US" sz="2000" dirty="0" smtClean="0"/>
          </a:p>
        </p:txBody>
      </p:sp>
      <p:pic>
        <p:nvPicPr>
          <p:cNvPr id="8" name="Content Placeholder 7"/>
          <p:cNvPicPr>
            <a:picLocks noGrp="1" noChangeAspect="1"/>
          </p:cNvPicPr>
          <p:nvPr>
            <p:ph idx="1"/>
          </p:nvPr>
        </p:nvPicPr>
        <p:blipFill>
          <a:blip r:embed="rId3"/>
          <a:srcRect t="-19351" b="-19351"/>
          <a:stretch>
            <a:fillRect/>
          </a:stretch>
        </p:blipFill>
        <p:spPr>
          <a:prstGeom prst="rect">
            <a:avLst/>
          </a:prstGeom>
        </p:spPr>
      </p:pic>
    </p:spTree>
    <p:extLst>
      <p:ext uri="{BB962C8B-B14F-4D97-AF65-F5344CB8AC3E}">
        <p14:creationId xmlns:p14="http://schemas.microsoft.com/office/powerpoint/2010/main" val="22684692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Ulcers</a:t>
            </a:r>
          </a:p>
        </p:txBody>
      </p:sp>
      <p:sp>
        <p:nvSpPr>
          <p:cNvPr id="4" name="Text Placeholder 3"/>
          <p:cNvSpPr>
            <a:spLocks noGrp="1"/>
          </p:cNvSpPr>
          <p:nvPr>
            <p:ph type="body" sz="half" idx="2"/>
          </p:nvPr>
        </p:nvSpPr>
        <p:spPr/>
        <p:txBody>
          <a:bodyPr/>
          <a:lstStyle/>
          <a:p>
            <a:r>
              <a:rPr lang="en-US" sz="2800" dirty="0"/>
              <a:t>A pressure ulcer is localized injury to the skin and/or underlying tissue usually over a bony prominence, as a result of pressure, or pressure in combination with shear</a:t>
            </a:r>
            <a:r>
              <a:rPr lang="en-US" sz="2800" dirty="0" smtClean="0"/>
              <a:t>. (NPUAP/EPUAP, 2007) </a:t>
            </a:r>
          </a:p>
          <a:p>
            <a:endParaRPr lang="en-US" dirty="0"/>
          </a:p>
        </p:txBody>
      </p:sp>
      <p:pic>
        <p:nvPicPr>
          <p:cNvPr id="5" name="Picture Placeholder 4"/>
          <p:cNvPicPr>
            <a:picLocks noGrp="1" noChangeAspect="1"/>
          </p:cNvPicPr>
          <p:nvPr>
            <p:ph type="pic" idx="1"/>
          </p:nvPr>
        </p:nvPicPr>
        <p:blipFill>
          <a:blip r:embed="rId3"/>
          <a:srcRect l="4957" r="4957"/>
          <a:stretch>
            <a:fillRect/>
          </a:stretch>
        </p:blipFill>
        <p:spPr/>
      </p:pic>
    </p:spTree>
    <p:extLst>
      <p:ext uri="{BB962C8B-B14F-4D97-AF65-F5344CB8AC3E}">
        <p14:creationId xmlns:p14="http://schemas.microsoft.com/office/powerpoint/2010/main" val="1532497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pPr marL="0" indent="0">
              <a:buNone/>
            </a:pPr>
            <a:r>
              <a:rPr lang="en-US" sz="2400" dirty="0">
                <a:latin typeface="arial"/>
                <a:cs typeface="arial"/>
              </a:rPr>
              <a:t>1. Identify the major layers of skin and underlying tissue and describe their functions.  </a:t>
            </a:r>
          </a:p>
          <a:p>
            <a:pPr marL="0" indent="0">
              <a:buNone/>
            </a:pPr>
            <a:r>
              <a:rPr lang="en-US" sz="2400" dirty="0">
                <a:latin typeface="arial"/>
                <a:cs typeface="arial"/>
              </a:rPr>
              <a:t>2. Discuss methods by which wounds can be classified.  </a:t>
            </a:r>
          </a:p>
          <a:p>
            <a:pPr marL="0" indent="0">
              <a:buNone/>
            </a:pPr>
            <a:r>
              <a:rPr lang="en-US" sz="2400" dirty="0">
                <a:latin typeface="arial"/>
                <a:cs typeface="arial"/>
              </a:rPr>
              <a:t>3. Identify and describe the etiology of the following types of wounds: surgical wounds, arterial ulcers, venous ulcers, diabetic ulcers, pressure ulcers, and burns. </a:t>
            </a:r>
          </a:p>
          <a:p>
            <a:pPr marL="0" indent="0">
              <a:buNone/>
            </a:pPr>
            <a:r>
              <a:rPr lang="en-US" sz="2400" dirty="0">
                <a:latin typeface="arial"/>
                <a:cs typeface="arial"/>
              </a:rPr>
              <a:t>4. Describe the </a:t>
            </a:r>
            <a:r>
              <a:rPr lang="en-US" sz="2400" dirty="0" smtClean="0">
                <a:latin typeface="arial"/>
                <a:cs typeface="arial"/>
              </a:rPr>
              <a:t>four </a:t>
            </a:r>
            <a:r>
              <a:rPr lang="en-US" sz="2400" dirty="0">
                <a:latin typeface="arial"/>
                <a:cs typeface="arial"/>
              </a:rPr>
              <a:t>component phases of wound healing. </a:t>
            </a:r>
          </a:p>
          <a:p>
            <a:pPr marL="0" indent="0">
              <a:buNone/>
            </a:pPr>
            <a:r>
              <a:rPr lang="en-US" sz="2400" dirty="0">
                <a:latin typeface="arial"/>
                <a:cs typeface="arial"/>
              </a:rPr>
              <a:t>5. Identify strategies to support the wound healing process.</a:t>
            </a:r>
          </a:p>
        </p:txBody>
      </p:sp>
    </p:spTree>
    <p:extLst>
      <p:ext uri="{BB962C8B-B14F-4D97-AF65-F5344CB8AC3E}">
        <p14:creationId xmlns:p14="http://schemas.microsoft.com/office/powerpoint/2010/main" val="15823291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Pressure Ulcer Staging (NPUAP, 2007)</a:t>
            </a:r>
            <a:endParaRPr lang="en-US" dirty="0"/>
          </a:p>
        </p:txBody>
      </p:sp>
      <p:sp>
        <p:nvSpPr>
          <p:cNvPr id="7" name="Text Placeholder 6"/>
          <p:cNvSpPr>
            <a:spLocks noGrp="1"/>
          </p:cNvSpPr>
          <p:nvPr>
            <p:ph idx="1"/>
          </p:nvPr>
        </p:nvSpPr>
        <p:spPr/>
        <p:txBody>
          <a:bodyPr>
            <a:normAutofit/>
          </a:bodyPr>
          <a:lstStyle/>
          <a:p>
            <a:pPr marL="285750" indent="-285750">
              <a:buFont typeface="Arial"/>
              <a:buChar char="•"/>
            </a:pPr>
            <a:r>
              <a:rPr lang="en-US" dirty="0" smtClean="0"/>
              <a:t>Stage I: Non-</a:t>
            </a:r>
            <a:r>
              <a:rPr lang="en-US" dirty="0" err="1" smtClean="0"/>
              <a:t>blanchable</a:t>
            </a:r>
            <a:r>
              <a:rPr lang="en-US" dirty="0" smtClean="0"/>
              <a:t> erythema</a:t>
            </a:r>
          </a:p>
          <a:p>
            <a:pPr marL="285750" indent="-285750">
              <a:buFont typeface="Arial"/>
              <a:buChar char="•"/>
            </a:pPr>
            <a:r>
              <a:rPr lang="en-US" dirty="0" smtClean="0"/>
              <a:t>Stage II: Partial thickness loss of dermis or fluid filled blister</a:t>
            </a:r>
          </a:p>
          <a:p>
            <a:pPr marL="285750" indent="-285750">
              <a:buFont typeface="Arial"/>
              <a:buChar char="•"/>
            </a:pPr>
            <a:r>
              <a:rPr lang="en-US" dirty="0" smtClean="0"/>
              <a:t>Stage III: Full thickness loss of tissue extending into subcutaneous tissue. Prone to undermining, tunneling, and tissue necrosis. </a:t>
            </a:r>
          </a:p>
          <a:p>
            <a:pPr marL="285750" indent="-285750">
              <a:buFont typeface="Arial"/>
              <a:buChar char="•"/>
            </a:pPr>
            <a:r>
              <a:rPr lang="en-US" dirty="0" smtClean="0"/>
              <a:t>Stage IV: Full thickness loss of tissue with exposed tendon, bone, and/or muscle. Prone to undermining, tunneling, and tissue necrosis. </a:t>
            </a:r>
          </a:p>
        </p:txBody>
      </p:sp>
    </p:spTree>
    <p:extLst>
      <p:ext uri="{BB962C8B-B14F-4D97-AF65-F5344CB8AC3E}">
        <p14:creationId xmlns:p14="http://schemas.microsoft.com/office/powerpoint/2010/main" val="31112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all pressure ulcers have stages… </a:t>
            </a:r>
            <a:endParaRPr lang="en-US" dirty="0"/>
          </a:p>
        </p:txBody>
      </p:sp>
      <p:sp>
        <p:nvSpPr>
          <p:cNvPr id="3" name="Content Placeholder 2"/>
          <p:cNvSpPr>
            <a:spLocks noGrp="1"/>
          </p:cNvSpPr>
          <p:nvPr>
            <p:ph idx="1"/>
          </p:nvPr>
        </p:nvSpPr>
        <p:spPr/>
        <p:txBody>
          <a:bodyPr>
            <a:normAutofit/>
          </a:bodyPr>
          <a:lstStyle/>
          <a:p>
            <a:r>
              <a:rPr lang="en-US" dirty="0" smtClean="0"/>
              <a:t>Suspected Deep Tissue Injury (SDTI): </a:t>
            </a:r>
            <a:r>
              <a:rPr lang="en-US" dirty="0"/>
              <a:t>Purple or maroon localized area of discolored intact skin or blood-filled blister due to damage of underlying soft tissue from pressure and/or </a:t>
            </a:r>
            <a:r>
              <a:rPr lang="en-US" b="1" i="1" dirty="0"/>
              <a:t>shear. </a:t>
            </a:r>
            <a:endParaRPr lang="en-US" b="1" i="1" dirty="0" smtClean="0"/>
          </a:p>
          <a:p>
            <a:r>
              <a:rPr lang="en-US" dirty="0" err="1" smtClean="0"/>
              <a:t>Unstageable</a:t>
            </a:r>
            <a:r>
              <a:rPr lang="en-US" dirty="0" smtClean="0"/>
              <a:t>: Full thickness tissue loss with the wound bed obscured by necrotic tissue (</a:t>
            </a:r>
            <a:r>
              <a:rPr lang="en-US" dirty="0" err="1" smtClean="0"/>
              <a:t>eschar</a:t>
            </a:r>
            <a:r>
              <a:rPr lang="en-US" dirty="0" smtClean="0"/>
              <a:t> or slough). </a:t>
            </a:r>
            <a:endParaRPr lang="en-US" dirty="0"/>
          </a:p>
        </p:txBody>
      </p:sp>
    </p:spTree>
    <p:extLst>
      <p:ext uri="{BB962C8B-B14F-4D97-AF65-F5344CB8AC3E}">
        <p14:creationId xmlns:p14="http://schemas.microsoft.com/office/powerpoint/2010/main" val="28425970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Ulcer Risk Factors</a:t>
            </a:r>
            <a:endParaRPr lang="en-US" dirty="0"/>
          </a:p>
        </p:txBody>
      </p:sp>
      <p:sp>
        <p:nvSpPr>
          <p:cNvPr id="3" name="Content Placeholder 2"/>
          <p:cNvSpPr>
            <a:spLocks noGrp="1"/>
          </p:cNvSpPr>
          <p:nvPr>
            <p:ph idx="1"/>
          </p:nvPr>
        </p:nvSpPr>
        <p:spPr/>
        <p:txBody>
          <a:bodyPr/>
          <a:lstStyle/>
          <a:p>
            <a:r>
              <a:rPr lang="en-US" dirty="0" smtClean="0"/>
              <a:t>Immobility</a:t>
            </a:r>
          </a:p>
          <a:p>
            <a:r>
              <a:rPr lang="en-US" dirty="0" smtClean="0"/>
              <a:t>Altered Mental Status</a:t>
            </a:r>
          </a:p>
          <a:p>
            <a:r>
              <a:rPr lang="en-US" dirty="0" smtClean="0"/>
              <a:t>Incontinence</a:t>
            </a:r>
          </a:p>
          <a:p>
            <a:r>
              <a:rPr lang="en-US" dirty="0" smtClean="0"/>
              <a:t>Malnutrition</a:t>
            </a:r>
          </a:p>
          <a:p>
            <a:r>
              <a:rPr lang="en-US" dirty="0" smtClean="0"/>
              <a:t>Poor Circulation</a:t>
            </a:r>
          </a:p>
          <a:p>
            <a:r>
              <a:rPr lang="en-US" dirty="0" smtClean="0"/>
              <a:t>Illness</a:t>
            </a:r>
          </a:p>
          <a:p>
            <a:r>
              <a:rPr lang="en-US" dirty="0" smtClean="0"/>
              <a:t>Age</a:t>
            </a:r>
            <a:endParaRPr lang="en-US" dirty="0"/>
          </a:p>
        </p:txBody>
      </p:sp>
    </p:spTree>
    <p:extLst>
      <p:ext uri="{BB962C8B-B14F-4D97-AF65-F5344CB8AC3E}">
        <p14:creationId xmlns:p14="http://schemas.microsoft.com/office/powerpoint/2010/main" val="13393470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4867" y="6581001"/>
            <a:ext cx="7455608" cy="276999"/>
          </a:xfrm>
          <a:prstGeom prst="rect">
            <a:avLst/>
          </a:prstGeom>
          <a:noFill/>
        </p:spPr>
        <p:txBody>
          <a:bodyPr wrap="square" rtlCol="0">
            <a:spAutoFit/>
          </a:bodyPr>
          <a:lstStyle/>
          <a:p>
            <a:r>
              <a:rPr lang="en-US" sz="1200" dirty="0" smtClean="0"/>
              <a:t>Copyright Barbara Braden and Nancy Bergstrom, 1988. Reprinted with Permission. All rights reserved. </a:t>
            </a:r>
            <a:endParaRPr lang="en-US" sz="1200" dirty="0"/>
          </a:p>
        </p:txBody>
      </p:sp>
      <p:pic>
        <p:nvPicPr>
          <p:cNvPr id="2" name="Picture 1" descr="bradensca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756" y="181412"/>
            <a:ext cx="8379941" cy="6475409"/>
          </a:xfrm>
          <a:prstGeom prst="rect">
            <a:avLst/>
          </a:prstGeom>
          <a:solidFill>
            <a:schemeClr val="bg1"/>
          </a:solidFill>
        </p:spPr>
      </p:pic>
    </p:spTree>
    <p:extLst>
      <p:ext uri="{BB962C8B-B14F-4D97-AF65-F5344CB8AC3E}">
        <p14:creationId xmlns:p14="http://schemas.microsoft.com/office/powerpoint/2010/main" val="13961112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Options Abound… </a:t>
            </a:r>
            <a:endParaRPr lang="en-US" dirty="0"/>
          </a:p>
        </p:txBody>
      </p:sp>
      <p:sp>
        <p:nvSpPr>
          <p:cNvPr id="3" name="Content Placeholder 2"/>
          <p:cNvSpPr>
            <a:spLocks noGrp="1"/>
          </p:cNvSpPr>
          <p:nvPr>
            <p:ph sz="half" idx="1"/>
          </p:nvPr>
        </p:nvSpPr>
        <p:spPr/>
        <p:txBody>
          <a:bodyPr>
            <a:normAutofit lnSpcReduction="10000"/>
          </a:bodyPr>
          <a:lstStyle/>
          <a:p>
            <a:r>
              <a:rPr lang="en-US" sz="2000" dirty="0" smtClean="0"/>
              <a:t>Gauze</a:t>
            </a:r>
          </a:p>
          <a:p>
            <a:r>
              <a:rPr lang="en-US" sz="2000" dirty="0" smtClean="0"/>
              <a:t>Foams</a:t>
            </a:r>
          </a:p>
          <a:p>
            <a:r>
              <a:rPr lang="en-US" sz="2000" dirty="0" smtClean="0"/>
              <a:t>Alginates/</a:t>
            </a:r>
            <a:r>
              <a:rPr lang="en-US" sz="2000" dirty="0" err="1" smtClean="0"/>
              <a:t>Hydrofiber</a:t>
            </a:r>
            <a:endParaRPr lang="en-US" sz="2000" dirty="0" smtClean="0"/>
          </a:p>
          <a:p>
            <a:r>
              <a:rPr lang="en-US" sz="2000" dirty="0" smtClean="0"/>
              <a:t>Hydrogel</a:t>
            </a:r>
          </a:p>
          <a:p>
            <a:r>
              <a:rPr lang="en-US" sz="2000" dirty="0" smtClean="0"/>
              <a:t>Transparent films</a:t>
            </a:r>
          </a:p>
          <a:p>
            <a:r>
              <a:rPr lang="en-US" sz="2000" dirty="0" smtClean="0"/>
              <a:t>Contact layers</a:t>
            </a:r>
          </a:p>
          <a:p>
            <a:r>
              <a:rPr lang="en-US" sz="2000" dirty="0" smtClean="0"/>
              <a:t>Antimicrobials</a:t>
            </a:r>
          </a:p>
          <a:p>
            <a:r>
              <a:rPr lang="en-US" dirty="0" smtClean="0"/>
              <a:t>Collagenase</a:t>
            </a:r>
          </a:p>
        </p:txBody>
      </p:sp>
      <p:sp>
        <p:nvSpPr>
          <p:cNvPr id="7" name="Content Placeholder 6"/>
          <p:cNvSpPr>
            <a:spLocks noGrp="1"/>
          </p:cNvSpPr>
          <p:nvPr>
            <p:ph sz="half" idx="2"/>
          </p:nvPr>
        </p:nvSpPr>
        <p:spPr/>
        <p:txBody>
          <a:bodyPr>
            <a:normAutofit lnSpcReduction="10000"/>
          </a:bodyPr>
          <a:lstStyle/>
          <a:p>
            <a:r>
              <a:rPr lang="en-US" dirty="0" smtClean="0"/>
              <a:t>Silver gel</a:t>
            </a:r>
          </a:p>
          <a:p>
            <a:r>
              <a:rPr lang="en-US" dirty="0" smtClean="0"/>
              <a:t>Silver alginates</a:t>
            </a:r>
          </a:p>
          <a:p>
            <a:r>
              <a:rPr lang="en-US" dirty="0" err="1" smtClean="0"/>
              <a:t>Povidone</a:t>
            </a:r>
            <a:r>
              <a:rPr lang="en-US" dirty="0"/>
              <a:t>-</a:t>
            </a:r>
            <a:r>
              <a:rPr lang="en-US" dirty="0" smtClean="0"/>
              <a:t>Iodine</a:t>
            </a:r>
          </a:p>
          <a:p>
            <a:r>
              <a:rPr lang="en-US" dirty="0" smtClean="0"/>
              <a:t>Dakin’s solution</a:t>
            </a:r>
          </a:p>
          <a:p>
            <a:r>
              <a:rPr lang="en-US" dirty="0" smtClean="0"/>
              <a:t>Acetic acid solution</a:t>
            </a:r>
          </a:p>
          <a:p>
            <a:r>
              <a:rPr lang="en-US" dirty="0" smtClean="0"/>
              <a:t>Negative pressure </a:t>
            </a:r>
            <a:r>
              <a:rPr lang="en-US" dirty="0"/>
              <a:t>t</a:t>
            </a:r>
            <a:r>
              <a:rPr lang="en-US" dirty="0" smtClean="0"/>
              <a:t>herapy</a:t>
            </a:r>
          </a:p>
          <a:p>
            <a:r>
              <a:rPr lang="en-US" dirty="0" smtClean="0"/>
              <a:t>Sharp debridement</a:t>
            </a:r>
          </a:p>
          <a:p>
            <a:r>
              <a:rPr lang="en-US" dirty="0" smtClean="0"/>
              <a:t>Bioengineered skin equivalents</a:t>
            </a:r>
          </a:p>
          <a:p>
            <a:endParaRPr lang="en-US" dirty="0" smtClean="0"/>
          </a:p>
        </p:txBody>
      </p:sp>
    </p:spTree>
    <p:extLst>
      <p:ext uri="{BB962C8B-B14F-4D97-AF65-F5344CB8AC3E}">
        <p14:creationId xmlns:p14="http://schemas.microsoft.com/office/powerpoint/2010/main" val="12633410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is this important?</a:t>
            </a:r>
            <a:endParaRPr lang="en-US" dirty="0"/>
          </a:p>
        </p:txBody>
      </p:sp>
      <p:sp>
        <p:nvSpPr>
          <p:cNvPr id="6" name="Content Placeholder 5"/>
          <p:cNvSpPr>
            <a:spLocks noGrp="1"/>
          </p:cNvSpPr>
          <p:nvPr>
            <p:ph idx="1"/>
          </p:nvPr>
        </p:nvSpPr>
        <p:spPr/>
        <p:txBody>
          <a:bodyPr>
            <a:normAutofit lnSpcReduction="10000"/>
          </a:bodyPr>
          <a:lstStyle/>
          <a:p>
            <a:r>
              <a:rPr lang="en-US" dirty="0"/>
              <a:t>Chronic wounds can lead to serious infections, gangrene</a:t>
            </a:r>
            <a:r>
              <a:rPr lang="en-US" dirty="0" smtClean="0"/>
              <a:t>, disability, amputation, and even loss of life due to complications. </a:t>
            </a:r>
            <a:endParaRPr lang="en-US" dirty="0"/>
          </a:p>
          <a:p>
            <a:r>
              <a:rPr lang="en-US" dirty="0" smtClean="0"/>
              <a:t>Approximately 6.5 </a:t>
            </a:r>
            <a:r>
              <a:rPr lang="en-US" dirty="0"/>
              <a:t>million Americans suffer from chronic wounds</a:t>
            </a:r>
            <a:r>
              <a:rPr lang="en-US" dirty="0" smtClean="0"/>
              <a:t>. </a:t>
            </a:r>
            <a:r>
              <a:rPr lang="en-US" dirty="0"/>
              <a:t>(</a:t>
            </a:r>
            <a:r>
              <a:rPr lang="en-US" dirty="0" err="1"/>
              <a:t>Sen</a:t>
            </a:r>
            <a:r>
              <a:rPr lang="en-US" dirty="0"/>
              <a:t>, </a:t>
            </a:r>
            <a:r>
              <a:rPr lang="en-US" dirty="0" err="1"/>
              <a:t>Gordillo</a:t>
            </a:r>
            <a:r>
              <a:rPr lang="en-US" dirty="0"/>
              <a:t>, Roy</a:t>
            </a:r>
            <a:r>
              <a:rPr lang="en-US" dirty="0" smtClean="0"/>
              <a:t>, </a:t>
            </a:r>
            <a:r>
              <a:rPr lang="en-US" dirty="0"/>
              <a:t>et al </a:t>
            </a:r>
            <a:r>
              <a:rPr lang="en-US" dirty="0" smtClean="0"/>
              <a:t>2009)</a:t>
            </a:r>
          </a:p>
          <a:p>
            <a:r>
              <a:rPr lang="en-US" dirty="0" smtClean="0"/>
              <a:t>Every </a:t>
            </a:r>
            <a:r>
              <a:rPr lang="en-US" dirty="0"/>
              <a:t>year, more than 82,000 people with diabetes have amputations. </a:t>
            </a:r>
            <a:r>
              <a:rPr lang="en-US" dirty="0" smtClean="0"/>
              <a:t>The </a:t>
            </a:r>
            <a:r>
              <a:rPr lang="en-US" dirty="0"/>
              <a:t>risk of leg amputation </a:t>
            </a:r>
            <a:r>
              <a:rPr lang="en-US" dirty="0" smtClean="0"/>
              <a:t>is estimated to be</a:t>
            </a:r>
            <a:r>
              <a:rPr lang="en-US" baseline="0" dirty="0" smtClean="0"/>
              <a:t> </a:t>
            </a:r>
            <a:r>
              <a:rPr lang="en-US" dirty="0" smtClean="0"/>
              <a:t>15 </a:t>
            </a:r>
            <a:r>
              <a:rPr lang="en-US" dirty="0"/>
              <a:t>to 40 times greater in persons with diabetes</a:t>
            </a:r>
            <a:r>
              <a:rPr lang="en-US" dirty="0" smtClean="0"/>
              <a:t>.</a:t>
            </a:r>
          </a:p>
          <a:p>
            <a:r>
              <a:rPr lang="en-US" dirty="0"/>
              <a:t>An estimated excess of </a:t>
            </a:r>
            <a:r>
              <a:rPr lang="en-US" dirty="0" smtClean="0"/>
              <a:t>US $</a:t>
            </a:r>
            <a:r>
              <a:rPr lang="en-US" dirty="0"/>
              <a:t>25 billion is spent annually on treatment of chronic wounds and the burden is rapidly growing due to increasing health care costs, an aging population and a sharp rise in the incidence of diabetes and obesity worldwide</a:t>
            </a:r>
            <a:r>
              <a:rPr lang="en-US" dirty="0" smtClean="0"/>
              <a:t>. (</a:t>
            </a:r>
            <a:r>
              <a:rPr lang="en-US" dirty="0" err="1" smtClean="0"/>
              <a:t>Sen</a:t>
            </a:r>
            <a:r>
              <a:rPr lang="en-US" dirty="0" smtClean="0"/>
              <a:t>,  et al 2009)</a:t>
            </a:r>
            <a:endParaRPr lang="en-US" dirty="0"/>
          </a:p>
          <a:p>
            <a:endParaRPr lang="en-US" dirty="0"/>
          </a:p>
        </p:txBody>
      </p:sp>
    </p:spTree>
    <p:extLst>
      <p:ext uri="{BB962C8B-B14F-4D97-AF65-F5344CB8AC3E}">
        <p14:creationId xmlns:p14="http://schemas.microsoft.com/office/powerpoint/2010/main" val="31828320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900304311.W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993" y="1280644"/>
            <a:ext cx="2339682" cy="3983030"/>
          </a:xfrm>
          <a:prstGeom prst="rect">
            <a:avLst/>
          </a:prstGeom>
        </p:spPr>
      </p:pic>
    </p:spTree>
    <p:extLst>
      <p:ext uri="{BB962C8B-B14F-4D97-AF65-F5344CB8AC3E}">
        <p14:creationId xmlns:p14="http://schemas.microsoft.com/office/powerpoint/2010/main" val="40314478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a:t>
            </a:r>
            <a:r>
              <a:rPr lang="en-US" dirty="0" smtClean="0"/>
              <a:t>More</a:t>
            </a:r>
            <a:r>
              <a:rPr lang="en-US" dirty="0" smtClean="0"/>
              <a:t> </a:t>
            </a:r>
            <a:r>
              <a:rPr lang="en-US" dirty="0" smtClean="0"/>
              <a:t>Information…</a:t>
            </a:r>
            <a:endParaRPr lang="en-US" dirty="0"/>
          </a:p>
        </p:txBody>
      </p:sp>
      <p:sp>
        <p:nvSpPr>
          <p:cNvPr id="3" name="Content Placeholder 2"/>
          <p:cNvSpPr>
            <a:spLocks noGrp="1"/>
          </p:cNvSpPr>
          <p:nvPr>
            <p:ph idx="1"/>
          </p:nvPr>
        </p:nvSpPr>
        <p:spPr/>
        <p:txBody>
          <a:bodyPr/>
          <a:lstStyle/>
          <a:p>
            <a:r>
              <a:rPr lang="en-US" dirty="0" smtClean="0"/>
              <a:t>Wound </a:t>
            </a:r>
            <a:r>
              <a:rPr lang="en-US" dirty="0" err="1" smtClean="0"/>
              <a:t>Ostomy</a:t>
            </a:r>
            <a:r>
              <a:rPr lang="en-US" dirty="0" smtClean="0"/>
              <a:t> and </a:t>
            </a:r>
            <a:r>
              <a:rPr lang="en-US" dirty="0"/>
              <a:t>Continence Nurses Society http://</a:t>
            </a:r>
            <a:r>
              <a:rPr lang="en-US" dirty="0" err="1"/>
              <a:t>www.wocn.org</a:t>
            </a:r>
            <a:r>
              <a:rPr lang="en-US" dirty="0" smtClean="0"/>
              <a:t>/</a:t>
            </a:r>
          </a:p>
          <a:p>
            <a:r>
              <a:rPr lang="en-US" dirty="0" smtClean="0"/>
              <a:t>National Database of Nursing Quality Indicators (NDNQI) Free Pressure Ulcer Training </a:t>
            </a:r>
            <a:r>
              <a:rPr lang="en-US" dirty="0" smtClean="0">
                <a:hlinkClick r:id="rId2"/>
              </a:rPr>
              <a:t>http://www.nursingquality.org</a:t>
            </a:r>
            <a:endParaRPr lang="en-US" dirty="0" smtClean="0"/>
          </a:p>
          <a:p>
            <a:r>
              <a:rPr lang="en-US" dirty="0" smtClean="0"/>
              <a:t>The </a:t>
            </a:r>
            <a:r>
              <a:rPr lang="en-US" dirty="0"/>
              <a:t>Wound Institute </a:t>
            </a:r>
            <a:r>
              <a:rPr lang="en-US" dirty="0">
                <a:hlinkClick r:id="rId3"/>
              </a:rPr>
              <a:t>http://www.thewoundinstitute.com</a:t>
            </a:r>
            <a:r>
              <a:rPr lang="en-US" dirty="0" smtClean="0">
                <a:hlinkClick r:id="rId3"/>
              </a:rPr>
              <a:t>/</a:t>
            </a:r>
            <a:endParaRPr lang="en-US" dirty="0" smtClean="0"/>
          </a:p>
          <a:p>
            <a:endParaRPr lang="en-US" dirty="0"/>
          </a:p>
        </p:txBody>
      </p:sp>
    </p:spTree>
    <p:extLst>
      <p:ext uri="{BB962C8B-B14F-4D97-AF65-F5344CB8AC3E}">
        <p14:creationId xmlns:p14="http://schemas.microsoft.com/office/powerpoint/2010/main" val="2674577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a:t>
            </a:r>
            <a:r>
              <a:rPr lang="en-US" dirty="0" smtClean="0"/>
              <a:t>all starts </a:t>
            </a:r>
            <a:r>
              <a:rPr lang="en-US" dirty="0"/>
              <a:t>with the skin... </a:t>
            </a:r>
          </a:p>
        </p:txBody>
      </p:sp>
      <p:pic>
        <p:nvPicPr>
          <p:cNvPr id="4" name="Content Placeholder 3"/>
          <p:cNvPicPr>
            <a:picLocks noGrp="1" noChangeAspect="1"/>
          </p:cNvPicPr>
          <p:nvPr>
            <p:ph idx="1"/>
          </p:nvPr>
        </p:nvPicPr>
        <p:blipFill>
          <a:blip r:embed="rId3"/>
          <a:srcRect l="-31621" r="-31621"/>
          <a:stretch>
            <a:fillRect/>
          </a:stretch>
        </p:blipFill>
        <p:spPr/>
      </p:pic>
      <p:sp>
        <p:nvSpPr>
          <p:cNvPr id="5" name="TextBox 4"/>
          <p:cNvSpPr txBox="1"/>
          <p:nvPr/>
        </p:nvSpPr>
        <p:spPr>
          <a:xfrm>
            <a:off x="3019602" y="6039022"/>
            <a:ext cx="6417600" cy="338554"/>
          </a:xfrm>
          <a:prstGeom prst="rect">
            <a:avLst/>
          </a:prstGeom>
          <a:noFill/>
        </p:spPr>
        <p:txBody>
          <a:bodyPr wrap="square" rtlCol="0">
            <a:spAutoFit/>
          </a:bodyPr>
          <a:lstStyle/>
          <a:p>
            <a:r>
              <a:rPr lang="en-US" sz="800" dirty="0"/>
              <a:t>http://</a:t>
            </a:r>
            <a:r>
              <a:rPr lang="en-US" sz="800" dirty="0" err="1"/>
              <a:t>img.webmd.com</a:t>
            </a:r>
            <a:r>
              <a:rPr lang="en-US" sz="800" dirty="0"/>
              <a:t>/</a:t>
            </a:r>
            <a:r>
              <a:rPr lang="en-US" sz="800" dirty="0" err="1"/>
              <a:t>dtmcms</a:t>
            </a:r>
            <a:r>
              <a:rPr lang="en-US" sz="800" dirty="0"/>
              <a:t>/live/</a:t>
            </a:r>
            <a:r>
              <a:rPr lang="en-US" sz="800" dirty="0" err="1"/>
              <a:t>webmd</a:t>
            </a:r>
            <a:r>
              <a:rPr lang="en-US" sz="800" dirty="0"/>
              <a:t>/</a:t>
            </a:r>
            <a:r>
              <a:rPr lang="en-US" sz="800" dirty="0" err="1"/>
              <a:t>consumer_assets</a:t>
            </a:r>
            <a:r>
              <a:rPr lang="en-US" sz="800" dirty="0"/>
              <a:t>/</a:t>
            </a:r>
            <a:r>
              <a:rPr lang="en-US" sz="800" dirty="0" err="1"/>
              <a:t>site_images</a:t>
            </a:r>
            <a:r>
              <a:rPr lang="en-US" sz="800" dirty="0"/>
              <a:t>/articles/</a:t>
            </a:r>
            <a:r>
              <a:rPr lang="en-US" sz="800" dirty="0" err="1"/>
              <a:t>image_article_collections</a:t>
            </a:r>
            <a:r>
              <a:rPr lang="en-US" sz="800" dirty="0"/>
              <a:t>/</a:t>
            </a:r>
            <a:r>
              <a:rPr lang="en-US" sz="800" dirty="0" err="1"/>
              <a:t>anatomy_pages</a:t>
            </a:r>
            <a:r>
              <a:rPr lang="en-US" sz="800" dirty="0"/>
              <a:t>/</a:t>
            </a:r>
            <a:r>
              <a:rPr lang="en-US" sz="800" dirty="0" err="1"/>
              <a:t>skin.jpg</a:t>
            </a:r>
            <a:endParaRPr lang="en-US" sz="800" dirty="0"/>
          </a:p>
        </p:txBody>
      </p:sp>
    </p:spTree>
    <p:extLst>
      <p:ext uri="{BB962C8B-B14F-4D97-AF65-F5344CB8AC3E}">
        <p14:creationId xmlns:p14="http://schemas.microsoft.com/office/powerpoint/2010/main" val="32254380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Wound Healing</a:t>
            </a:r>
            <a:endParaRPr lang="en-US" dirty="0"/>
          </a:p>
        </p:txBody>
      </p:sp>
      <p:sp>
        <p:nvSpPr>
          <p:cNvPr id="5" name="Content Placeholder 4"/>
          <p:cNvSpPr>
            <a:spLocks noGrp="1"/>
          </p:cNvSpPr>
          <p:nvPr>
            <p:ph idx="1"/>
          </p:nvPr>
        </p:nvSpPr>
        <p:spPr/>
        <p:txBody>
          <a:bodyPr>
            <a:normAutofit/>
          </a:bodyPr>
          <a:lstStyle/>
          <a:p>
            <a:pPr marL="457200" indent="-457200">
              <a:buAutoNum type="arabicPeriod"/>
            </a:pPr>
            <a:r>
              <a:rPr lang="en-US" sz="2800" dirty="0" smtClean="0"/>
              <a:t>Hemostasis</a:t>
            </a:r>
          </a:p>
          <a:p>
            <a:pPr marL="457200" indent="-457200">
              <a:buAutoNum type="arabicPeriod"/>
            </a:pPr>
            <a:r>
              <a:rPr lang="en-US" sz="2800" dirty="0" smtClean="0"/>
              <a:t>Inflammatory Phase</a:t>
            </a:r>
          </a:p>
          <a:p>
            <a:pPr marL="514350" indent="-514350">
              <a:buFont typeface="+mj-lt"/>
              <a:buAutoNum type="arabicPeriod"/>
            </a:pPr>
            <a:r>
              <a:rPr lang="en-US" sz="2800" dirty="0" smtClean="0"/>
              <a:t>Proliferative Phase</a:t>
            </a:r>
          </a:p>
          <a:p>
            <a:pPr marL="514350" indent="-514350">
              <a:buFont typeface="+mj-lt"/>
              <a:buAutoNum type="arabicPeriod"/>
            </a:pPr>
            <a:r>
              <a:rPr lang="en-US" sz="2800" dirty="0" smtClean="0"/>
              <a:t>Remodeling</a:t>
            </a:r>
            <a:endParaRPr lang="en-US" sz="2800" dirty="0" smtClean="0"/>
          </a:p>
        </p:txBody>
      </p:sp>
    </p:spTree>
    <p:extLst>
      <p:ext uri="{BB962C8B-B14F-4D97-AF65-F5344CB8AC3E}">
        <p14:creationId xmlns:p14="http://schemas.microsoft.com/office/powerpoint/2010/main" val="23248192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Hemostasis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Begins</a:t>
            </a:r>
            <a:r>
              <a:rPr lang="en-US" sz="2400" dirty="0" smtClean="0"/>
              <a:t>: Immediately from point of injury</a:t>
            </a:r>
          </a:p>
          <a:p>
            <a:pPr marL="0" indent="0">
              <a:buNone/>
            </a:pPr>
            <a:r>
              <a:rPr lang="en-US" sz="2400" dirty="0" smtClean="0"/>
              <a:t>Lasts: Minutes to </a:t>
            </a:r>
            <a:r>
              <a:rPr lang="en-US" sz="2400" dirty="0" smtClean="0"/>
              <a:t>hours</a:t>
            </a:r>
            <a:br>
              <a:rPr lang="en-US" sz="2400" dirty="0" smtClean="0"/>
            </a:br>
            <a:endParaRPr lang="en-US" sz="2400" dirty="0" smtClean="0"/>
          </a:p>
          <a:p>
            <a:pPr marL="0" indent="0">
              <a:buNone/>
            </a:pPr>
            <a:r>
              <a:rPr lang="en-US" sz="2400" dirty="0" smtClean="0"/>
              <a:t>Characteristics: Vasoconstriction then vasodilation, activation of clotting mechanisms, clot formation</a:t>
            </a:r>
          </a:p>
          <a:p>
            <a:pPr marL="0" indent="0">
              <a:buNone/>
            </a:pPr>
            <a:r>
              <a:rPr lang="en-US" sz="2400" dirty="0" smtClean="0"/>
              <a:t>Substances involved: Platelets, ADP, Factor III, Factor VII, </a:t>
            </a:r>
            <a:r>
              <a:rPr lang="en-US" sz="2400" dirty="0" err="1" smtClean="0"/>
              <a:t>prothrombin</a:t>
            </a:r>
            <a:r>
              <a:rPr lang="en-US" sz="2400" dirty="0" smtClean="0"/>
              <a:t>, thrombin, fibrinogen, fibrin</a:t>
            </a:r>
            <a:endParaRPr lang="en-US" sz="2400" dirty="0"/>
          </a:p>
        </p:txBody>
      </p:sp>
      <p:pic>
        <p:nvPicPr>
          <p:cNvPr id="4" name="Picture 3" descr="MC9004388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406" y="430313"/>
            <a:ext cx="3625421" cy="2794518"/>
          </a:xfrm>
          <a:prstGeom prst="rect">
            <a:avLst/>
          </a:prstGeom>
        </p:spPr>
      </p:pic>
    </p:spTree>
    <p:extLst>
      <p:ext uri="{BB962C8B-B14F-4D97-AF65-F5344CB8AC3E}">
        <p14:creationId xmlns:p14="http://schemas.microsoft.com/office/powerpoint/2010/main" val="39596269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Inflammatory Phase</a:t>
            </a:r>
            <a:endParaRPr lang="en-US" dirty="0"/>
          </a:p>
        </p:txBody>
      </p:sp>
      <p:sp>
        <p:nvSpPr>
          <p:cNvPr id="3" name="Content Placeholder 2"/>
          <p:cNvSpPr>
            <a:spLocks noGrp="1"/>
          </p:cNvSpPr>
          <p:nvPr>
            <p:ph idx="1"/>
          </p:nvPr>
        </p:nvSpPr>
        <p:spPr>
          <a:xfrm>
            <a:off x="778754" y="1828800"/>
            <a:ext cx="10111316" cy="4208930"/>
          </a:xfrm>
        </p:spPr>
        <p:txBody>
          <a:bodyPr>
            <a:normAutofit/>
          </a:bodyPr>
          <a:lstStyle/>
          <a:p>
            <a:pPr marL="0" indent="0">
              <a:buNone/>
            </a:pPr>
            <a:r>
              <a:rPr lang="en-US" sz="2800" dirty="0" smtClean="0"/>
              <a:t>Begins: Immediately from point of injury</a:t>
            </a:r>
          </a:p>
          <a:p>
            <a:pPr marL="0" indent="0">
              <a:buNone/>
            </a:pPr>
            <a:r>
              <a:rPr lang="en-US" sz="2800" dirty="0" smtClean="0"/>
              <a:t>Lasts: 4-6 days</a:t>
            </a:r>
          </a:p>
          <a:p>
            <a:pPr marL="0" indent="0">
              <a:buNone/>
            </a:pPr>
            <a:r>
              <a:rPr lang="en-US" sz="2800" dirty="0" smtClean="0"/>
              <a:t>Characteristics: </a:t>
            </a:r>
            <a:r>
              <a:rPr lang="en-US" sz="2800" dirty="0" err="1" smtClean="0"/>
              <a:t>Rubor</a:t>
            </a:r>
            <a:r>
              <a:rPr lang="en-US" sz="2800" dirty="0" smtClean="0"/>
              <a:t>, </a:t>
            </a:r>
            <a:r>
              <a:rPr lang="en-US" sz="2800" dirty="0" err="1" smtClean="0"/>
              <a:t>Calor</a:t>
            </a:r>
            <a:r>
              <a:rPr lang="en-US" sz="2800" dirty="0" smtClean="0"/>
              <a:t>, Tumor, Dolor</a:t>
            </a:r>
          </a:p>
          <a:p>
            <a:pPr marL="0" indent="0">
              <a:buNone/>
            </a:pPr>
            <a:r>
              <a:rPr lang="en-US" sz="2800" dirty="0" smtClean="0"/>
              <a:t>Substances involved: platelets, neutrophils, macrophages, epithelial cells, cytokines, and protein rich exudate</a:t>
            </a:r>
            <a:endParaRPr lang="en-US" sz="2800" dirty="0"/>
          </a:p>
        </p:txBody>
      </p:sp>
      <p:pic>
        <p:nvPicPr>
          <p:cNvPr id="4" name="Picture 3" descr="MM90023635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2009" y="1134748"/>
            <a:ext cx="1903985" cy="2592660"/>
          </a:xfrm>
          <a:prstGeom prst="rect">
            <a:avLst/>
          </a:prstGeom>
        </p:spPr>
      </p:pic>
    </p:spTree>
    <p:extLst>
      <p:ext uri="{BB962C8B-B14F-4D97-AF65-F5344CB8AC3E}">
        <p14:creationId xmlns:p14="http://schemas.microsoft.com/office/powerpoint/2010/main" val="15169383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Proliferative Phase</a:t>
            </a:r>
            <a:endParaRPr lang="en-US" dirty="0"/>
          </a:p>
        </p:txBody>
      </p:sp>
      <p:sp>
        <p:nvSpPr>
          <p:cNvPr id="3" name="Content Placeholder 2"/>
          <p:cNvSpPr>
            <a:spLocks noGrp="1"/>
          </p:cNvSpPr>
          <p:nvPr>
            <p:ph idx="1"/>
          </p:nvPr>
        </p:nvSpPr>
        <p:spPr>
          <a:xfrm>
            <a:off x="1039285" y="2073002"/>
            <a:ext cx="10111316" cy="4208930"/>
          </a:xfrm>
        </p:spPr>
        <p:txBody>
          <a:bodyPr>
            <a:normAutofit/>
          </a:bodyPr>
          <a:lstStyle/>
          <a:p>
            <a:pPr marL="0" indent="0">
              <a:buNone/>
            </a:pPr>
            <a:r>
              <a:rPr lang="en-US" sz="2800" dirty="0" smtClean="0"/>
              <a:t>Begins: 4-6 days post-injury</a:t>
            </a:r>
          </a:p>
          <a:p>
            <a:pPr marL="0" indent="0">
              <a:buNone/>
            </a:pPr>
            <a:r>
              <a:rPr lang="en-US" sz="2800" dirty="0" smtClean="0"/>
              <a:t>Lasts: 2-3 weeks</a:t>
            </a:r>
          </a:p>
          <a:p>
            <a:pPr marL="0" indent="0">
              <a:buNone/>
            </a:pPr>
            <a:r>
              <a:rPr lang="en-US" sz="2800" dirty="0" smtClean="0"/>
              <a:t>Characteristics: Epithelialization, granulation tissue formation, collagen synthesis, contraction</a:t>
            </a:r>
          </a:p>
        </p:txBody>
      </p:sp>
      <p:pic>
        <p:nvPicPr>
          <p:cNvPr id="4" name="Picture 3" descr="MP9001451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262" y="663189"/>
            <a:ext cx="3657600" cy="2414016"/>
          </a:xfrm>
          <a:prstGeom prst="rect">
            <a:avLst/>
          </a:prstGeom>
        </p:spPr>
      </p:pic>
    </p:spTree>
    <p:extLst>
      <p:ext uri="{BB962C8B-B14F-4D97-AF65-F5344CB8AC3E}">
        <p14:creationId xmlns:p14="http://schemas.microsoft.com/office/powerpoint/2010/main" val="29856327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Remodeling Stage</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Begins: 2-3 weeks post-injury</a:t>
            </a:r>
          </a:p>
          <a:p>
            <a:pPr marL="0" indent="0">
              <a:buNone/>
            </a:pPr>
            <a:r>
              <a:rPr lang="en-US" sz="2800" dirty="0" smtClean="0"/>
              <a:t>Lasts: weeks to years</a:t>
            </a:r>
          </a:p>
          <a:p>
            <a:pPr marL="0" indent="0">
              <a:buNone/>
            </a:pPr>
            <a:r>
              <a:rPr lang="en-US" sz="2800" dirty="0" smtClean="0"/>
              <a:t>Characteristics: Epithelialization, remodeling of extracellular matrix, scar maturation</a:t>
            </a:r>
          </a:p>
          <a:p>
            <a:pPr marL="0" indent="0">
              <a:buNone/>
            </a:pPr>
            <a:r>
              <a:rPr lang="en-US" sz="2800" dirty="0" smtClean="0"/>
              <a:t>Substances involved: Matrix </a:t>
            </a:r>
            <a:r>
              <a:rPr lang="en-US" sz="2800" dirty="0" err="1" smtClean="0"/>
              <a:t>metalloproteinases</a:t>
            </a:r>
            <a:r>
              <a:rPr lang="en-US" sz="2800" dirty="0"/>
              <a:t> </a:t>
            </a:r>
            <a:r>
              <a:rPr lang="en-US" sz="2800" dirty="0" smtClean="0"/>
              <a:t>(MMPs) and tissue inhibitors of </a:t>
            </a:r>
            <a:r>
              <a:rPr lang="en-US" sz="2800" dirty="0" err="1" smtClean="0"/>
              <a:t>metalloproteinases</a:t>
            </a:r>
            <a:r>
              <a:rPr lang="en-US" sz="2800" dirty="0" smtClean="0"/>
              <a:t> (TIMPs). These must balance for healing to occur. </a:t>
            </a:r>
          </a:p>
        </p:txBody>
      </p:sp>
      <p:pic>
        <p:nvPicPr>
          <p:cNvPr id="4" name="Picture 3" descr="MC900185732.W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697" y="858963"/>
            <a:ext cx="1799011" cy="1799011"/>
          </a:xfrm>
          <a:prstGeom prst="rect">
            <a:avLst/>
          </a:prstGeom>
        </p:spPr>
      </p:pic>
    </p:spTree>
    <p:extLst>
      <p:ext uri="{BB962C8B-B14F-4D97-AF65-F5344CB8AC3E}">
        <p14:creationId xmlns:p14="http://schemas.microsoft.com/office/powerpoint/2010/main" val="31189649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of Wounds</a:t>
            </a:r>
          </a:p>
        </p:txBody>
      </p:sp>
      <p:sp>
        <p:nvSpPr>
          <p:cNvPr id="4" name="Text Placeholder 3"/>
          <p:cNvSpPr>
            <a:spLocks noGrp="1"/>
          </p:cNvSpPr>
          <p:nvPr>
            <p:ph type="body" idx="1"/>
          </p:nvPr>
        </p:nvSpPr>
        <p:spPr/>
        <p:txBody>
          <a:bodyPr/>
          <a:lstStyle/>
          <a:p>
            <a:r>
              <a:rPr lang="en-US" dirty="0" smtClean="0"/>
              <a:t>Partial Thickness</a:t>
            </a:r>
            <a:endParaRPr lang="en-US" dirty="0"/>
          </a:p>
        </p:txBody>
      </p:sp>
      <p:sp>
        <p:nvSpPr>
          <p:cNvPr id="3" name="Content Placeholder 2"/>
          <p:cNvSpPr>
            <a:spLocks noGrp="1"/>
          </p:cNvSpPr>
          <p:nvPr>
            <p:ph sz="half" idx="2"/>
          </p:nvPr>
        </p:nvSpPr>
        <p:spPr/>
        <p:txBody>
          <a:bodyPr>
            <a:normAutofit/>
          </a:bodyPr>
          <a:lstStyle/>
          <a:p>
            <a:r>
              <a:rPr lang="en-US" sz="2400" dirty="0" smtClean="0"/>
              <a:t>Partial thickness wounds extend into but not through the dermis </a:t>
            </a:r>
            <a:endParaRPr lang="en-US" sz="2400" dirty="0" smtClean="0"/>
          </a:p>
          <a:p>
            <a:r>
              <a:rPr lang="en-US" sz="2400" dirty="0" smtClean="0"/>
              <a:t>Examples</a:t>
            </a:r>
            <a:r>
              <a:rPr lang="en-US" sz="2400" dirty="0" smtClean="0"/>
              <a:t>: Stage I and II Pressure Ulcers, Mild abrasions, 1</a:t>
            </a:r>
            <a:r>
              <a:rPr lang="en-US" sz="2400" baseline="30000" dirty="0" smtClean="0"/>
              <a:t>st</a:t>
            </a:r>
            <a:r>
              <a:rPr lang="en-US" sz="2400" dirty="0" smtClean="0"/>
              <a:t> </a:t>
            </a:r>
            <a:r>
              <a:rPr lang="en-US" sz="2400" dirty="0" smtClean="0"/>
              <a:t>and some 2</a:t>
            </a:r>
            <a:r>
              <a:rPr lang="en-US" sz="2400" baseline="30000" dirty="0" smtClean="0"/>
              <a:t>nd</a:t>
            </a:r>
            <a:r>
              <a:rPr lang="en-US" sz="2400" dirty="0" smtClean="0"/>
              <a:t> </a:t>
            </a:r>
            <a:r>
              <a:rPr lang="en-US" sz="2400" dirty="0" smtClean="0"/>
              <a:t>degree burns</a:t>
            </a:r>
          </a:p>
          <a:p>
            <a:pPr marL="0" indent="0">
              <a:buNone/>
            </a:pPr>
            <a:endParaRPr lang="en-US" dirty="0" smtClean="0"/>
          </a:p>
        </p:txBody>
      </p:sp>
      <p:sp>
        <p:nvSpPr>
          <p:cNvPr id="5" name="Text Placeholder 4"/>
          <p:cNvSpPr>
            <a:spLocks noGrp="1"/>
          </p:cNvSpPr>
          <p:nvPr>
            <p:ph type="body" sz="quarter" idx="3"/>
          </p:nvPr>
        </p:nvSpPr>
        <p:spPr/>
        <p:txBody>
          <a:bodyPr/>
          <a:lstStyle/>
          <a:p>
            <a:r>
              <a:rPr lang="en-US" dirty="0" smtClean="0"/>
              <a:t>Full Thickness</a:t>
            </a:r>
            <a:endParaRPr lang="en-US" dirty="0"/>
          </a:p>
        </p:txBody>
      </p:sp>
      <p:sp>
        <p:nvSpPr>
          <p:cNvPr id="6" name="Content Placeholder 5"/>
          <p:cNvSpPr>
            <a:spLocks noGrp="1"/>
          </p:cNvSpPr>
          <p:nvPr>
            <p:ph sz="quarter" idx="4"/>
          </p:nvPr>
        </p:nvSpPr>
        <p:spPr/>
        <p:txBody>
          <a:bodyPr/>
          <a:lstStyle/>
          <a:p>
            <a:r>
              <a:rPr lang="en-US" sz="2400" dirty="0"/>
              <a:t>Full thickness wounds extend through the dermis and may involve subcutaneous tissue, connective tissue, and </a:t>
            </a:r>
            <a:r>
              <a:rPr lang="en-US" sz="2400" dirty="0" smtClean="0"/>
              <a:t>muscle</a:t>
            </a:r>
          </a:p>
          <a:p>
            <a:r>
              <a:rPr lang="en-US" sz="2400" dirty="0" smtClean="0"/>
              <a:t>Examples</a:t>
            </a:r>
            <a:r>
              <a:rPr lang="en-US" sz="2400" dirty="0"/>
              <a:t>: Stage III and IV Pressure Ulcers</a:t>
            </a:r>
            <a:r>
              <a:rPr lang="en-US" sz="2400" dirty="0" smtClean="0"/>
              <a:t>, some 2</a:t>
            </a:r>
            <a:r>
              <a:rPr lang="en-US" sz="2400" baseline="30000" dirty="0" smtClean="0"/>
              <a:t>nd</a:t>
            </a:r>
            <a:r>
              <a:rPr lang="en-US" sz="2400" dirty="0" smtClean="0"/>
              <a:t> degree burns, 3</a:t>
            </a:r>
            <a:r>
              <a:rPr lang="en-US" sz="2400" baseline="30000" dirty="0" smtClean="0"/>
              <a:t>rd</a:t>
            </a:r>
            <a:r>
              <a:rPr lang="en-US" sz="2400" dirty="0" smtClean="0"/>
              <a:t> </a:t>
            </a:r>
            <a:r>
              <a:rPr lang="en-US" sz="2400" dirty="0"/>
              <a:t>degree burns</a:t>
            </a:r>
            <a:r>
              <a:rPr lang="en-US" sz="2400" dirty="0" smtClean="0"/>
              <a:t>, surgical </a:t>
            </a:r>
            <a:r>
              <a:rPr lang="en-US" sz="2400" dirty="0"/>
              <a:t>incisions</a:t>
            </a:r>
          </a:p>
          <a:p>
            <a:endParaRPr lang="en-US" dirty="0"/>
          </a:p>
        </p:txBody>
      </p:sp>
    </p:spTree>
    <p:extLst>
      <p:ext uri="{BB962C8B-B14F-4D97-AF65-F5344CB8AC3E}">
        <p14:creationId xmlns:p14="http://schemas.microsoft.com/office/powerpoint/2010/main" val="41075235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Revolution.thmx</Template>
  <TotalTime>1021</TotalTime>
  <Words>1864</Words>
  <Application>Microsoft Macintosh PowerPoint</Application>
  <PresentationFormat>Custom</PresentationFormat>
  <Paragraphs>185</Paragraphs>
  <Slides>27</Slides>
  <Notes>14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Revolution</vt:lpstr>
      <vt:lpstr>Wounds and Wound Management</vt:lpstr>
      <vt:lpstr>Learning Objectives</vt:lpstr>
      <vt:lpstr>It all starts with the skin... </vt:lpstr>
      <vt:lpstr>Phases of Wound Healing</vt:lpstr>
      <vt:lpstr>Hemostasis</vt:lpstr>
      <vt:lpstr>Inflammatory Phase</vt:lpstr>
      <vt:lpstr>Proliferative Phase</vt:lpstr>
      <vt:lpstr>Remodeling Stage</vt:lpstr>
      <vt:lpstr>Classification of Wounds</vt:lpstr>
      <vt:lpstr>Types of Acute and Chronic Wounds</vt:lpstr>
      <vt:lpstr>Acute Wounds</vt:lpstr>
      <vt:lpstr>Burns</vt:lpstr>
      <vt:lpstr>Burns by Degrees</vt:lpstr>
      <vt:lpstr>Chronic Wounds</vt:lpstr>
      <vt:lpstr>Why Wounds Become Chronic</vt:lpstr>
      <vt:lpstr>Arterial Ulcers</vt:lpstr>
      <vt:lpstr>Venous Ulcers</vt:lpstr>
      <vt:lpstr>Diabetic Ulcers</vt:lpstr>
      <vt:lpstr>Pressure Ulcers</vt:lpstr>
      <vt:lpstr>Pressure Ulcer Staging (NPUAP, 2007)</vt:lpstr>
      <vt:lpstr>Not all pressure ulcers have stages… </vt:lpstr>
      <vt:lpstr>Pressure Ulcer Risk Factors</vt:lpstr>
      <vt:lpstr>PowerPoint Presentation</vt:lpstr>
      <vt:lpstr>Treatment Options Abound… </vt:lpstr>
      <vt:lpstr>Why is this important?</vt:lpstr>
      <vt:lpstr>PowerPoint Presentation</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Wounds and Wound Management</dc:title>
  <dc:creator/>
  <cp:lastModifiedBy>Jennifer Lancaster</cp:lastModifiedBy>
  <cp:revision>44</cp:revision>
  <dcterms:created xsi:type="dcterms:W3CDTF">2012-07-27T01:16:44Z</dcterms:created>
  <dcterms:modified xsi:type="dcterms:W3CDTF">2014-03-06T03:11:59Z</dcterms:modified>
</cp:coreProperties>
</file>