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7" r:id="rId29"/>
    <p:sldId id="291" r:id="rId30"/>
    <p:sldId id="284" r:id="rId31"/>
    <p:sldId id="286" r:id="rId32"/>
    <p:sldId id="306" r:id="rId33"/>
    <p:sldId id="292" r:id="rId34"/>
    <p:sldId id="288" r:id="rId35"/>
    <p:sldId id="290" r:id="rId36"/>
    <p:sldId id="289" r:id="rId37"/>
    <p:sldId id="307" r:id="rId38"/>
    <p:sldId id="300" r:id="rId39"/>
    <p:sldId id="293" r:id="rId40"/>
    <p:sldId id="294" r:id="rId41"/>
    <p:sldId id="295" r:id="rId42"/>
    <p:sldId id="296" r:id="rId43"/>
    <p:sldId id="301" r:id="rId44"/>
    <p:sldId id="304" r:id="rId45"/>
    <p:sldId id="305" r:id="rId46"/>
    <p:sldId id="303" r:id="rId47"/>
    <p:sldId id="302" r:id="rId48"/>
    <p:sldId id="308" r:id="rId49"/>
    <p:sldId id="309" r:id="rId50"/>
    <p:sldId id="298" r:id="rId51"/>
    <p:sldId id="299" r:id="rId52"/>
    <p:sldId id="285" r:id="rId53"/>
    <p:sldId id="297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33" autoAdjust="0"/>
  </p:normalViewPr>
  <p:slideViewPr>
    <p:cSldViewPr snapToGrid="0" snapToObjects="1">
      <p:cViewPr>
        <p:scale>
          <a:sx n="88" d="100"/>
          <a:sy n="88" d="100"/>
        </p:scale>
        <p:origin x="-11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SOF/LDV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8 weeks</c:v>
                </c:pt>
                <c:pt idx="1">
                  <c:v>12 weeks</c:v>
                </c:pt>
                <c:pt idx="2">
                  <c:v>24 weeks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94</c:v>
                </c:pt>
                <c:pt idx="1">
                  <c:v>99</c:v>
                </c:pt>
                <c:pt idx="2">
                  <c:v>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SOF/LDV + RBV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8 weeks</c:v>
                </c:pt>
                <c:pt idx="1">
                  <c:v>12 weeks</c:v>
                </c:pt>
                <c:pt idx="2">
                  <c:v>24 weeks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96</c:v>
                </c:pt>
                <c:pt idx="1">
                  <c:v>97</c:v>
                </c:pt>
                <c:pt idx="2">
                  <c:v>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230656"/>
        <c:axId val="80232448"/>
      </c:barChart>
      <c:catAx>
        <c:axId val="80230656"/>
        <c:scaling>
          <c:orientation val="minMax"/>
        </c:scaling>
        <c:delete val="0"/>
        <c:axPos val="b"/>
        <c:majorTickMark val="out"/>
        <c:minorTickMark val="none"/>
        <c:tickLblPos val="nextTo"/>
        <c:crossAx val="80232448"/>
        <c:crosses val="autoZero"/>
        <c:auto val="1"/>
        <c:lblAlgn val="ctr"/>
        <c:lblOffset val="100"/>
        <c:noMultiLvlLbl val="0"/>
      </c:catAx>
      <c:valAx>
        <c:axId val="80232448"/>
        <c:scaling>
          <c:orientation val="minMax"/>
          <c:max val="10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80230656"/>
        <c:crosses val="autoZero"/>
        <c:crossBetween val="between"/>
        <c:majorUnit val="10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Cirrhosis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SOF/LDV x 12 weeks</c:v>
                </c:pt>
                <c:pt idx="1">
                  <c:v>SOF/LDV + RBV x 12 weeks</c:v>
                </c:pt>
                <c:pt idx="2">
                  <c:v>SOF/LDV x 24 weeks</c:v>
                </c:pt>
                <c:pt idx="3">
                  <c:v>SOF/LDV + RBV x 24 weeks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97</c:v>
                </c:pt>
                <c:pt idx="1">
                  <c:v>100</c:v>
                </c:pt>
                <c:pt idx="2">
                  <c:v>97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Cirrhosis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SOF/LDV x 12 weeks</c:v>
                </c:pt>
                <c:pt idx="1">
                  <c:v>SOF/LDV + RBV x 12 weeks</c:v>
                </c:pt>
                <c:pt idx="2">
                  <c:v>SOF/LDV x 24 weeks</c:v>
                </c:pt>
                <c:pt idx="3">
                  <c:v>SOF/LDV + RBV x 24 weeks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99</c:v>
                </c:pt>
                <c:pt idx="3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709120"/>
        <c:axId val="82710912"/>
      </c:barChart>
      <c:catAx>
        <c:axId val="82709120"/>
        <c:scaling>
          <c:orientation val="minMax"/>
        </c:scaling>
        <c:delete val="0"/>
        <c:axPos val="b"/>
        <c:majorTickMark val="out"/>
        <c:minorTickMark val="none"/>
        <c:tickLblPos val="nextTo"/>
        <c:crossAx val="82710912"/>
        <c:crosses val="autoZero"/>
        <c:auto val="1"/>
        <c:lblAlgn val="ctr"/>
        <c:lblOffset val="100"/>
        <c:noMultiLvlLbl val="0"/>
      </c:catAx>
      <c:valAx>
        <c:axId val="82710912"/>
        <c:scaling>
          <c:orientation val="minMax"/>
          <c:max val="10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82709120"/>
        <c:crosses val="autoZero"/>
        <c:crossBetween val="between"/>
        <c:majorUnit val="10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SOF/LDV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12 weeks</c:v>
                </c:pt>
                <c:pt idx="1">
                  <c:v>24 weeks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94</c:v>
                </c:pt>
                <c:pt idx="1">
                  <c:v>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SOF/LDV + RBV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12 weeks</c:v>
                </c:pt>
                <c:pt idx="1">
                  <c:v>24 weeks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96</c:v>
                </c:pt>
                <c:pt idx="1">
                  <c:v>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750464"/>
        <c:axId val="84112128"/>
      </c:barChart>
      <c:catAx>
        <c:axId val="82750464"/>
        <c:scaling>
          <c:orientation val="minMax"/>
        </c:scaling>
        <c:delete val="0"/>
        <c:axPos val="b"/>
        <c:majorTickMark val="out"/>
        <c:minorTickMark val="none"/>
        <c:tickLblPos val="nextTo"/>
        <c:crossAx val="84112128"/>
        <c:crosses val="autoZero"/>
        <c:auto val="1"/>
        <c:lblAlgn val="ctr"/>
        <c:lblOffset val="100"/>
        <c:noMultiLvlLbl val="0"/>
      </c:catAx>
      <c:valAx>
        <c:axId val="84112128"/>
        <c:scaling>
          <c:orientation val="minMax"/>
          <c:max val="100"/>
          <c:min val="0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crossAx val="82750464"/>
        <c:crosses val="autoZero"/>
        <c:crossBetween val="between"/>
        <c:majorUnit val="10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Cirrhosis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SOF/LDV x 12 weeks</c:v>
                </c:pt>
                <c:pt idx="1">
                  <c:v>SOF/LDV + RBV x 12 weeks</c:v>
                </c:pt>
                <c:pt idx="2">
                  <c:v>SOF/LDV x 24 weeks</c:v>
                </c:pt>
                <c:pt idx="3">
                  <c:v>SOF/LDV + RBV x 24 weeks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86</c:v>
                </c:pt>
                <c:pt idx="1">
                  <c:v>82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Cirrhosis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SOF/LDV x 12 weeks</c:v>
                </c:pt>
                <c:pt idx="1">
                  <c:v>SOF/LDV + RBV x 12 weeks</c:v>
                </c:pt>
                <c:pt idx="2">
                  <c:v>SOF/LDV x 24 weeks</c:v>
                </c:pt>
                <c:pt idx="3">
                  <c:v>SOF/LDV + RBV x 24 weeks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95</c:v>
                </c:pt>
                <c:pt idx="1">
                  <c:v>100</c:v>
                </c:pt>
                <c:pt idx="2">
                  <c:v>99</c:v>
                </c:pt>
                <c:pt idx="3">
                  <c:v>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836288"/>
        <c:axId val="83846272"/>
      </c:barChart>
      <c:catAx>
        <c:axId val="83836288"/>
        <c:scaling>
          <c:orientation val="minMax"/>
        </c:scaling>
        <c:delete val="0"/>
        <c:axPos val="b"/>
        <c:majorTickMark val="out"/>
        <c:minorTickMark val="none"/>
        <c:tickLblPos val="nextTo"/>
        <c:crossAx val="83846272"/>
        <c:crosses val="autoZero"/>
        <c:auto val="1"/>
        <c:lblAlgn val="ctr"/>
        <c:lblOffset val="100"/>
        <c:noMultiLvlLbl val="0"/>
      </c:catAx>
      <c:valAx>
        <c:axId val="83846272"/>
        <c:scaling>
          <c:orientation val="minMax"/>
          <c:max val="10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83836288"/>
        <c:crosses val="autoZero"/>
        <c:crossBetween val="between"/>
        <c:majorUnit val="10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7B2322-AF3B-4347-B9F6-DFE4D51E2512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ACE47B-E0C2-B847-96D2-3914150F21F7}">
      <dgm:prSet phldrT="[Text]"/>
      <dgm:spPr/>
      <dgm:t>
        <a:bodyPr/>
        <a:lstStyle/>
        <a:p>
          <a:r>
            <a:rPr lang="en-US" dirty="0" smtClean="0"/>
            <a:t>Interferon x 48 </a:t>
          </a:r>
          <a:r>
            <a:rPr lang="en-US" dirty="0" err="1" smtClean="0"/>
            <a:t>wks</a:t>
          </a:r>
          <a:r>
            <a:rPr lang="en-US" dirty="0" smtClean="0"/>
            <a:t> (1990-1997) SVR = 7-11%</a:t>
          </a:r>
          <a:endParaRPr lang="en-US" dirty="0"/>
        </a:p>
      </dgm:t>
    </dgm:pt>
    <dgm:pt modelId="{B2CAA1F6-0298-054F-B306-DE4E12388343}" type="parTrans" cxnId="{5339F781-378B-8048-8E59-D96CFF640A88}">
      <dgm:prSet/>
      <dgm:spPr/>
      <dgm:t>
        <a:bodyPr/>
        <a:lstStyle/>
        <a:p>
          <a:endParaRPr lang="en-US"/>
        </a:p>
      </dgm:t>
    </dgm:pt>
    <dgm:pt modelId="{38F51DAB-747F-D448-B7D6-CA25ADC02386}" type="sibTrans" cxnId="{5339F781-378B-8048-8E59-D96CFF640A88}">
      <dgm:prSet/>
      <dgm:spPr/>
      <dgm:t>
        <a:bodyPr/>
        <a:lstStyle/>
        <a:p>
          <a:endParaRPr lang="en-US"/>
        </a:p>
      </dgm:t>
    </dgm:pt>
    <dgm:pt modelId="{9DB74AA7-EDB5-D34E-8FCB-C60792E764FB}">
      <dgm:prSet phldrT="[Text]"/>
      <dgm:spPr/>
      <dgm:t>
        <a:bodyPr/>
        <a:lstStyle/>
        <a:p>
          <a:r>
            <a:rPr lang="en-US" dirty="0" smtClean="0"/>
            <a:t>INF + RBV x 48 </a:t>
          </a:r>
          <a:r>
            <a:rPr lang="en-US" dirty="0" err="1" smtClean="0"/>
            <a:t>wks</a:t>
          </a:r>
          <a:r>
            <a:rPr lang="en-US" dirty="0" smtClean="0"/>
            <a:t> (1998-2011) SVR = 28-40%</a:t>
          </a:r>
          <a:endParaRPr lang="en-US" dirty="0"/>
        </a:p>
      </dgm:t>
    </dgm:pt>
    <dgm:pt modelId="{3A6C526A-19B3-E94C-8B9F-F9259C18F8E6}" type="parTrans" cxnId="{5C8D97D9-5ECE-5A44-A12B-BF16541E579C}">
      <dgm:prSet/>
      <dgm:spPr/>
      <dgm:t>
        <a:bodyPr/>
        <a:lstStyle/>
        <a:p>
          <a:endParaRPr lang="en-US"/>
        </a:p>
      </dgm:t>
    </dgm:pt>
    <dgm:pt modelId="{5EF5CFBD-8353-694B-93A6-5973027B8185}" type="sibTrans" cxnId="{5C8D97D9-5ECE-5A44-A12B-BF16541E579C}">
      <dgm:prSet/>
      <dgm:spPr/>
      <dgm:t>
        <a:bodyPr/>
        <a:lstStyle/>
        <a:p>
          <a:endParaRPr lang="en-US"/>
        </a:p>
      </dgm:t>
    </dgm:pt>
    <dgm:pt modelId="{343E53B8-9964-4141-9611-2F29D2C45F23}" type="pres">
      <dgm:prSet presAssocID="{B47B2322-AF3B-4347-B9F6-DFE4D51E251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2E1647A-7603-DF41-ACE9-71ED0821669B}" type="pres">
      <dgm:prSet presAssocID="{EBACE47B-E0C2-B847-96D2-3914150F21F7}" presName="composite" presStyleCnt="0"/>
      <dgm:spPr/>
    </dgm:pt>
    <dgm:pt modelId="{721A0525-B4CD-D14D-9B79-FDFAB91DDAA5}" type="pres">
      <dgm:prSet presAssocID="{EBACE47B-E0C2-B847-96D2-3914150F21F7}" presName="bentUpArrow1" presStyleLbl="alignImgPlace1" presStyleIdx="0" presStyleCnt="1"/>
      <dgm:spPr/>
    </dgm:pt>
    <dgm:pt modelId="{34DFF0A3-B974-DF4B-90BE-AFF767AB5B21}" type="pres">
      <dgm:prSet presAssocID="{EBACE47B-E0C2-B847-96D2-3914150F21F7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DAFF83-1868-0B4F-8141-F5BED1B9C096}" type="pres">
      <dgm:prSet presAssocID="{EBACE47B-E0C2-B847-96D2-3914150F21F7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BF4BE01A-E705-1B4B-8CB8-DE8784909572}" type="pres">
      <dgm:prSet presAssocID="{38F51DAB-747F-D448-B7D6-CA25ADC02386}" presName="sibTrans" presStyleCnt="0"/>
      <dgm:spPr/>
    </dgm:pt>
    <dgm:pt modelId="{7B74AB5D-C79B-4043-871E-9ED49B67F27D}" type="pres">
      <dgm:prSet presAssocID="{9DB74AA7-EDB5-D34E-8FCB-C60792E764FB}" presName="composite" presStyleCnt="0"/>
      <dgm:spPr/>
    </dgm:pt>
    <dgm:pt modelId="{0F69DEED-320B-7543-A02C-54FF35802CC5}" type="pres">
      <dgm:prSet presAssocID="{9DB74AA7-EDB5-D34E-8FCB-C60792E764FB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CE4FF5-C1C8-6E4C-BC03-9B2CA214C902}" type="presOf" srcId="{9DB74AA7-EDB5-D34E-8FCB-C60792E764FB}" destId="{0F69DEED-320B-7543-A02C-54FF35802CC5}" srcOrd="0" destOrd="0" presId="urn:microsoft.com/office/officeart/2005/8/layout/StepDownProcess"/>
    <dgm:cxn modelId="{5C8D97D9-5ECE-5A44-A12B-BF16541E579C}" srcId="{B47B2322-AF3B-4347-B9F6-DFE4D51E2512}" destId="{9DB74AA7-EDB5-D34E-8FCB-C60792E764FB}" srcOrd="1" destOrd="0" parTransId="{3A6C526A-19B3-E94C-8B9F-F9259C18F8E6}" sibTransId="{5EF5CFBD-8353-694B-93A6-5973027B8185}"/>
    <dgm:cxn modelId="{C00747D7-B90E-504E-9562-D4F435AB293C}" type="presOf" srcId="{B47B2322-AF3B-4347-B9F6-DFE4D51E2512}" destId="{343E53B8-9964-4141-9611-2F29D2C45F23}" srcOrd="0" destOrd="0" presId="urn:microsoft.com/office/officeart/2005/8/layout/StepDownProcess"/>
    <dgm:cxn modelId="{5339F781-378B-8048-8E59-D96CFF640A88}" srcId="{B47B2322-AF3B-4347-B9F6-DFE4D51E2512}" destId="{EBACE47B-E0C2-B847-96D2-3914150F21F7}" srcOrd="0" destOrd="0" parTransId="{B2CAA1F6-0298-054F-B306-DE4E12388343}" sibTransId="{38F51DAB-747F-D448-B7D6-CA25ADC02386}"/>
    <dgm:cxn modelId="{83FA2623-A818-7942-9263-8BFC300D4C4C}" type="presOf" srcId="{EBACE47B-E0C2-B847-96D2-3914150F21F7}" destId="{34DFF0A3-B974-DF4B-90BE-AFF767AB5B21}" srcOrd="0" destOrd="0" presId="urn:microsoft.com/office/officeart/2005/8/layout/StepDownProcess"/>
    <dgm:cxn modelId="{1DBAB184-0751-1243-8CB4-919C989C0DD8}" type="presParOf" srcId="{343E53B8-9964-4141-9611-2F29D2C45F23}" destId="{C2E1647A-7603-DF41-ACE9-71ED0821669B}" srcOrd="0" destOrd="0" presId="urn:microsoft.com/office/officeart/2005/8/layout/StepDownProcess"/>
    <dgm:cxn modelId="{0C917BB7-29E2-7A4F-B2A4-717F0F05158D}" type="presParOf" srcId="{C2E1647A-7603-DF41-ACE9-71ED0821669B}" destId="{721A0525-B4CD-D14D-9B79-FDFAB91DDAA5}" srcOrd="0" destOrd="0" presId="urn:microsoft.com/office/officeart/2005/8/layout/StepDownProcess"/>
    <dgm:cxn modelId="{F6E5069D-A6F2-5B4D-B3B4-5FC9C55AB01F}" type="presParOf" srcId="{C2E1647A-7603-DF41-ACE9-71ED0821669B}" destId="{34DFF0A3-B974-DF4B-90BE-AFF767AB5B21}" srcOrd="1" destOrd="0" presId="urn:microsoft.com/office/officeart/2005/8/layout/StepDownProcess"/>
    <dgm:cxn modelId="{123E97BF-7E17-7F47-96B4-C570FA896F30}" type="presParOf" srcId="{C2E1647A-7603-DF41-ACE9-71ED0821669B}" destId="{A2DAFF83-1868-0B4F-8141-F5BED1B9C096}" srcOrd="2" destOrd="0" presId="urn:microsoft.com/office/officeart/2005/8/layout/StepDownProcess"/>
    <dgm:cxn modelId="{0CD1DF8D-6A33-124E-B75A-291641059D52}" type="presParOf" srcId="{343E53B8-9964-4141-9611-2F29D2C45F23}" destId="{BF4BE01A-E705-1B4B-8CB8-DE8784909572}" srcOrd="1" destOrd="0" presId="urn:microsoft.com/office/officeart/2005/8/layout/StepDownProcess"/>
    <dgm:cxn modelId="{64D62E9B-0E63-2140-B9B0-0F066CEC4C15}" type="presParOf" srcId="{343E53B8-9964-4141-9611-2F29D2C45F23}" destId="{7B74AB5D-C79B-4043-871E-9ED49B67F27D}" srcOrd="2" destOrd="0" presId="urn:microsoft.com/office/officeart/2005/8/layout/StepDownProcess"/>
    <dgm:cxn modelId="{25B9DAED-DAA7-DF47-B440-CBA2C750691E}" type="presParOf" srcId="{7B74AB5D-C79B-4043-871E-9ED49B67F27D}" destId="{0F69DEED-320B-7543-A02C-54FF35802CC5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7B2322-AF3B-4347-B9F6-DFE4D51E2512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ACE47B-E0C2-B847-96D2-3914150F21F7}">
      <dgm:prSet phldrT="[Text]"/>
      <dgm:spPr/>
      <dgm:t>
        <a:bodyPr/>
        <a:lstStyle/>
        <a:p>
          <a:r>
            <a:rPr lang="en-US" dirty="0" smtClean="0"/>
            <a:t>Interferon x 48 </a:t>
          </a:r>
          <a:r>
            <a:rPr lang="en-US" dirty="0" err="1" smtClean="0"/>
            <a:t>wks</a:t>
          </a:r>
          <a:r>
            <a:rPr lang="en-US" dirty="0" smtClean="0"/>
            <a:t> (1990-1997) SVR = 7-11%</a:t>
          </a:r>
          <a:endParaRPr lang="en-US" dirty="0"/>
        </a:p>
      </dgm:t>
    </dgm:pt>
    <dgm:pt modelId="{B2CAA1F6-0298-054F-B306-DE4E12388343}" type="parTrans" cxnId="{5339F781-378B-8048-8E59-D96CFF640A88}">
      <dgm:prSet/>
      <dgm:spPr/>
      <dgm:t>
        <a:bodyPr/>
        <a:lstStyle/>
        <a:p>
          <a:endParaRPr lang="en-US"/>
        </a:p>
      </dgm:t>
    </dgm:pt>
    <dgm:pt modelId="{38F51DAB-747F-D448-B7D6-CA25ADC02386}" type="sibTrans" cxnId="{5339F781-378B-8048-8E59-D96CFF640A88}">
      <dgm:prSet/>
      <dgm:spPr/>
      <dgm:t>
        <a:bodyPr/>
        <a:lstStyle/>
        <a:p>
          <a:endParaRPr lang="en-US"/>
        </a:p>
      </dgm:t>
    </dgm:pt>
    <dgm:pt modelId="{9DB74AA7-EDB5-D34E-8FCB-C60792E764FB}">
      <dgm:prSet phldrT="[Text]"/>
      <dgm:spPr/>
      <dgm:t>
        <a:bodyPr/>
        <a:lstStyle/>
        <a:p>
          <a:r>
            <a:rPr lang="en-US" dirty="0" smtClean="0"/>
            <a:t>INF + RBV x 48 </a:t>
          </a:r>
          <a:r>
            <a:rPr lang="en-US" dirty="0" err="1" smtClean="0"/>
            <a:t>wks</a:t>
          </a:r>
          <a:r>
            <a:rPr lang="en-US" dirty="0" smtClean="0"/>
            <a:t> (1998-2011) SVR = 28-40%</a:t>
          </a:r>
          <a:endParaRPr lang="en-US" dirty="0"/>
        </a:p>
      </dgm:t>
    </dgm:pt>
    <dgm:pt modelId="{3A6C526A-19B3-E94C-8B9F-F9259C18F8E6}" type="parTrans" cxnId="{5C8D97D9-5ECE-5A44-A12B-BF16541E579C}">
      <dgm:prSet/>
      <dgm:spPr/>
      <dgm:t>
        <a:bodyPr/>
        <a:lstStyle/>
        <a:p>
          <a:endParaRPr lang="en-US"/>
        </a:p>
      </dgm:t>
    </dgm:pt>
    <dgm:pt modelId="{5EF5CFBD-8353-694B-93A6-5973027B8185}" type="sibTrans" cxnId="{5C8D97D9-5ECE-5A44-A12B-BF16541E579C}">
      <dgm:prSet/>
      <dgm:spPr/>
      <dgm:t>
        <a:bodyPr/>
        <a:lstStyle/>
        <a:p>
          <a:endParaRPr lang="en-US"/>
        </a:p>
      </dgm:t>
    </dgm:pt>
    <dgm:pt modelId="{84F39D38-5001-5649-9375-D7FCFECC06CE}">
      <dgm:prSet phldrT="[Text]"/>
      <dgm:spPr/>
      <dgm:t>
        <a:bodyPr/>
        <a:lstStyle/>
        <a:p>
          <a:r>
            <a:rPr lang="en-US" dirty="0" smtClean="0"/>
            <a:t>INF +RBV + PI (2011-2014) SVR = 59-66%</a:t>
          </a:r>
          <a:endParaRPr lang="en-US" dirty="0"/>
        </a:p>
      </dgm:t>
    </dgm:pt>
    <dgm:pt modelId="{19D981CD-0A7E-4F48-9FF1-6F7D0A8A630D}" type="parTrans" cxnId="{020E3567-96FE-A646-B824-22ADEF7A8153}">
      <dgm:prSet/>
      <dgm:spPr/>
      <dgm:t>
        <a:bodyPr/>
        <a:lstStyle/>
        <a:p>
          <a:endParaRPr lang="en-US"/>
        </a:p>
      </dgm:t>
    </dgm:pt>
    <dgm:pt modelId="{2A364778-2E01-C541-A169-B9519B2F8444}" type="sibTrans" cxnId="{020E3567-96FE-A646-B824-22ADEF7A8153}">
      <dgm:prSet/>
      <dgm:spPr/>
      <dgm:t>
        <a:bodyPr/>
        <a:lstStyle/>
        <a:p>
          <a:endParaRPr lang="en-US"/>
        </a:p>
      </dgm:t>
    </dgm:pt>
    <dgm:pt modelId="{343E53B8-9964-4141-9611-2F29D2C45F23}" type="pres">
      <dgm:prSet presAssocID="{B47B2322-AF3B-4347-B9F6-DFE4D51E251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2E1647A-7603-DF41-ACE9-71ED0821669B}" type="pres">
      <dgm:prSet presAssocID="{EBACE47B-E0C2-B847-96D2-3914150F21F7}" presName="composite" presStyleCnt="0"/>
      <dgm:spPr/>
    </dgm:pt>
    <dgm:pt modelId="{721A0525-B4CD-D14D-9B79-FDFAB91DDAA5}" type="pres">
      <dgm:prSet presAssocID="{EBACE47B-E0C2-B847-96D2-3914150F21F7}" presName="bentUpArrow1" presStyleLbl="alignImgPlace1" presStyleIdx="0" presStyleCnt="2"/>
      <dgm:spPr/>
    </dgm:pt>
    <dgm:pt modelId="{34DFF0A3-B974-DF4B-90BE-AFF767AB5B21}" type="pres">
      <dgm:prSet presAssocID="{EBACE47B-E0C2-B847-96D2-3914150F21F7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DAFF83-1868-0B4F-8141-F5BED1B9C096}" type="pres">
      <dgm:prSet presAssocID="{EBACE47B-E0C2-B847-96D2-3914150F21F7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BF4BE01A-E705-1B4B-8CB8-DE8784909572}" type="pres">
      <dgm:prSet presAssocID="{38F51DAB-747F-D448-B7D6-CA25ADC02386}" presName="sibTrans" presStyleCnt="0"/>
      <dgm:spPr/>
    </dgm:pt>
    <dgm:pt modelId="{7B74AB5D-C79B-4043-871E-9ED49B67F27D}" type="pres">
      <dgm:prSet presAssocID="{9DB74AA7-EDB5-D34E-8FCB-C60792E764FB}" presName="composite" presStyleCnt="0"/>
      <dgm:spPr/>
    </dgm:pt>
    <dgm:pt modelId="{5A5E3BC0-E8B9-524E-A7D8-22DC4128EFD7}" type="pres">
      <dgm:prSet presAssocID="{9DB74AA7-EDB5-D34E-8FCB-C60792E764FB}" presName="bentUpArrow1" presStyleLbl="alignImgPlace1" presStyleIdx="1" presStyleCnt="2"/>
      <dgm:spPr/>
    </dgm:pt>
    <dgm:pt modelId="{0F69DEED-320B-7543-A02C-54FF35802CC5}" type="pres">
      <dgm:prSet presAssocID="{9DB74AA7-EDB5-D34E-8FCB-C60792E764FB}" presName="ParentText" presStyleLbl="node1" presStyleIdx="1" presStyleCnt="3" custLinFactNeighborX="-3457" custLinFactNeighborY="-246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85AE2-2714-FA45-8E11-71F943DC0838}" type="pres">
      <dgm:prSet presAssocID="{9DB74AA7-EDB5-D34E-8FCB-C60792E764FB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0CB65E20-E9C1-6D41-BBC7-A99FB774D10E}" type="pres">
      <dgm:prSet presAssocID="{5EF5CFBD-8353-694B-93A6-5973027B8185}" presName="sibTrans" presStyleCnt="0"/>
      <dgm:spPr/>
    </dgm:pt>
    <dgm:pt modelId="{0762DC6C-061D-2B4A-AF21-AEAE235BCB96}" type="pres">
      <dgm:prSet presAssocID="{84F39D38-5001-5649-9375-D7FCFECC06CE}" presName="composite" presStyleCnt="0"/>
      <dgm:spPr/>
    </dgm:pt>
    <dgm:pt modelId="{D03E6225-645D-3F4B-B0D6-9920DBC558B9}" type="pres">
      <dgm:prSet presAssocID="{84F39D38-5001-5649-9375-D7FCFECC06CE}" presName="ParentText" presStyleLbl="node1" presStyleIdx="2" presStyleCnt="3" custLinFactNeighborX="-4609" custLinFactNeighborY="18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8D97D9-5ECE-5A44-A12B-BF16541E579C}" srcId="{B47B2322-AF3B-4347-B9F6-DFE4D51E2512}" destId="{9DB74AA7-EDB5-D34E-8FCB-C60792E764FB}" srcOrd="1" destOrd="0" parTransId="{3A6C526A-19B3-E94C-8B9F-F9259C18F8E6}" sibTransId="{5EF5CFBD-8353-694B-93A6-5973027B8185}"/>
    <dgm:cxn modelId="{5339F781-378B-8048-8E59-D96CFF640A88}" srcId="{B47B2322-AF3B-4347-B9F6-DFE4D51E2512}" destId="{EBACE47B-E0C2-B847-96D2-3914150F21F7}" srcOrd="0" destOrd="0" parTransId="{B2CAA1F6-0298-054F-B306-DE4E12388343}" sibTransId="{38F51DAB-747F-D448-B7D6-CA25ADC02386}"/>
    <dgm:cxn modelId="{7520086D-D36B-458E-AA07-287452466C3A}" type="presOf" srcId="{9DB74AA7-EDB5-D34E-8FCB-C60792E764FB}" destId="{0F69DEED-320B-7543-A02C-54FF35802CC5}" srcOrd="0" destOrd="0" presId="urn:microsoft.com/office/officeart/2005/8/layout/StepDownProcess"/>
    <dgm:cxn modelId="{5FA67D1F-C6C4-4CD3-A2F4-CB21527116E3}" type="presOf" srcId="{B47B2322-AF3B-4347-B9F6-DFE4D51E2512}" destId="{343E53B8-9964-4141-9611-2F29D2C45F23}" srcOrd="0" destOrd="0" presId="urn:microsoft.com/office/officeart/2005/8/layout/StepDownProcess"/>
    <dgm:cxn modelId="{201D9C5E-1E2B-4029-9B90-1DE695C14363}" type="presOf" srcId="{84F39D38-5001-5649-9375-D7FCFECC06CE}" destId="{D03E6225-645D-3F4B-B0D6-9920DBC558B9}" srcOrd="0" destOrd="0" presId="urn:microsoft.com/office/officeart/2005/8/layout/StepDownProcess"/>
    <dgm:cxn modelId="{5BD9E5B5-6CD7-40FC-AEA0-C59F496E40A9}" type="presOf" srcId="{EBACE47B-E0C2-B847-96D2-3914150F21F7}" destId="{34DFF0A3-B974-DF4B-90BE-AFF767AB5B21}" srcOrd="0" destOrd="0" presId="urn:microsoft.com/office/officeart/2005/8/layout/StepDownProcess"/>
    <dgm:cxn modelId="{020E3567-96FE-A646-B824-22ADEF7A8153}" srcId="{B47B2322-AF3B-4347-B9F6-DFE4D51E2512}" destId="{84F39D38-5001-5649-9375-D7FCFECC06CE}" srcOrd="2" destOrd="0" parTransId="{19D981CD-0A7E-4F48-9FF1-6F7D0A8A630D}" sibTransId="{2A364778-2E01-C541-A169-B9519B2F8444}"/>
    <dgm:cxn modelId="{5684F310-726B-4F36-829E-EA0A6C788FBB}" type="presParOf" srcId="{343E53B8-9964-4141-9611-2F29D2C45F23}" destId="{C2E1647A-7603-DF41-ACE9-71ED0821669B}" srcOrd="0" destOrd="0" presId="urn:microsoft.com/office/officeart/2005/8/layout/StepDownProcess"/>
    <dgm:cxn modelId="{BF262A47-71A2-45ED-BB91-530CC5A58CDC}" type="presParOf" srcId="{C2E1647A-7603-DF41-ACE9-71ED0821669B}" destId="{721A0525-B4CD-D14D-9B79-FDFAB91DDAA5}" srcOrd="0" destOrd="0" presId="urn:microsoft.com/office/officeart/2005/8/layout/StepDownProcess"/>
    <dgm:cxn modelId="{3D8A7EB6-1086-4DFA-8025-E702911FF2FB}" type="presParOf" srcId="{C2E1647A-7603-DF41-ACE9-71ED0821669B}" destId="{34DFF0A3-B974-DF4B-90BE-AFF767AB5B21}" srcOrd="1" destOrd="0" presId="urn:microsoft.com/office/officeart/2005/8/layout/StepDownProcess"/>
    <dgm:cxn modelId="{E13D3118-DD81-4E95-A894-1CBA1A727F89}" type="presParOf" srcId="{C2E1647A-7603-DF41-ACE9-71ED0821669B}" destId="{A2DAFF83-1868-0B4F-8141-F5BED1B9C096}" srcOrd="2" destOrd="0" presId="urn:microsoft.com/office/officeart/2005/8/layout/StepDownProcess"/>
    <dgm:cxn modelId="{9DA2382A-FB66-479E-993D-095F2EA419C4}" type="presParOf" srcId="{343E53B8-9964-4141-9611-2F29D2C45F23}" destId="{BF4BE01A-E705-1B4B-8CB8-DE8784909572}" srcOrd="1" destOrd="0" presId="urn:microsoft.com/office/officeart/2005/8/layout/StepDownProcess"/>
    <dgm:cxn modelId="{F8CD26BC-0F65-46F5-B8A0-AC96A91A368F}" type="presParOf" srcId="{343E53B8-9964-4141-9611-2F29D2C45F23}" destId="{7B74AB5D-C79B-4043-871E-9ED49B67F27D}" srcOrd="2" destOrd="0" presId="urn:microsoft.com/office/officeart/2005/8/layout/StepDownProcess"/>
    <dgm:cxn modelId="{7E3C480E-DABF-410D-9E6B-437029437F6E}" type="presParOf" srcId="{7B74AB5D-C79B-4043-871E-9ED49B67F27D}" destId="{5A5E3BC0-E8B9-524E-A7D8-22DC4128EFD7}" srcOrd="0" destOrd="0" presId="urn:microsoft.com/office/officeart/2005/8/layout/StepDownProcess"/>
    <dgm:cxn modelId="{9762C589-7D74-43DE-BFC3-62A02B790EF6}" type="presParOf" srcId="{7B74AB5D-C79B-4043-871E-9ED49B67F27D}" destId="{0F69DEED-320B-7543-A02C-54FF35802CC5}" srcOrd="1" destOrd="0" presId="urn:microsoft.com/office/officeart/2005/8/layout/StepDownProcess"/>
    <dgm:cxn modelId="{C74B0D7D-9F9B-4B12-97C6-ED2184E197A1}" type="presParOf" srcId="{7B74AB5D-C79B-4043-871E-9ED49B67F27D}" destId="{19485AE2-2714-FA45-8E11-71F943DC0838}" srcOrd="2" destOrd="0" presId="urn:microsoft.com/office/officeart/2005/8/layout/StepDownProcess"/>
    <dgm:cxn modelId="{4F4894A0-1BB9-4C4E-B769-E3709BD612CE}" type="presParOf" srcId="{343E53B8-9964-4141-9611-2F29D2C45F23}" destId="{0CB65E20-E9C1-6D41-BBC7-A99FB774D10E}" srcOrd="3" destOrd="0" presId="urn:microsoft.com/office/officeart/2005/8/layout/StepDownProcess"/>
    <dgm:cxn modelId="{E6E6BDFC-F5F6-4C89-9CA7-E95A4D117F33}" type="presParOf" srcId="{343E53B8-9964-4141-9611-2F29D2C45F23}" destId="{0762DC6C-061D-2B4A-AF21-AEAE235BCB96}" srcOrd="4" destOrd="0" presId="urn:microsoft.com/office/officeart/2005/8/layout/StepDownProcess"/>
    <dgm:cxn modelId="{58269520-D06E-4F31-B36B-5C2B455E9DF5}" type="presParOf" srcId="{0762DC6C-061D-2B4A-AF21-AEAE235BCB96}" destId="{D03E6225-645D-3F4B-B0D6-9920DBC558B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7B2322-AF3B-4347-B9F6-DFE4D51E2512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ACE47B-E0C2-B847-96D2-3914150F21F7}">
      <dgm:prSet phldrT="[Text]"/>
      <dgm:spPr/>
      <dgm:t>
        <a:bodyPr/>
        <a:lstStyle/>
        <a:p>
          <a:r>
            <a:rPr lang="en-US" dirty="0" smtClean="0"/>
            <a:t>Interferon x 48 </a:t>
          </a:r>
          <a:r>
            <a:rPr lang="en-US" dirty="0" err="1" smtClean="0"/>
            <a:t>wks</a:t>
          </a:r>
          <a:r>
            <a:rPr lang="en-US" dirty="0" smtClean="0"/>
            <a:t> (1990-1997) SVR = 7-11%</a:t>
          </a:r>
          <a:endParaRPr lang="en-US" dirty="0"/>
        </a:p>
      </dgm:t>
    </dgm:pt>
    <dgm:pt modelId="{B2CAA1F6-0298-054F-B306-DE4E12388343}" type="parTrans" cxnId="{5339F781-378B-8048-8E59-D96CFF640A88}">
      <dgm:prSet/>
      <dgm:spPr/>
      <dgm:t>
        <a:bodyPr/>
        <a:lstStyle/>
        <a:p>
          <a:endParaRPr lang="en-US"/>
        </a:p>
      </dgm:t>
    </dgm:pt>
    <dgm:pt modelId="{38F51DAB-747F-D448-B7D6-CA25ADC02386}" type="sibTrans" cxnId="{5339F781-378B-8048-8E59-D96CFF640A88}">
      <dgm:prSet/>
      <dgm:spPr/>
      <dgm:t>
        <a:bodyPr/>
        <a:lstStyle/>
        <a:p>
          <a:endParaRPr lang="en-US"/>
        </a:p>
      </dgm:t>
    </dgm:pt>
    <dgm:pt modelId="{9DB74AA7-EDB5-D34E-8FCB-C60792E764FB}">
      <dgm:prSet phldrT="[Text]"/>
      <dgm:spPr/>
      <dgm:t>
        <a:bodyPr/>
        <a:lstStyle/>
        <a:p>
          <a:r>
            <a:rPr lang="en-US" dirty="0" smtClean="0"/>
            <a:t>INF + RBV x 48 </a:t>
          </a:r>
          <a:r>
            <a:rPr lang="en-US" dirty="0" err="1" smtClean="0"/>
            <a:t>wks</a:t>
          </a:r>
          <a:r>
            <a:rPr lang="en-US" dirty="0" smtClean="0"/>
            <a:t> (1998-2011) SVR = 28-40%</a:t>
          </a:r>
          <a:endParaRPr lang="en-US" dirty="0"/>
        </a:p>
      </dgm:t>
    </dgm:pt>
    <dgm:pt modelId="{3A6C526A-19B3-E94C-8B9F-F9259C18F8E6}" type="parTrans" cxnId="{5C8D97D9-5ECE-5A44-A12B-BF16541E579C}">
      <dgm:prSet/>
      <dgm:spPr/>
      <dgm:t>
        <a:bodyPr/>
        <a:lstStyle/>
        <a:p>
          <a:endParaRPr lang="en-US"/>
        </a:p>
      </dgm:t>
    </dgm:pt>
    <dgm:pt modelId="{5EF5CFBD-8353-694B-93A6-5973027B8185}" type="sibTrans" cxnId="{5C8D97D9-5ECE-5A44-A12B-BF16541E579C}">
      <dgm:prSet/>
      <dgm:spPr/>
      <dgm:t>
        <a:bodyPr/>
        <a:lstStyle/>
        <a:p>
          <a:endParaRPr lang="en-US"/>
        </a:p>
      </dgm:t>
    </dgm:pt>
    <dgm:pt modelId="{84F39D38-5001-5649-9375-D7FCFECC06CE}">
      <dgm:prSet phldrT="[Text]"/>
      <dgm:spPr/>
      <dgm:t>
        <a:bodyPr/>
        <a:lstStyle/>
        <a:p>
          <a:r>
            <a:rPr lang="en-US" dirty="0" smtClean="0"/>
            <a:t>INF +RBV + PI (2011-2014) SVR = 59-66%</a:t>
          </a:r>
          <a:endParaRPr lang="en-US" dirty="0"/>
        </a:p>
      </dgm:t>
    </dgm:pt>
    <dgm:pt modelId="{19D981CD-0A7E-4F48-9FF1-6F7D0A8A630D}" type="parTrans" cxnId="{020E3567-96FE-A646-B824-22ADEF7A8153}">
      <dgm:prSet/>
      <dgm:spPr/>
      <dgm:t>
        <a:bodyPr/>
        <a:lstStyle/>
        <a:p>
          <a:endParaRPr lang="en-US"/>
        </a:p>
      </dgm:t>
    </dgm:pt>
    <dgm:pt modelId="{2A364778-2E01-C541-A169-B9519B2F8444}" type="sibTrans" cxnId="{020E3567-96FE-A646-B824-22ADEF7A8153}">
      <dgm:prSet/>
      <dgm:spPr/>
      <dgm:t>
        <a:bodyPr/>
        <a:lstStyle/>
        <a:p>
          <a:endParaRPr lang="en-US"/>
        </a:p>
      </dgm:t>
    </dgm:pt>
    <dgm:pt modelId="{571F6046-8707-EB43-8248-19AAC8C6F94A}">
      <dgm:prSet phldrT="[Text]"/>
      <dgm:spPr/>
      <dgm:t>
        <a:bodyPr/>
        <a:lstStyle/>
        <a:p>
          <a:r>
            <a:rPr lang="en-US" dirty="0" err="1" smtClean="0"/>
            <a:t>Sofosbuvir</a:t>
          </a:r>
          <a:r>
            <a:rPr lang="en-US" dirty="0" smtClean="0"/>
            <a:t> +RBV +INF (2013) SVR = 90%</a:t>
          </a:r>
          <a:endParaRPr lang="en-US" dirty="0"/>
        </a:p>
      </dgm:t>
    </dgm:pt>
    <dgm:pt modelId="{07C58D26-5498-2F43-AA98-482E6A9576F8}" type="parTrans" cxnId="{D15C6A13-2248-864C-9ACC-549A398B5F9A}">
      <dgm:prSet/>
      <dgm:spPr/>
      <dgm:t>
        <a:bodyPr/>
        <a:lstStyle/>
        <a:p>
          <a:endParaRPr lang="en-US"/>
        </a:p>
      </dgm:t>
    </dgm:pt>
    <dgm:pt modelId="{4485850E-D3C6-F942-B70D-E0D0DA362CE5}" type="sibTrans" cxnId="{D15C6A13-2248-864C-9ACC-549A398B5F9A}">
      <dgm:prSet/>
      <dgm:spPr/>
      <dgm:t>
        <a:bodyPr/>
        <a:lstStyle/>
        <a:p>
          <a:endParaRPr lang="en-US"/>
        </a:p>
      </dgm:t>
    </dgm:pt>
    <dgm:pt modelId="{343E53B8-9964-4141-9611-2F29D2C45F23}" type="pres">
      <dgm:prSet presAssocID="{B47B2322-AF3B-4347-B9F6-DFE4D51E251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2E1647A-7603-DF41-ACE9-71ED0821669B}" type="pres">
      <dgm:prSet presAssocID="{EBACE47B-E0C2-B847-96D2-3914150F21F7}" presName="composite" presStyleCnt="0"/>
      <dgm:spPr/>
    </dgm:pt>
    <dgm:pt modelId="{721A0525-B4CD-D14D-9B79-FDFAB91DDAA5}" type="pres">
      <dgm:prSet presAssocID="{EBACE47B-E0C2-B847-96D2-3914150F21F7}" presName="bentUpArrow1" presStyleLbl="alignImgPlace1" presStyleIdx="0" presStyleCnt="3"/>
      <dgm:spPr/>
    </dgm:pt>
    <dgm:pt modelId="{34DFF0A3-B974-DF4B-90BE-AFF767AB5B21}" type="pres">
      <dgm:prSet presAssocID="{EBACE47B-E0C2-B847-96D2-3914150F21F7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DAFF83-1868-0B4F-8141-F5BED1B9C096}" type="pres">
      <dgm:prSet presAssocID="{EBACE47B-E0C2-B847-96D2-3914150F21F7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F4BE01A-E705-1B4B-8CB8-DE8784909572}" type="pres">
      <dgm:prSet presAssocID="{38F51DAB-747F-D448-B7D6-CA25ADC02386}" presName="sibTrans" presStyleCnt="0"/>
      <dgm:spPr/>
    </dgm:pt>
    <dgm:pt modelId="{7B74AB5D-C79B-4043-871E-9ED49B67F27D}" type="pres">
      <dgm:prSet presAssocID="{9DB74AA7-EDB5-D34E-8FCB-C60792E764FB}" presName="composite" presStyleCnt="0"/>
      <dgm:spPr/>
    </dgm:pt>
    <dgm:pt modelId="{5A5E3BC0-E8B9-524E-A7D8-22DC4128EFD7}" type="pres">
      <dgm:prSet presAssocID="{9DB74AA7-EDB5-D34E-8FCB-C60792E764FB}" presName="bentUpArrow1" presStyleLbl="alignImgPlace1" presStyleIdx="1" presStyleCnt="3"/>
      <dgm:spPr/>
    </dgm:pt>
    <dgm:pt modelId="{0F69DEED-320B-7543-A02C-54FF35802CC5}" type="pres">
      <dgm:prSet presAssocID="{9DB74AA7-EDB5-D34E-8FCB-C60792E764F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85AE2-2714-FA45-8E11-71F943DC0838}" type="pres">
      <dgm:prSet presAssocID="{9DB74AA7-EDB5-D34E-8FCB-C60792E764F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0CB65E20-E9C1-6D41-BBC7-A99FB774D10E}" type="pres">
      <dgm:prSet presAssocID="{5EF5CFBD-8353-694B-93A6-5973027B8185}" presName="sibTrans" presStyleCnt="0"/>
      <dgm:spPr/>
    </dgm:pt>
    <dgm:pt modelId="{0762DC6C-061D-2B4A-AF21-AEAE235BCB96}" type="pres">
      <dgm:prSet presAssocID="{84F39D38-5001-5649-9375-D7FCFECC06CE}" presName="composite" presStyleCnt="0"/>
      <dgm:spPr/>
    </dgm:pt>
    <dgm:pt modelId="{30B2C332-2729-2C45-9C6C-64FB6C1F7DFE}" type="pres">
      <dgm:prSet presAssocID="{84F39D38-5001-5649-9375-D7FCFECC06CE}" presName="bentUpArrow1" presStyleLbl="alignImgPlace1" presStyleIdx="2" presStyleCnt="3"/>
      <dgm:spPr/>
    </dgm:pt>
    <dgm:pt modelId="{D03E6225-645D-3F4B-B0D6-9920DBC558B9}" type="pres">
      <dgm:prSet presAssocID="{84F39D38-5001-5649-9375-D7FCFECC06CE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52A66C-A3CC-7B4D-AACC-FDC5F5871699}" type="pres">
      <dgm:prSet presAssocID="{84F39D38-5001-5649-9375-D7FCFECC06CE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4A2BF597-6EAB-3749-9AC2-7B24B938EEB1}" type="pres">
      <dgm:prSet presAssocID="{2A364778-2E01-C541-A169-B9519B2F8444}" presName="sibTrans" presStyleCnt="0"/>
      <dgm:spPr/>
    </dgm:pt>
    <dgm:pt modelId="{B2D8BF31-FDF3-DA4A-9E81-48A3EFA32DA3}" type="pres">
      <dgm:prSet presAssocID="{571F6046-8707-EB43-8248-19AAC8C6F94A}" presName="composite" presStyleCnt="0"/>
      <dgm:spPr/>
    </dgm:pt>
    <dgm:pt modelId="{1D38C66C-DE0E-574D-B088-CEE3FB69D35F}" type="pres">
      <dgm:prSet presAssocID="{571F6046-8707-EB43-8248-19AAC8C6F94A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8D97D9-5ECE-5A44-A12B-BF16541E579C}" srcId="{B47B2322-AF3B-4347-B9F6-DFE4D51E2512}" destId="{9DB74AA7-EDB5-D34E-8FCB-C60792E764FB}" srcOrd="1" destOrd="0" parTransId="{3A6C526A-19B3-E94C-8B9F-F9259C18F8E6}" sibTransId="{5EF5CFBD-8353-694B-93A6-5973027B8185}"/>
    <dgm:cxn modelId="{58E9C0F8-1346-4461-901E-70004E9CFCC2}" type="presOf" srcId="{9DB74AA7-EDB5-D34E-8FCB-C60792E764FB}" destId="{0F69DEED-320B-7543-A02C-54FF35802CC5}" srcOrd="0" destOrd="0" presId="urn:microsoft.com/office/officeart/2005/8/layout/StepDownProcess"/>
    <dgm:cxn modelId="{D15C6A13-2248-864C-9ACC-549A398B5F9A}" srcId="{B47B2322-AF3B-4347-B9F6-DFE4D51E2512}" destId="{571F6046-8707-EB43-8248-19AAC8C6F94A}" srcOrd="3" destOrd="0" parTransId="{07C58D26-5498-2F43-AA98-482E6A9576F8}" sibTransId="{4485850E-D3C6-F942-B70D-E0D0DA362CE5}"/>
    <dgm:cxn modelId="{0F038DBF-970E-43AE-A2CE-D8F0DDAACA49}" type="presOf" srcId="{EBACE47B-E0C2-B847-96D2-3914150F21F7}" destId="{34DFF0A3-B974-DF4B-90BE-AFF767AB5B21}" srcOrd="0" destOrd="0" presId="urn:microsoft.com/office/officeart/2005/8/layout/StepDownProcess"/>
    <dgm:cxn modelId="{5339F781-378B-8048-8E59-D96CFF640A88}" srcId="{B47B2322-AF3B-4347-B9F6-DFE4D51E2512}" destId="{EBACE47B-E0C2-B847-96D2-3914150F21F7}" srcOrd="0" destOrd="0" parTransId="{B2CAA1F6-0298-054F-B306-DE4E12388343}" sibTransId="{38F51DAB-747F-D448-B7D6-CA25ADC02386}"/>
    <dgm:cxn modelId="{24E75DAB-051B-4DD9-96C4-6A1590CCA597}" type="presOf" srcId="{571F6046-8707-EB43-8248-19AAC8C6F94A}" destId="{1D38C66C-DE0E-574D-B088-CEE3FB69D35F}" srcOrd="0" destOrd="0" presId="urn:microsoft.com/office/officeart/2005/8/layout/StepDownProcess"/>
    <dgm:cxn modelId="{0FF40C8B-9795-4D1C-88E5-57DD1E53EEFB}" type="presOf" srcId="{B47B2322-AF3B-4347-B9F6-DFE4D51E2512}" destId="{343E53B8-9964-4141-9611-2F29D2C45F23}" srcOrd="0" destOrd="0" presId="urn:microsoft.com/office/officeart/2005/8/layout/StepDownProcess"/>
    <dgm:cxn modelId="{020E3567-96FE-A646-B824-22ADEF7A8153}" srcId="{B47B2322-AF3B-4347-B9F6-DFE4D51E2512}" destId="{84F39D38-5001-5649-9375-D7FCFECC06CE}" srcOrd="2" destOrd="0" parTransId="{19D981CD-0A7E-4F48-9FF1-6F7D0A8A630D}" sibTransId="{2A364778-2E01-C541-A169-B9519B2F8444}"/>
    <dgm:cxn modelId="{2EFD172B-0AF9-4C3A-84CF-C5FFFB3DD1F3}" type="presOf" srcId="{84F39D38-5001-5649-9375-D7FCFECC06CE}" destId="{D03E6225-645D-3F4B-B0D6-9920DBC558B9}" srcOrd="0" destOrd="0" presId="urn:microsoft.com/office/officeart/2005/8/layout/StepDownProcess"/>
    <dgm:cxn modelId="{068AF1BA-27A5-4BB7-A5C1-52DE42BF8181}" type="presParOf" srcId="{343E53B8-9964-4141-9611-2F29D2C45F23}" destId="{C2E1647A-7603-DF41-ACE9-71ED0821669B}" srcOrd="0" destOrd="0" presId="urn:microsoft.com/office/officeart/2005/8/layout/StepDownProcess"/>
    <dgm:cxn modelId="{D773387A-CF7F-4D9F-9E92-04364F3C8D21}" type="presParOf" srcId="{C2E1647A-7603-DF41-ACE9-71ED0821669B}" destId="{721A0525-B4CD-D14D-9B79-FDFAB91DDAA5}" srcOrd="0" destOrd="0" presId="urn:microsoft.com/office/officeart/2005/8/layout/StepDownProcess"/>
    <dgm:cxn modelId="{1C88181F-6B99-49E0-837E-03C4A523C520}" type="presParOf" srcId="{C2E1647A-7603-DF41-ACE9-71ED0821669B}" destId="{34DFF0A3-B974-DF4B-90BE-AFF767AB5B21}" srcOrd="1" destOrd="0" presId="urn:microsoft.com/office/officeart/2005/8/layout/StepDownProcess"/>
    <dgm:cxn modelId="{38FAE716-B735-49B0-901E-539775CBC78D}" type="presParOf" srcId="{C2E1647A-7603-DF41-ACE9-71ED0821669B}" destId="{A2DAFF83-1868-0B4F-8141-F5BED1B9C096}" srcOrd="2" destOrd="0" presId="urn:microsoft.com/office/officeart/2005/8/layout/StepDownProcess"/>
    <dgm:cxn modelId="{7EB17EA1-62C9-4416-B8AC-E5061875B412}" type="presParOf" srcId="{343E53B8-9964-4141-9611-2F29D2C45F23}" destId="{BF4BE01A-E705-1B4B-8CB8-DE8784909572}" srcOrd="1" destOrd="0" presId="urn:microsoft.com/office/officeart/2005/8/layout/StepDownProcess"/>
    <dgm:cxn modelId="{450AC7C6-FB86-4D97-A275-F0F2EAD1F221}" type="presParOf" srcId="{343E53B8-9964-4141-9611-2F29D2C45F23}" destId="{7B74AB5D-C79B-4043-871E-9ED49B67F27D}" srcOrd="2" destOrd="0" presId="urn:microsoft.com/office/officeart/2005/8/layout/StepDownProcess"/>
    <dgm:cxn modelId="{58914BEB-BD14-4D84-BA95-D345CA13394B}" type="presParOf" srcId="{7B74AB5D-C79B-4043-871E-9ED49B67F27D}" destId="{5A5E3BC0-E8B9-524E-A7D8-22DC4128EFD7}" srcOrd="0" destOrd="0" presId="urn:microsoft.com/office/officeart/2005/8/layout/StepDownProcess"/>
    <dgm:cxn modelId="{CE8A9D60-D040-4AC2-BB71-B5EA3BC45FBC}" type="presParOf" srcId="{7B74AB5D-C79B-4043-871E-9ED49B67F27D}" destId="{0F69DEED-320B-7543-A02C-54FF35802CC5}" srcOrd="1" destOrd="0" presId="urn:microsoft.com/office/officeart/2005/8/layout/StepDownProcess"/>
    <dgm:cxn modelId="{B7B64398-5B5F-48DA-9DBC-E71E36215B02}" type="presParOf" srcId="{7B74AB5D-C79B-4043-871E-9ED49B67F27D}" destId="{19485AE2-2714-FA45-8E11-71F943DC0838}" srcOrd="2" destOrd="0" presId="urn:microsoft.com/office/officeart/2005/8/layout/StepDownProcess"/>
    <dgm:cxn modelId="{B567032A-2618-4B1B-8EBA-E364E4876D7A}" type="presParOf" srcId="{343E53B8-9964-4141-9611-2F29D2C45F23}" destId="{0CB65E20-E9C1-6D41-BBC7-A99FB774D10E}" srcOrd="3" destOrd="0" presId="urn:microsoft.com/office/officeart/2005/8/layout/StepDownProcess"/>
    <dgm:cxn modelId="{A31A8A49-1CC6-42B4-840A-908C93FD014A}" type="presParOf" srcId="{343E53B8-9964-4141-9611-2F29D2C45F23}" destId="{0762DC6C-061D-2B4A-AF21-AEAE235BCB96}" srcOrd="4" destOrd="0" presId="urn:microsoft.com/office/officeart/2005/8/layout/StepDownProcess"/>
    <dgm:cxn modelId="{1105E4BF-5F16-4F11-B904-8FDDD7BC4FF0}" type="presParOf" srcId="{0762DC6C-061D-2B4A-AF21-AEAE235BCB96}" destId="{30B2C332-2729-2C45-9C6C-64FB6C1F7DFE}" srcOrd="0" destOrd="0" presId="urn:microsoft.com/office/officeart/2005/8/layout/StepDownProcess"/>
    <dgm:cxn modelId="{7A7D8D9E-F0C9-48D7-9F1C-E35EA171DD19}" type="presParOf" srcId="{0762DC6C-061D-2B4A-AF21-AEAE235BCB96}" destId="{D03E6225-645D-3F4B-B0D6-9920DBC558B9}" srcOrd="1" destOrd="0" presId="urn:microsoft.com/office/officeart/2005/8/layout/StepDownProcess"/>
    <dgm:cxn modelId="{67ED5264-1036-421F-A901-145FAF46FFB7}" type="presParOf" srcId="{0762DC6C-061D-2B4A-AF21-AEAE235BCB96}" destId="{3352A66C-A3CC-7B4D-AACC-FDC5F5871699}" srcOrd="2" destOrd="0" presId="urn:microsoft.com/office/officeart/2005/8/layout/StepDownProcess"/>
    <dgm:cxn modelId="{C3B1CBA7-2E7E-4C8E-B159-5F30B142E6C3}" type="presParOf" srcId="{343E53B8-9964-4141-9611-2F29D2C45F23}" destId="{4A2BF597-6EAB-3749-9AC2-7B24B938EEB1}" srcOrd="5" destOrd="0" presId="urn:microsoft.com/office/officeart/2005/8/layout/StepDownProcess"/>
    <dgm:cxn modelId="{7C2B9E11-728F-43A9-BA87-9CF297950C32}" type="presParOf" srcId="{343E53B8-9964-4141-9611-2F29D2C45F23}" destId="{B2D8BF31-FDF3-DA4A-9E81-48A3EFA32DA3}" srcOrd="6" destOrd="0" presId="urn:microsoft.com/office/officeart/2005/8/layout/StepDownProcess"/>
    <dgm:cxn modelId="{750FD011-06F4-41E4-AEB2-3B98E25BC66E}" type="presParOf" srcId="{B2D8BF31-FDF3-DA4A-9E81-48A3EFA32DA3}" destId="{1D38C66C-DE0E-574D-B088-CEE3FB69D35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7B2322-AF3B-4347-B9F6-DFE4D51E2512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ACE47B-E0C2-B847-96D2-3914150F21F7}">
      <dgm:prSet phldrT="[Text]"/>
      <dgm:spPr/>
      <dgm:t>
        <a:bodyPr/>
        <a:lstStyle/>
        <a:p>
          <a:r>
            <a:rPr lang="en-US" dirty="0" smtClean="0"/>
            <a:t>Interferon x 48 </a:t>
          </a:r>
          <a:r>
            <a:rPr lang="en-US" dirty="0" err="1" smtClean="0"/>
            <a:t>wks</a:t>
          </a:r>
          <a:r>
            <a:rPr lang="en-US" dirty="0" smtClean="0"/>
            <a:t> (1990-1997) SVR = 7-11%</a:t>
          </a:r>
          <a:endParaRPr lang="en-US" dirty="0"/>
        </a:p>
      </dgm:t>
    </dgm:pt>
    <dgm:pt modelId="{B2CAA1F6-0298-054F-B306-DE4E12388343}" type="parTrans" cxnId="{5339F781-378B-8048-8E59-D96CFF640A88}">
      <dgm:prSet/>
      <dgm:spPr/>
      <dgm:t>
        <a:bodyPr/>
        <a:lstStyle/>
        <a:p>
          <a:endParaRPr lang="en-US"/>
        </a:p>
      </dgm:t>
    </dgm:pt>
    <dgm:pt modelId="{38F51DAB-747F-D448-B7D6-CA25ADC02386}" type="sibTrans" cxnId="{5339F781-378B-8048-8E59-D96CFF640A88}">
      <dgm:prSet/>
      <dgm:spPr/>
      <dgm:t>
        <a:bodyPr/>
        <a:lstStyle/>
        <a:p>
          <a:endParaRPr lang="en-US"/>
        </a:p>
      </dgm:t>
    </dgm:pt>
    <dgm:pt modelId="{9DB74AA7-EDB5-D34E-8FCB-C60792E764FB}">
      <dgm:prSet phldrT="[Text]"/>
      <dgm:spPr/>
      <dgm:t>
        <a:bodyPr/>
        <a:lstStyle/>
        <a:p>
          <a:r>
            <a:rPr lang="en-US" dirty="0" smtClean="0"/>
            <a:t>INF + RBV x 48 </a:t>
          </a:r>
          <a:r>
            <a:rPr lang="en-US" dirty="0" err="1" smtClean="0"/>
            <a:t>wks</a:t>
          </a:r>
          <a:r>
            <a:rPr lang="en-US" dirty="0" smtClean="0"/>
            <a:t> (1998-2011) SVR = 28-40%</a:t>
          </a:r>
          <a:endParaRPr lang="en-US" dirty="0"/>
        </a:p>
      </dgm:t>
    </dgm:pt>
    <dgm:pt modelId="{3A6C526A-19B3-E94C-8B9F-F9259C18F8E6}" type="parTrans" cxnId="{5C8D97D9-5ECE-5A44-A12B-BF16541E579C}">
      <dgm:prSet/>
      <dgm:spPr/>
      <dgm:t>
        <a:bodyPr/>
        <a:lstStyle/>
        <a:p>
          <a:endParaRPr lang="en-US"/>
        </a:p>
      </dgm:t>
    </dgm:pt>
    <dgm:pt modelId="{5EF5CFBD-8353-694B-93A6-5973027B8185}" type="sibTrans" cxnId="{5C8D97D9-5ECE-5A44-A12B-BF16541E579C}">
      <dgm:prSet/>
      <dgm:spPr/>
      <dgm:t>
        <a:bodyPr/>
        <a:lstStyle/>
        <a:p>
          <a:endParaRPr lang="en-US"/>
        </a:p>
      </dgm:t>
    </dgm:pt>
    <dgm:pt modelId="{84F39D38-5001-5649-9375-D7FCFECC06CE}">
      <dgm:prSet phldrT="[Text]"/>
      <dgm:spPr/>
      <dgm:t>
        <a:bodyPr/>
        <a:lstStyle/>
        <a:p>
          <a:r>
            <a:rPr lang="en-US" dirty="0" smtClean="0"/>
            <a:t>INF +RBV + PI (2011-2014) SVR = 59-66%</a:t>
          </a:r>
          <a:endParaRPr lang="en-US" dirty="0"/>
        </a:p>
      </dgm:t>
    </dgm:pt>
    <dgm:pt modelId="{19D981CD-0A7E-4F48-9FF1-6F7D0A8A630D}" type="parTrans" cxnId="{020E3567-96FE-A646-B824-22ADEF7A8153}">
      <dgm:prSet/>
      <dgm:spPr/>
      <dgm:t>
        <a:bodyPr/>
        <a:lstStyle/>
        <a:p>
          <a:endParaRPr lang="en-US"/>
        </a:p>
      </dgm:t>
    </dgm:pt>
    <dgm:pt modelId="{2A364778-2E01-C541-A169-B9519B2F8444}" type="sibTrans" cxnId="{020E3567-96FE-A646-B824-22ADEF7A8153}">
      <dgm:prSet/>
      <dgm:spPr/>
      <dgm:t>
        <a:bodyPr/>
        <a:lstStyle/>
        <a:p>
          <a:endParaRPr lang="en-US"/>
        </a:p>
      </dgm:t>
    </dgm:pt>
    <dgm:pt modelId="{571F6046-8707-EB43-8248-19AAC8C6F94A}">
      <dgm:prSet phldrT="[Text]"/>
      <dgm:spPr/>
      <dgm:t>
        <a:bodyPr/>
        <a:lstStyle/>
        <a:p>
          <a:r>
            <a:rPr lang="en-US" dirty="0" err="1" smtClean="0"/>
            <a:t>Sofosbuvir</a:t>
          </a:r>
          <a:r>
            <a:rPr lang="en-US" dirty="0" smtClean="0"/>
            <a:t> +RBV +INF (2013) SVR = 90%</a:t>
          </a:r>
          <a:endParaRPr lang="en-US" dirty="0"/>
        </a:p>
      </dgm:t>
    </dgm:pt>
    <dgm:pt modelId="{07C58D26-5498-2F43-AA98-482E6A9576F8}" type="parTrans" cxnId="{D15C6A13-2248-864C-9ACC-549A398B5F9A}">
      <dgm:prSet/>
      <dgm:spPr/>
      <dgm:t>
        <a:bodyPr/>
        <a:lstStyle/>
        <a:p>
          <a:endParaRPr lang="en-US"/>
        </a:p>
      </dgm:t>
    </dgm:pt>
    <dgm:pt modelId="{4485850E-D3C6-F942-B70D-E0D0DA362CE5}" type="sibTrans" cxnId="{D15C6A13-2248-864C-9ACC-549A398B5F9A}">
      <dgm:prSet/>
      <dgm:spPr/>
      <dgm:t>
        <a:bodyPr/>
        <a:lstStyle/>
        <a:p>
          <a:endParaRPr lang="en-US"/>
        </a:p>
      </dgm:t>
    </dgm:pt>
    <dgm:pt modelId="{1864CFF9-3813-7B40-A85E-E79BDFE5A99F}">
      <dgm:prSet phldrT="[Text]"/>
      <dgm:spPr/>
      <dgm:t>
        <a:bodyPr/>
        <a:lstStyle/>
        <a:p>
          <a:r>
            <a:rPr lang="en-US" dirty="0" err="1" smtClean="0"/>
            <a:t>Sofosbuvir</a:t>
          </a:r>
          <a:r>
            <a:rPr lang="en-US" dirty="0" smtClean="0"/>
            <a:t> + </a:t>
          </a:r>
          <a:r>
            <a:rPr lang="en-US" dirty="0" err="1" smtClean="0"/>
            <a:t>Ledipasvir</a:t>
          </a:r>
          <a:r>
            <a:rPr lang="en-US" dirty="0" smtClean="0"/>
            <a:t> (2014) SVR = 98-100%</a:t>
          </a:r>
          <a:endParaRPr lang="en-US" dirty="0"/>
        </a:p>
      </dgm:t>
    </dgm:pt>
    <dgm:pt modelId="{D9F143D7-B1A0-9C41-9408-2E2CBF18E5B9}" type="parTrans" cxnId="{C303198D-ED22-254C-8126-F35C8AB26E2C}">
      <dgm:prSet/>
      <dgm:spPr/>
      <dgm:t>
        <a:bodyPr/>
        <a:lstStyle/>
        <a:p>
          <a:endParaRPr lang="en-US"/>
        </a:p>
      </dgm:t>
    </dgm:pt>
    <dgm:pt modelId="{88B103DB-FD40-6643-B54A-27663AA3F5C3}" type="sibTrans" cxnId="{C303198D-ED22-254C-8126-F35C8AB26E2C}">
      <dgm:prSet/>
      <dgm:spPr/>
      <dgm:t>
        <a:bodyPr/>
        <a:lstStyle/>
        <a:p>
          <a:endParaRPr lang="en-US"/>
        </a:p>
      </dgm:t>
    </dgm:pt>
    <dgm:pt modelId="{343E53B8-9964-4141-9611-2F29D2C45F23}" type="pres">
      <dgm:prSet presAssocID="{B47B2322-AF3B-4347-B9F6-DFE4D51E251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2E1647A-7603-DF41-ACE9-71ED0821669B}" type="pres">
      <dgm:prSet presAssocID="{EBACE47B-E0C2-B847-96D2-3914150F21F7}" presName="composite" presStyleCnt="0"/>
      <dgm:spPr/>
    </dgm:pt>
    <dgm:pt modelId="{721A0525-B4CD-D14D-9B79-FDFAB91DDAA5}" type="pres">
      <dgm:prSet presAssocID="{EBACE47B-E0C2-B847-96D2-3914150F21F7}" presName="bentUpArrow1" presStyleLbl="alignImgPlace1" presStyleIdx="0" presStyleCnt="4"/>
      <dgm:spPr/>
    </dgm:pt>
    <dgm:pt modelId="{34DFF0A3-B974-DF4B-90BE-AFF767AB5B21}" type="pres">
      <dgm:prSet presAssocID="{EBACE47B-E0C2-B847-96D2-3914150F21F7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DAFF83-1868-0B4F-8141-F5BED1B9C096}" type="pres">
      <dgm:prSet presAssocID="{EBACE47B-E0C2-B847-96D2-3914150F21F7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BF4BE01A-E705-1B4B-8CB8-DE8784909572}" type="pres">
      <dgm:prSet presAssocID="{38F51DAB-747F-D448-B7D6-CA25ADC02386}" presName="sibTrans" presStyleCnt="0"/>
      <dgm:spPr/>
    </dgm:pt>
    <dgm:pt modelId="{7B74AB5D-C79B-4043-871E-9ED49B67F27D}" type="pres">
      <dgm:prSet presAssocID="{9DB74AA7-EDB5-D34E-8FCB-C60792E764FB}" presName="composite" presStyleCnt="0"/>
      <dgm:spPr/>
    </dgm:pt>
    <dgm:pt modelId="{5A5E3BC0-E8B9-524E-A7D8-22DC4128EFD7}" type="pres">
      <dgm:prSet presAssocID="{9DB74AA7-EDB5-D34E-8FCB-C60792E764FB}" presName="bentUpArrow1" presStyleLbl="alignImgPlace1" presStyleIdx="1" presStyleCnt="4"/>
      <dgm:spPr/>
    </dgm:pt>
    <dgm:pt modelId="{0F69DEED-320B-7543-A02C-54FF35802CC5}" type="pres">
      <dgm:prSet presAssocID="{9DB74AA7-EDB5-D34E-8FCB-C60792E764FB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85AE2-2714-FA45-8E11-71F943DC0838}" type="pres">
      <dgm:prSet presAssocID="{9DB74AA7-EDB5-D34E-8FCB-C60792E764FB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0CB65E20-E9C1-6D41-BBC7-A99FB774D10E}" type="pres">
      <dgm:prSet presAssocID="{5EF5CFBD-8353-694B-93A6-5973027B8185}" presName="sibTrans" presStyleCnt="0"/>
      <dgm:spPr/>
    </dgm:pt>
    <dgm:pt modelId="{0762DC6C-061D-2B4A-AF21-AEAE235BCB96}" type="pres">
      <dgm:prSet presAssocID="{84F39D38-5001-5649-9375-D7FCFECC06CE}" presName="composite" presStyleCnt="0"/>
      <dgm:spPr/>
    </dgm:pt>
    <dgm:pt modelId="{30B2C332-2729-2C45-9C6C-64FB6C1F7DFE}" type="pres">
      <dgm:prSet presAssocID="{84F39D38-5001-5649-9375-D7FCFECC06CE}" presName="bentUpArrow1" presStyleLbl="alignImgPlace1" presStyleIdx="2" presStyleCnt="4"/>
      <dgm:spPr/>
    </dgm:pt>
    <dgm:pt modelId="{D03E6225-645D-3F4B-B0D6-9920DBC558B9}" type="pres">
      <dgm:prSet presAssocID="{84F39D38-5001-5649-9375-D7FCFECC06CE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52A66C-A3CC-7B4D-AACC-FDC5F5871699}" type="pres">
      <dgm:prSet presAssocID="{84F39D38-5001-5649-9375-D7FCFECC06CE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4A2BF597-6EAB-3749-9AC2-7B24B938EEB1}" type="pres">
      <dgm:prSet presAssocID="{2A364778-2E01-C541-A169-B9519B2F8444}" presName="sibTrans" presStyleCnt="0"/>
      <dgm:spPr/>
    </dgm:pt>
    <dgm:pt modelId="{B2D8BF31-FDF3-DA4A-9E81-48A3EFA32DA3}" type="pres">
      <dgm:prSet presAssocID="{571F6046-8707-EB43-8248-19AAC8C6F94A}" presName="composite" presStyleCnt="0"/>
      <dgm:spPr/>
    </dgm:pt>
    <dgm:pt modelId="{4AE85D69-0CCF-7647-9F25-564B565F0ED6}" type="pres">
      <dgm:prSet presAssocID="{571F6046-8707-EB43-8248-19AAC8C6F94A}" presName="bentUpArrow1" presStyleLbl="alignImgPlace1" presStyleIdx="3" presStyleCnt="4"/>
      <dgm:spPr/>
    </dgm:pt>
    <dgm:pt modelId="{1D38C66C-DE0E-574D-B088-CEE3FB69D35F}" type="pres">
      <dgm:prSet presAssocID="{571F6046-8707-EB43-8248-19AAC8C6F94A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8E307-A478-F744-9716-A1F06C640C4D}" type="pres">
      <dgm:prSet presAssocID="{571F6046-8707-EB43-8248-19AAC8C6F94A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B5553B77-A16A-4047-91FB-97A99C645EED}" type="pres">
      <dgm:prSet presAssocID="{4485850E-D3C6-F942-B70D-E0D0DA362CE5}" presName="sibTrans" presStyleCnt="0"/>
      <dgm:spPr/>
    </dgm:pt>
    <dgm:pt modelId="{346F1AEE-E26A-5A43-883B-3FC4366F7525}" type="pres">
      <dgm:prSet presAssocID="{1864CFF9-3813-7B40-A85E-E79BDFE5A99F}" presName="composite" presStyleCnt="0"/>
      <dgm:spPr/>
    </dgm:pt>
    <dgm:pt modelId="{0FC54CC0-4147-1F42-A4D7-CAB4B99E9764}" type="pres">
      <dgm:prSet presAssocID="{1864CFF9-3813-7B40-A85E-E79BDFE5A99F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8D97D9-5ECE-5A44-A12B-BF16541E579C}" srcId="{B47B2322-AF3B-4347-B9F6-DFE4D51E2512}" destId="{9DB74AA7-EDB5-D34E-8FCB-C60792E764FB}" srcOrd="1" destOrd="0" parTransId="{3A6C526A-19B3-E94C-8B9F-F9259C18F8E6}" sibTransId="{5EF5CFBD-8353-694B-93A6-5973027B8185}"/>
    <dgm:cxn modelId="{ACCA5258-5735-4651-A444-EDCDD385AA12}" type="presOf" srcId="{1864CFF9-3813-7B40-A85E-E79BDFE5A99F}" destId="{0FC54CC0-4147-1F42-A4D7-CAB4B99E9764}" srcOrd="0" destOrd="0" presId="urn:microsoft.com/office/officeart/2005/8/layout/StepDownProcess"/>
    <dgm:cxn modelId="{AE3AA4C7-25EB-4527-B1D5-FC281540E517}" type="presOf" srcId="{571F6046-8707-EB43-8248-19AAC8C6F94A}" destId="{1D38C66C-DE0E-574D-B088-CEE3FB69D35F}" srcOrd="0" destOrd="0" presId="urn:microsoft.com/office/officeart/2005/8/layout/StepDownProcess"/>
    <dgm:cxn modelId="{C303198D-ED22-254C-8126-F35C8AB26E2C}" srcId="{B47B2322-AF3B-4347-B9F6-DFE4D51E2512}" destId="{1864CFF9-3813-7B40-A85E-E79BDFE5A99F}" srcOrd="4" destOrd="0" parTransId="{D9F143D7-B1A0-9C41-9408-2E2CBF18E5B9}" sibTransId="{88B103DB-FD40-6643-B54A-27663AA3F5C3}"/>
    <dgm:cxn modelId="{C90D57E8-1606-458C-A7B3-6A2DDCC54E11}" type="presOf" srcId="{84F39D38-5001-5649-9375-D7FCFECC06CE}" destId="{D03E6225-645D-3F4B-B0D6-9920DBC558B9}" srcOrd="0" destOrd="0" presId="urn:microsoft.com/office/officeart/2005/8/layout/StepDownProcess"/>
    <dgm:cxn modelId="{D15C6A13-2248-864C-9ACC-549A398B5F9A}" srcId="{B47B2322-AF3B-4347-B9F6-DFE4D51E2512}" destId="{571F6046-8707-EB43-8248-19AAC8C6F94A}" srcOrd="3" destOrd="0" parTransId="{07C58D26-5498-2F43-AA98-482E6A9576F8}" sibTransId="{4485850E-D3C6-F942-B70D-E0D0DA362CE5}"/>
    <dgm:cxn modelId="{5339F781-378B-8048-8E59-D96CFF640A88}" srcId="{B47B2322-AF3B-4347-B9F6-DFE4D51E2512}" destId="{EBACE47B-E0C2-B847-96D2-3914150F21F7}" srcOrd="0" destOrd="0" parTransId="{B2CAA1F6-0298-054F-B306-DE4E12388343}" sibTransId="{38F51DAB-747F-D448-B7D6-CA25ADC02386}"/>
    <dgm:cxn modelId="{D4D6DC87-5E0B-49A2-BDCE-42213119D717}" type="presOf" srcId="{EBACE47B-E0C2-B847-96D2-3914150F21F7}" destId="{34DFF0A3-B974-DF4B-90BE-AFF767AB5B21}" srcOrd="0" destOrd="0" presId="urn:microsoft.com/office/officeart/2005/8/layout/StepDownProcess"/>
    <dgm:cxn modelId="{A9C32479-8F17-4FCB-8A62-6C11BFDE475F}" type="presOf" srcId="{B47B2322-AF3B-4347-B9F6-DFE4D51E2512}" destId="{343E53B8-9964-4141-9611-2F29D2C45F23}" srcOrd="0" destOrd="0" presId="urn:microsoft.com/office/officeart/2005/8/layout/StepDownProcess"/>
    <dgm:cxn modelId="{5B22A38A-CC43-4FA0-A279-02719D216629}" type="presOf" srcId="{9DB74AA7-EDB5-D34E-8FCB-C60792E764FB}" destId="{0F69DEED-320B-7543-A02C-54FF35802CC5}" srcOrd="0" destOrd="0" presId="urn:microsoft.com/office/officeart/2005/8/layout/StepDownProcess"/>
    <dgm:cxn modelId="{020E3567-96FE-A646-B824-22ADEF7A8153}" srcId="{B47B2322-AF3B-4347-B9F6-DFE4D51E2512}" destId="{84F39D38-5001-5649-9375-D7FCFECC06CE}" srcOrd="2" destOrd="0" parTransId="{19D981CD-0A7E-4F48-9FF1-6F7D0A8A630D}" sibTransId="{2A364778-2E01-C541-A169-B9519B2F8444}"/>
    <dgm:cxn modelId="{C6EF7EDD-023E-4803-8C5A-8F2D5BA8166A}" type="presParOf" srcId="{343E53B8-9964-4141-9611-2F29D2C45F23}" destId="{C2E1647A-7603-DF41-ACE9-71ED0821669B}" srcOrd="0" destOrd="0" presId="urn:microsoft.com/office/officeart/2005/8/layout/StepDownProcess"/>
    <dgm:cxn modelId="{B133EDA6-99D4-4AF5-82B4-96F2DEF72DFC}" type="presParOf" srcId="{C2E1647A-7603-DF41-ACE9-71ED0821669B}" destId="{721A0525-B4CD-D14D-9B79-FDFAB91DDAA5}" srcOrd="0" destOrd="0" presId="urn:microsoft.com/office/officeart/2005/8/layout/StepDownProcess"/>
    <dgm:cxn modelId="{2E71F025-4564-4662-9B05-D71877396D82}" type="presParOf" srcId="{C2E1647A-7603-DF41-ACE9-71ED0821669B}" destId="{34DFF0A3-B974-DF4B-90BE-AFF767AB5B21}" srcOrd="1" destOrd="0" presId="urn:microsoft.com/office/officeart/2005/8/layout/StepDownProcess"/>
    <dgm:cxn modelId="{8F747700-2A98-4F1F-A639-16D87349D619}" type="presParOf" srcId="{C2E1647A-7603-DF41-ACE9-71ED0821669B}" destId="{A2DAFF83-1868-0B4F-8141-F5BED1B9C096}" srcOrd="2" destOrd="0" presId="urn:microsoft.com/office/officeart/2005/8/layout/StepDownProcess"/>
    <dgm:cxn modelId="{7E98F2DF-B91D-49D6-85F1-4E56DE7F305A}" type="presParOf" srcId="{343E53B8-9964-4141-9611-2F29D2C45F23}" destId="{BF4BE01A-E705-1B4B-8CB8-DE8784909572}" srcOrd="1" destOrd="0" presId="urn:microsoft.com/office/officeart/2005/8/layout/StepDownProcess"/>
    <dgm:cxn modelId="{B5383F1C-533E-4C07-A74B-A31763F226BB}" type="presParOf" srcId="{343E53B8-9964-4141-9611-2F29D2C45F23}" destId="{7B74AB5D-C79B-4043-871E-9ED49B67F27D}" srcOrd="2" destOrd="0" presId="urn:microsoft.com/office/officeart/2005/8/layout/StepDownProcess"/>
    <dgm:cxn modelId="{2C53CCAA-5370-441D-BE08-F569BE2F78D7}" type="presParOf" srcId="{7B74AB5D-C79B-4043-871E-9ED49B67F27D}" destId="{5A5E3BC0-E8B9-524E-A7D8-22DC4128EFD7}" srcOrd="0" destOrd="0" presId="urn:microsoft.com/office/officeart/2005/8/layout/StepDownProcess"/>
    <dgm:cxn modelId="{14FD7F2F-DA7A-4E93-8B72-093ED06CEB31}" type="presParOf" srcId="{7B74AB5D-C79B-4043-871E-9ED49B67F27D}" destId="{0F69DEED-320B-7543-A02C-54FF35802CC5}" srcOrd="1" destOrd="0" presId="urn:microsoft.com/office/officeart/2005/8/layout/StepDownProcess"/>
    <dgm:cxn modelId="{652F3C92-BE89-4371-A3A1-314D1599D50C}" type="presParOf" srcId="{7B74AB5D-C79B-4043-871E-9ED49B67F27D}" destId="{19485AE2-2714-FA45-8E11-71F943DC0838}" srcOrd="2" destOrd="0" presId="urn:microsoft.com/office/officeart/2005/8/layout/StepDownProcess"/>
    <dgm:cxn modelId="{C8FEEFBF-5203-4438-A097-61804FE91761}" type="presParOf" srcId="{343E53B8-9964-4141-9611-2F29D2C45F23}" destId="{0CB65E20-E9C1-6D41-BBC7-A99FB774D10E}" srcOrd="3" destOrd="0" presId="urn:microsoft.com/office/officeart/2005/8/layout/StepDownProcess"/>
    <dgm:cxn modelId="{DBF9344A-D6ED-4216-8108-DC0EA47316B8}" type="presParOf" srcId="{343E53B8-9964-4141-9611-2F29D2C45F23}" destId="{0762DC6C-061D-2B4A-AF21-AEAE235BCB96}" srcOrd="4" destOrd="0" presId="urn:microsoft.com/office/officeart/2005/8/layout/StepDownProcess"/>
    <dgm:cxn modelId="{A168DDA3-7ED7-4B3B-BB54-F0662E05D4B0}" type="presParOf" srcId="{0762DC6C-061D-2B4A-AF21-AEAE235BCB96}" destId="{30B2C332-2729-2C45-9C6C-64FB6C1F7DFE}" srcOrd="0" destOrd="0" presId="urn:microsoft.com/office/officeart/2005/8/layout/StepDownProcess"/>
    <dgm:cxn modelId="{52C4C129-B627-463B-B5EA-41CDD679EDBE}" type="presParOf" srcId="{0762DC6C-061D-2B4A-AF21-AEAE235BCB96}" destId="{D03E6225-645D-3F4B-B0D6-9920DBC558B9}" srcOrd="1" destOrd="0" presId="urn:microsoft.com/office/officeart/2005/8/layout/StepDownProcess"/>
    <dgm:cxn modelId="{45A0AC56-8CE0-4D15-A107-6F098B092F36}" type="presParOf" srcId="{0762DC6C-061D-2B4A-AF21-AEAE235BCB96}" destId="{3352A66C-A3CC-7B4D-AACC-FDC5F5871699}" srcOrd="2" destOrd="0" presId="urn:microsoft.com/office/officeart/2005/8/layout/StepDownProcess"/>
    <dgm:cxn modelId="{8246653C-21BF-4903-B4CF-64B5AD0B5C27}" type="presParOf" srcId="{343E53B8-9964-4141-9611-2F29D2C45F23}" destId="{4A2BF597-6EAB-3749-9AC2-7B24B938EEB1}" srcOrd="5" destOrd="0" presId="urn:microsoft.com/office/officeart/2005/8/layout/StepDownProcess"/>
    <dgm:cxn modelId="{36CAEE99-7ECA-4980-9BE5-419C683C30FC}" type="presParOf" srcId="{343E53B8-9964-4141-9611-2F29D2C45F23}" destId="{B2D8BF31-FDF3-DA4A-9E81-48A3EFA32DA3}" srcOrd="6" destOrd="0" presId="urn:microsoft.com/office/officeart/2005/8/layout/StepDownProcess"/>
    <dgm:cxn modelId="{ACD3EA37-3A56-41FD-A413-CA897BC3A648}" type="presParOf" srcId="{B2D8BF31-FDF3-DA4A-9E81-48A3EFA32DA3}" destId="{4AE85D69-0CCF-7647-9F25-564B565F0ED6}" srcOrd="0" destOrd="0" presId="urn:microsoft.com/office/officeart/2005/8/layout/StepDownProcess"/>
    <dgm:cxn modelId="{41381E87-A8A8-45E8-ABCC-17BA13C4340F}" type="presParOf" srcId="{B2D8BF31-FDF3-DA4A-9E81-48A3EFA32DA3}" destId="{1D38C66C-DE0E-574D-B088-CEE3FB69D35F}" srcOrd="1" destOrd="0" presId="urn:microsoft.com/office/officeart/2005/8/layout/StepDownProcess"/>
    <dgm:cxn modelId="{6F6E00C2-BCBB-4892-8C2C-95595784595C}" type="presParOf" srcId="{B2D8BF31-FDF3-DA4A-9E81-48A3EFA32DA3}" destId="{FBB8E307-A478-F744-9716-A1F06C640C4D}" srcOrd="2" destOrd="0" presId="urn:microsoft.com/office/officeart/2005/8/layout/StepDownProcess"/>
    <dgm:cxn modelId="{1BDE29D6-9269-46DD-A6E1-E5B3E06C96C7}" type="presParOf" srcId="{343E53B8-9964-4141-9611-2F29D2C45F23}" destId="{B5553B77-A16A-4047-91FB-97A99C645EED}" srcOrd="7" destOrd="0" presId="urn:microsoft.com/office/officeart/2005/8/layout/StepDownProcess"/>
    <dgm:cxn modelId="{0DF30FBA-2CD4-4686-B7AD-AA99509D11F4}" type="presParOf" srcId="{343E53B8-9964-4141-9611-2F29D2C45F23}" destId="{346F1AEE-E26A-5A43-883B-3FC4366F7525}" srcOrd="8" destOrd="0" presId="urn:microsoft.com/office/officeart/2005/8/layout/StepDownProcess"/>
    <dgm:cxn modelId="{554318D6-347D-497A-B4B3-6D856B222C2E}" type="presParOf" srcId="{346F1AEE-E26A-5A43-883B-3FC4366F7525}" destId="{0FC54CC0-4147-1F42-A4D7-CAB4B99E976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A0525-B4CD-D14D-9B79-FDFAB91DDAA5}">
      <dsp:nvSpPr>
        <dsp:cNvPr id="0" name=""/>
        <dsp:cNvSpPr/>
      </dsp:nvSpPr>
      <dsp:spPr>
        <a:xfrm rot="5400000">
          <a:off x="1825352" y="1926260"/>
          <a:ext cx="1722684" cy="19612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DFF0A3-B974-DF4B-90BE-AFF767AB5B21}">
      <dsp:nvSpPr>
        <dsp:cNvPr id="0" name=""/>
        <dsp:cNvSpPr/>
      </dsp:nvSpPr>
      <dsp:spPr>
        <a:xfrm>
          <a:off x="1368946" y="16630"/>
          <a:ext cx="2899985" cy="202989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Interferon x 48 </a:t>
          </a:r>
          <a:r>
            <a:rPr lang="en-US" sz="3000" kern="1200" dirty="0" err="1" smtClean="0"/>
            <a:t>wks</a:t>
          </a:r>
          <a:r>
            <a:rPr lang="en-US" sz="3000" kern="1200" dirty="0" smtClean="0"/>
            <a:t> (1990-1997) SVR = 7-11%</a:t>
          </a:r>
          <a:endParaRPr lang="en-US" sz="3000" kern="1200" dirty="0"/>
        </a:p>
      </dsp:txBody>
      <dsp:txXfrm>
        <a:off x="1468055" y="115739"/>
        <a:ext cx="2701767" cy="1831678"/>
      </dsp:txXfrm>
    </dsp:sp>
    <dsp:sp modelId="{A2DAFF83-1868-0B4F-8141-F5BED1B9C096}">
      <dsp:nvSpPr>
        <dsp:cNvPr id="0" name=""/>
        <dsp:cNvSpPr/>
      </dsp:nvSpPr>
      <dsp:spPr>
        <a:xfrm>
          <a:off x="4268932" y="210227"/>
          <a:ext cx="2109173" cy="1640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69DEED-320B-7543-A02C-54FF35802CC5}">
      <dsp:nvSpPr>
        <dsp:cNvPr id="0" name=""/>
        <dsp:cNvSpPr/>
      </dsp:nvSpPr>
      <dsp:spPr>
        <a:xfrm>
          <a:off x="3773342" y="2296873"/>
          <a:ext cx="2899985" cy="202989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INF + RBV x 48 </a:t>
          </a:r>
          <a:r>
            <a:rPr lang="en-US" sz="3000" kern="1200" dirty="0" err="1" smtClean="0"/>
            <a:t>wks</a:t>
          </a:r>
          <a:r>
            <a:rPr lang="en-US" sz="3000" kern="1200" dirty="0" smtClean="0"/>
            <a:t> (1998-2011) SVR = 28-40%</a:t>
          </a:r>
          <a:endParaRPr lang="en-US" sz="3000" kern="1200" dirty="0"/>
        </a:p>
      </dsp:txBody>
      <dsp:txXfrm>
        <a:off x="3872451" y="2395982"/>
        <a:ext cx="2701767" cy="1831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A0525-B4CD-D14D-9B79-FDFAB91DDAA5}">
      <dsp:nvSpPr>
        <dsp:cNvPr id="0" name=""/>
        <dsp:cNvSpPr/>
      </dsp:nvSpPr>
      <dsp:spPr>
        <a:xfrm rot="5400000">
          <a:off x="1807353" y="1269007"/>
          <a:ext cx="1122327" cy="127773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DFF0A3-B974-DF4B-90BE-AFF767AB5B21}">
      <dsp:nvSpPr>
        <dsp:cNvPr id="0" name=""/>
        <dsp:cNvSpPr/>
      </dsp:nvSpPr>
      <dsp:spPr>
        <a:xfrm>
          <a:off x="1510004" y="24884"/>
          <a:ext cx="1889339" cy="132247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Interferon x 48 </a:t>
          </a:r>
          <a:r>
            <a:rPr lang="en-US" sz="1900" kern="1200" dirty="0" err="1" smtClean="0"/>
            <a:t>wks</a:t>
          </a:r>
          <a:r>
            <a:rPr lang="en-US" sz="1900" kern="1200" dirty="0" smtClean="0"/>
            <a:t> (1990-1997) SVR = 7-11%</a:t>
          </a:r>
          <a:endParaRPr lang="en-US" sz="1900" kern="1200" dirty="0"/>
        </a:p>
      </dsp:txBody>
      <dsp:txXfrm>
        <a:off x="1574574" y="89454"/>
        <a:ext cx="1760199" cy="1193336"/>
      </dsp:txXfrm>
    </dsp:sp>
    <dsp:sp modelId="{A2DAFF83-1868-0B4F-8141-F5BED1B9C096}">
      <dsp:nvSpPr>
        <dsp:cNvPr id="0" name=""/>
        <dsp:cNvSpPr/>
      </dsp:nvSpPr>
      <dsp:spPr>
        <a:xfrm>
          <a:off x="3399344" y="151012"/>
          <a:ext cx="1374125" cy="1068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E3BC0-E8B9-524E-A7D8-22DC4128EFD7}">
      <dsp:nvSpPr>
        <dsp:cNvPr id="0" name=""/>
        <dsp:cNvSpPr/>
      </dsp:nvSpPr>
      <dsp:spPr>
        <a:xfrm rot="5400000">
          <a:off x="3373816" y="2754584"/>
          <a:ext cx="1122327" cy="127773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69DEED-320B-7543-A02C-54FF35802CC5}">
      <dsp:nvSpPr>
        <dsp:cNvPr id="0" name=""/>
        <dsp:cNvSpPr/>
      </dsp:nvSpPr>
      <dsp:spPr>
        <a:xfrm>
          <a:off x="3011153" y="1477809"/>
          <a:ext cx="1889339" cy="132247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INF + RBV x 48 </a:t>
          </a:r>
          <a:r>
            <a:rPr lang="en-US" sz="1900" kern="1200" dirty="0" err="1" smtClean="0"/>
            <a:t>wks</a:t>
          </a:r>
          <a:r>
            <a:rPr lang="en-US" sz="1900" kern="1200" dirty="0" smtClean="0"/>
            <a:t> (1998-2011) SVR = 28-40%</a:t>
          </a:r>
          <a:endParaRPr lang="en-US" sz="1900" kern="1200" dirty="0"/>
        </a:p>
      </dsp:txBody>
      <dsp:txXfrm>
        <a:off x="3075723" y="1542379"/>
        <a:ext cx="1760199" cy="1193336"/>
      </dsp:txXfrm>
    </dsp:sp>
    <dsp:sp modelId="{19485AE2-2714-FA45-8E11-71F943DC0838}">
      <dsp:nvSpPr>
        <dsp:cNvPr id="0" name=""/>
        <dsp:cNvSpPr/>
      </dsp:nvSpPr>
      <dsp:spPr>
        <a:xfrm>
          <a:off x="4965807" y="1636590"/>
          <a:ext cx="1374125" cy="1068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3E6225-645D-3F4B-B0D6-9920DBC558B9}">
      <dsp:nvSpPr>
        <dsp:cNvPr id="0" name=""/>
        <dsp:cNvSpPr/>
      </dsp:nvSpPr>
      <dsp:spPr>
        <a:xfrm>
          <a:off x="4555851" y="3020923"/>
          <a:ext cx="1889339" cy="132247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INF +RBV + PI (2011-2014) SVR = 59-66%</a:t>
          </a:r>
          <a:endParaRPr lang="en-US" sz="1900" kern="1200" dirty="0"/>
        </a:p>
      </dsp:txBody>
      <dsp:txXfrm>
        <a:off x="4620421" y="3085493"/>
        <a:ext cx="1760199" cy="11933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91C74-12B1-D84D-8A15-074083AE18D2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96E09-9645-D74F-86E9-4C2EA32906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18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Prevalence of HIV (2009)</a:t>
            </a:r>
            <a:r>
              <a:rPr lang="en-US" baseline="0" dirty="0" smtClean="0"/>
              <a:t> 1.1 million 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96E09-9645-D74F-86E9-4C2EA32906E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25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made</a:t>
            </a:r>
            <a:r>
              <a:rPr lang="en-US" baseline="0" dirty="0" smtClean="0"/>
              <a:t> Claritin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96E09-9645-D74F-86E9-4C2EA32906E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27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Fig. 1. Sustained </a:t>
            </a:r>
            <a:r>
              <a:rPr lang="en-US" dirty="0" err="1" smtClean="0"/>
              <a:t>virological</a:t>
            </a:r>
            <a:r>
              <a:rPr lang="en-US" dirty="0" smtClean="0"/>
              <a:t> response (SVR) rates, overall and</a:t>
            </a:r>
          </a:p>
          <a:p>
            <a:r>
              <a:rPr lang="en-US" dirty="0" smtClean="0"/>
              <a:t>according to race, in treatment-</a:t>
            </a:r>
            <a:r>
              <a:rPr lang="en-US" dirty="0" err="1" smtClean="0"/>
              <a:t>naı</a:t>
            </a:r>
            <a:r>
              <a:rPr lang="en-US" dirty="0" smtClean="0"/>
              <a:t> ¨</a:t>
            </a:r>
            <a:r>
              <a:rPr lang="en-US" dirty="0" err="1" smtClean="0"/>
              <a:t>ve</a:t>
            </a:r>
            <a:r>
              <a:rPr lang="en-US" dirty="0" smtClean="0"/>
              <a:t> patients with genotype 1 chronic</a:t>
            </a:r>
          </a:p>
          <a:p>
            <a:r>
              <a:rPr lang="en-US" dirty="0" smtClean="0"/>
              <a:t>HCV infection: </a:t>
            </a:r>
            <a:r>
              <a:rPr lang="en-US" dirty="0" err="1" smtClean="0"/>
              <a:t>Boceprevir</a:t>
            </a:r>
            <a:r>
              <a:rPr lang="en-US" dirty="0" smtClean="0"/>
              <a:t> (BOC) plus </a:t>
            </a:r>
            <a:r>
              <a:rPr lang="en-US" dirty="0" err="1" smtClean="0"/>
              <a:t>peginterferon</a:t>
            </a:r>
            <a:r>
              <a:rPr lang="en-US" dirty="0" smtClean="0"/>
              <a:t> (</a:t>
            </a:r>
            <a:r>
              <a:rPr lang="en-US" dirty="0" err="1" smtClean="0"/>
              <a:t>PegIFN</a:t>
            </a:r>
            <a:r>
              <a:rPr lang="en-US" dirty="0" smtClean="0"/>
              <a:t>) and ribavirin</a:t>
            </a:r>
          </a:p>
          <a:p>
            <a:r>
              <a:rPr lang="en-US" dirty="0" smtClean="0"/>
              <a:t>(RBV) versus standard of care (SOC). All patients were first</a:t>
            </a:r>
          </a:p>
          <a:p>
            <a:r>
              <a:rPr lang="en-US" dirty="0" smtClean="0"/>
              <a:t>treated with </a:t>
            </a:r>
            <a:r>
              <a:rPr lang="en-US" dirty="0" err="1" smtClean="0"/>
              <a:t>PegIFN</a:t>
            </a:r>
            <a:r>
              <a:rPr lang="en-US" dirty="0" smtClean="0"/>
              <a:t> þ RBV for 4 weeks as lead-in therapy followed by</a:t>
            </a:r>
          </a:p>
          <a:p>
            <a:r>
              <a:rPr lang="en-US" dirty="0" smtClean="0"/>
              <a:t>one of three regiments: (1) BOC/</a:t>
            </a:r>
            <a:r>
              <a:rPr lang="en-US" dirty="0" err="1" smtClean="0"/>
              <a:t>PegIFN</a:t>
            </a:r>
            <a:r>
              <a:rPr lang="en-US" dirty="0" smtClean="0"/>
              <a:t>/RBV RGT - triple therapy for</a:t>
            </a:r>
          </a:p>
          <a:p>
            <a:r>
              <a:rPr lang="en-US" dirty="0" smtClean="0"/>
              <a:t>24 weeks provided HCV RNA levels were negative weeks 8 </a:t>
            </a:r>
            <a:r>
              <a:rPr lang="en-US" dirty="0" err="1" smtClean="0"/>
              <a:t>thorugh</a:t>
            </a:r>
            <a:endParaRPr lang="en-US" dirty="0" smtClean="0"/>
          </a:p>
          <a:p>
            <a:r>
              <a:rPr lang="en-US" dirty="0" smtClean="0"/>
              <a:t>24 – response guided therapy; those with a detectable HCV RNA level</a:t>
            </a:r>
          </a:p>
          <a:p>
            <a:r>
              <a:rPr lang="en-US" dirty="0" smtClean="0"/>
              <a:t>between weeks 8 and 24 received SOC for an additional 20 weeks;</a:t>
            </a:r>
          </a:p>
          <a:p>
            <a:r>
              <a:rPr lang="en-US" dirty="0" smtClean="0"/>
              <a:t>(2) BOC/</a:t>
            </a:r>
            <a:r>
              <a:rPr lang="en-US" dirty="0" err="1" smtClean="0"/>
              <a:t>PegIFN</a:t>
            </a:r>
            <a:r>
              <a:rPr lang="en-US" dirty="0" smtClean="0"/>
              <a:t>/RBV fixed duration - triple therapy for a fixed duration</a:t>
            </a:r>
          </a:p>
          <a:p>
            <a:r>
              <a:rPr lang="en-US" dirty="0" smtClean="0"/>
              <a:t>of 44 weeks; and (3) SOC - consisted of </a:t>
            </a:r>
            <a:r>
              <a:rPr lang="en-US" dirty="0" err="1" smtClean="0"/>
              <a:t>PegIFN</a:t>
            </a:r>
            <a:r>
              <a:rPr lang="en-US" dirty="0" smtClean="0"/>
              <a:t> and weight based</a:t>
            </a:r>
          </a:p>
          <a:p>
            <a:r>
              <a:rPr lang="en-US" dirty="0" smtClean="0"/>
              <a:t>RBV administered for 48 weeks.</a:t>
            </a:r>
          </a:p>
          <a:p>
            <a:endParaRPr lang="en-US" dirty="0" smtClean="0"/>
          </a:p>
          <a:p>
            <a:pPr algn="l"/>
            <a:r>
              <a:rPr lang="en-US" sz="1200" b="0" i="0" u="none" strike="noStrike" baseline="0" dirty="0" smtClean="0">
                <a:solidFill>
                  <a:srgbClr val="3A3535"/>
                </a:solidFill>
                <a:latin typeface="AdvPA564"/>
              </a:rPr>
              <a:t>Fig. </a:t>
            </a:r>
            <a:r>
              <a:rPr lang="en-US" sz="1200" b="0" i="0" u="none" strike="noStrike" baseline="0" smtClean="0">
                <a:solidFill>
                  <a:srgbClr val="3A3535"/>
                </a:solidFill>
                <a:latin typeface="AdvPA564"/>
              </a:rPr>
              <a:t>2. </a:t>
            </a:r>
            <a:r>
              <a:rPr lang="en-US" sz="1200" b="0" i="0" u="none" strike="noStrike" baseline="0" dirty="0" smtClean="0">
                <a:solidFill>
                  <a:srgbClr val="3A3535"/>
                </a:solidFill>
                <a:latin typeface="AdvPA564"/>
              </a:rPr>
              <a:t>Sustained </a:t>
            </a:r>
            <a:r>
              <a:rPr lang="en-US" sz="1200" b="0" i="0" u="none" strike="noStrike" baseline="0" dirty="0" err="1" smtClean="0">
                <a:solidFill>
                  <a:srgbClr val="3A3535"/>
                </a:solidFill>
                <a:latin typeface="AdvPA564"/>
              </a:rPr>
              <a:t>virological</a:t>
            </a:r>
            <a:r>
              <a:rPr lang="en-US" sz="1200" b="0" i="0" u="none" strike="noStrike" baseline="0" dirty="0" smtClean="0">
                <a:solidFill>
                  <a:srgbClr val="3A3535"/>
                </a:solidFill>
                <a:latin typeface="AdvPA564"/>
              </a:rPr>
              <a:t> response (SVR) rates, overall and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3A3535"/>
                </a:solidFill>
                <a:latin typeface="AdvPA564"/>
              </a:rPr>
              <a:t>among </a:t>
            </a:r>
            <a:r>
              <a:rPr lang="en-US" sz="1200" b="0" i="0" u="none" strike="noStrike" baseline="0" dirty="0" err="1" smtClean="0">
                <a:solidFill>
                  <a:srgbClr val="3A3535"/>
                </a:solidFill>
                <a:latin typeface="AdvPA564"/>
              </a:rPr>
              <a:t>relapsers</a:t>
            </a:r>
            <a:r>
              <a:rPr lang="en-US" sz="1200" b="0" i="0" u="none" strike="noStrike" baseline="0" dirty="0" smtClean="0">
                <a:solidFill>
                  <a:srgbClr val="3A3535"/>
                </a:solidFill>
                <a:latin typeface="AdvPA564"/>
              </a:rPr>
              <a:t> and partial responders, in treatment experienced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3A3535"/>
                </a:solidFill>
                <a:latin typeface="AdvPA564"/>
              </a:rPr>
              <a:t>patients with genotype 1 chronic HCV infection: </a:t>
            </a:r>
            <a:r>
              <a:rPr lang="en-US" sz="1200" b="0" i="0" u="none" strike="noStrike" baseline="0" dirty="0" err="1" smtClean="0">
                <a:solidFill>
                  <a:srgbClr val="3A3535"/>
                </a:solidFill>
                <a:latin typeface="AdvPA564"/>
              </a:rPr>
              <a:t>Boceprevir</a:t>
            </a:r>
            <a:r>
              <a:rPr lang="en-US" sz="1200" b="0" i="0" u="none" strike="noStrike" baseline="0" dirty="0" smtClean="0">
                <a:solidFill>
                  <a:srgbClr val="3A3535"/>
                </a:solidFill>
                <a:latin typeface="AdvPA564"/>
              </a:rPr>
              <a:t> (BOC) plus</a:t>
            </a:r>
          </a:p>
          <a:p>
            <a:pPr algn="l"/>
            <a:r>
              <a:rPr lang="en-US" sz="1200" b="0" i="0" u="none" strike="noStrike" baseline="0" dirty="0" err="1" smtClean="0">
                <a:solidFill>
                  <a:srgbClr val="3A3535"/>
                </a:solidFill>
                <a:latin typeface="AdvPA564"/>
              </a:rPr>
              <a:t>peginterferon</a:t>
            </a:r>
            <a:r>
              <a:rPr lang="en-US" sz="1200" b="0" i="0" u="none" strike="noStrike" baseline="0" dirty="0" smtClean="0">
                <a:solidFill>
                  <a:srgbClr val="3A3535"/>
                </a:solidFill>
                <a:latin typeface="AdvPA564"/>
              </a:rPr>
              <a:t> and ribavirin (PR) versus standard of care (SOC). All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3A3535"/>
                </a:solidFill>
                <a:latin typeface="AdvPA564"/>
              </a:rPr>
              <a:t>patients were first treated with </a:t>
            </a:r>
            <a:r>
              <a:rPr lang="en-US" sz="1200" b="0" i="0" u="none" strike="noStrike" baseline="0" dirty="0" err="1" smtClean="0">
                <a:solidFill>
                  <a:srgbClr val="3A3535"/>
                </a:solidFill>
                <a:latin typeface="AdvPA564"/>
              </a:rPr>
              <a:t>PegIFN</a:t>
            </a:r>
            <a:r>
              <a:rPr lang="en-US" sz="1200" b="0" i="0" u="none" strike="noStrike" baseline="0" dirty="0" smtClean="0">
                <a:solidFill>
                  <a:srgbClr val="3A3535"/>
                </a:solidFill>
                <a:latin typeface="AdvPA564"/>
              </a:rPr>
              <a:t> and RBV for 4 weeks as lead-in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3A3535"/>
                </a:solidFill>
                <a:latin typeface="AdvPA564"/>
              </a:rPr>
              <a:t>therapy followed by one of 3 regimens: (1) BOC/PR48 triple therapy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3A3535"/>
                </a:solidFill>
                <a:latin typeface="AdvPA564"/>
              </a:rPr>
              <a:t>for 44 weeks. (2) BOC RGT triple therapy for 32 weeks if an </a:t>
            </a:r>
            <a:r>
              <a:rPr lang="en-US" sz="1200" b="0" i="0" u="none" strike="noStrike" baseline="0" dirty="0" err="1" smtClean="0">
                <a:solidFill>
                  <a:srgbClr val="3A3535"/>
                </a:solidFill>
                <a:latin typeface="AdvPA564"/>
              </a:rPr>
              <a:t>eRVR</a:t>
            </a:r>
            <a:r>
              <a:rPr lang="en-US" sz="1200" b="0" i="0" u="none" strike="noStrike" baseline="0" dirty="0" smtClean="0">
                <a:solidFill>
                  <a:srgbClr val="3A3535"/>
                </a:solidFill>
                <a:latin typeface="AdvPA564"/>
              </a:rPr>
              <a:t> was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3A3535"/>
                </a:solidFill>
                <a:latin typeface="AdvPA564"/>
              </a:rPr>
              <a:t>achieved (</a:t>
            </a:r>
            <a:r>
              <a:rPr lang="en-US" sz="1200" b="0" i="0" u="none" strike="noStrike" baseline="0" dirty="0" err="1" smtClean="0">
                <a:solidFill>
                  <a:srgbClr val="3A3535"/>
                </a:solidFill>
                <a:latin typeface="AdvPA564"/>
              </a:rPr>
              <a:t>undetecatble</a:t>
            </a:r>
            <a:r>
              <a:rPr lang="en-US" sz="1200" b="0" i="0" u="none" strike="noStrike" baseline="0" dirty="0" smtClean="0">
                <a:solidFill>
                  <a:srgbClr val="3A3535"/>
                </a:solidFill>
                <a:latin typeface="AdvPA564"/>
              </a:rPr>
              <a:t> HCV RNA at week 8 and 12). If an </a:t>
            </a:r>
            <a:r>
              <a:rPr lang="en-US" sz="1200" b="0" i="0" u="none" strike="noStrike" baseline="0" dirty="0" err="1" smtClean="0">
                <a:solidFill>
                  <a:srgbClr val="3A3535"/>
                </a:solidFill>
                <a:latin typeface="AdvPA564"/>
              </a:rPr>
              <a:t>eRVR</a:t>
            </a:r>
            <a:r>
              <a:rPr lang="en-US" sz="1200" b="0" i="0" u="none" strike="noStrike" baseline="0" dirty="0" smtClean="0">
                <a:solidFill>
                  <a:srgbClr val="3A3535"/>
                </a:solidFill>
                <a:latin typeface="AdvPA564"/>
              </a:rPr>
              <a:t> was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3A3535"/>
                </a:solidFill>
                <a:latin typeface="AdvPA564"/>
              </a:rPr>
              <a:t>not achieved, but HCV RNA became undetectable at week 12, BOC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3A3535"/>
                </a:solidFill>
                <a:latin typeface="AdvPA564"/>
              </a:rPr>
              <a:t>was stopped at week 32 and patients received an additional 12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3A3535"/>
                </a:solidFill>
                <a:latin typeface="AdvPA564"/>
              </a:rPr>
              <a:t>weeks of SOC treatment (total 48 weeks of therapy). (3) SOC treatment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3A3535"/>
                </a:solidFill>
                <a:latin typeface="AdvPA564"/>
              </a:rPr>
              <a:t>consisted of </a:t>
            </a:r>
            <a:r>
              <a:rPr lang="en-US" sz="1200" b="0" i="0" u="none" strike="noStrike" baseline="0" dirty="0" err="1" smtClean="0">
                <a:solidFill>
                  <a:srgbClr val="3A3535"/>
                </a:solidFill>
                <a:latin typeface="AdvPA564"/>
              </a:rPr>
              <a:t>PegIFN</a:t>
            </a:r>
            <a:r>
              <a:rPr lang="en-US" sz="1200" b="0" i="0" u="none" strike="noStrike" baseline="0" dirty="0" smtClean="0">
                <a:solidFill>
                  <a:srgbClr val="3A3535"/>
                </a:solidFill>
                <a:latin typeface="AdvPA564"/>
              </a:rPr>
              <a:t> and RBV administered for 48 weeks.</a:t>
            </a:r>
            <a:r>
              <a:rPr lang="en-US" sz="800" b="0" i="0" u="none" strike="noStrike" baseline="0" dirty="0" smtClean="0">
                <a:solidFill>
                  <a:srgbClr val="3A3535"/>
                </a:solidFill>
                <a:latin typeface="AdvPA564"/>
              </a:rPr>
              <a:t>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96E09-9645-D74F-86E9-4C2EA32906E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73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96E09-9645-D74F-86E9-4C2EA32906E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73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96E09-9645-D74F-86E9-4C2EA32906E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73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Both studies were treatment naive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NEUTRINO trial was a single-group, open-label study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sofosbuvir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plus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peginterferon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–ribavirin in 327 patients infected with HCV genotype 1, 4, 5, or 6. From June 2012 through August 2012, patients were enrolled at 56 sites in the United States (81% SVR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patients with cirrhosis)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FISSION trial was a randomized, open-label, active-control study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sofosbuvir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plus ribavirin in patients with HCV genotype 2 or 3 infection; patients with the two genotypes were enrolled in an approximately 1:3 ratio, respectively. From December 2011 through May 2012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shown – Patients who had previous INF/RBV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failure had SVR rates of 74%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96E09-9645-D74F-86E9-4C2EA32906E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73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ION-1 Trial was an open labeled,</a:t>
            </a:r>
            <a:r>
              <a:rPr lang="en-US" baseline="0" dirty="0" smtClean="0"/>
              <a:t> treatment naïve, randomized trial with SOF/LDV +/-RBV for 12 or 24 weeks in genotype 1 HCV patients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Once daily </a:t>
            </a:r>
            <a:r>
              <a:rPr lang="en-US" dirty="0" err="1" smtClean="0"/>
              <a:t>Ledipasvir-Sofosbuvir</a:t>
            </a:r>
            <a:r>
              <a:rPr lang="en-US" dirty="0" smtClean="0"/>
              <a:t> with or without ribavirin for 12 or 24 weeks was highly effective in previously untreated patients with HCV genotype 1 infection.</a:t>
            </a:r>
          </a:p>
          <a:p>
            <a:endParaRPr lang="en-US" dirty="0" smtClean="0"/>
          </a:p>
          <a:p>
            <a:r>
              <a:rPr lang="en-US" dirty="0" smtClean="0"/>
              <a:t>12 weeks – SOF/LDV = 99%	SOF/LDV</a:t>
            </a:r>
            <a:r>
              <a:rPr lang="en-US" baseline="0" dirty="0" smtClean="0"/>
              <a:t> +RBV = 97%	</a:t>
            </a:r>
          </a:p>
          <a:p>
            <a:r>
              <a:rPr lang="en-US" baseline="0" dirty="0" smtClean="0"/>
              <a:t>24 weeks – SOF/LDV = 98%	SOF/LDV +RBV = 99%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96E09-9645-D74F-86E9-4C2EA32906E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698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96E09-9645-D74F-86E9-4C2EA32906E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69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ION-2</a:t>
            </a:r>
            <a:r>
              <a:rPr lang="en-US" baseline="0" dirty="0" smtClean="0"/>
              <a:t> had prior treatment failure patients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12 weeks – SOF/LDV = 94%	SOF/LDV + RBV = 96%</a:t>
            </a:r>
          </a:p>
          <a:p>
            <a:r>
              <a:rPr lang="en-US" baseline="0" dirty="0" smtClean="0"/>
              <a:t>24 weeks – SOF/LDV = 99%	SOF/LDV + RBV = 99%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96E09-9645-D74F-86E9-4C2EA32906E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69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96E09-9645-D74F-86E9-4C2EA32906E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698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Once daily </a:t>
            </a:r>
            <a:r>
              <a:rPr lang="en-US" dirty="0" err="1" smtClean="0"/>
              <a:t>Ledipasvir-Sofosbuvir</a:t>
            </a:r>
            <a:r>
              <a:rPr lang="en-US" baseline="0" dirty="0" smtClean="0"/>
              <a:t> with or without ribavirin for 12 or 24 weeks was highly effective in previously untreated patients with HCV genotype 1 infection.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96E09-9645-D74F-86E9-4C2EA32906E3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73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D6C8DC-8E66-0C45-906B-41BF814D7DFC}" type="slidenum">
              <a:rPr lang="en-US"/>
              <a:pPr/>
              <a:t>9</a:t>
            </a:fld>
            <a:endParaRPr lang="en-US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85279" cy="191365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7124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193749" indent="-192324">
              <a:lnSpc>
                <a:spcPct val="93000"/>
              </a:lnSpc>
              <a:spcBef>
                <a:spcPct val="0"/>
              </a:spcBef>
            </a:pPr>
            <a:r>
              <a:rPr lang="en-US" sz="800" dirty="0">
                <a:latin typeface="Arial" charset="0"/>
                <a:cs typeface="IPAMincho" charset="0"/>
              </a:rPr>
              <a:t>Putative HCV life cycle and HCV model systems. HCV binding to a cell surface receptor complex leads to viral entry into host cell. In the cytoplasm, HCV genomic RNA functions as a template for HCV </a:t>
            </a:r>
            <a:r>
              <a:rPr lang="en-US" sz="800" dirty="0" err="1">
                <a:latin typeface="Arial" charset="0"/>
                <a:cs typeface="IPAMincho" charset="0"/>
              </a:rPr>
              <a:t>polyprotein</a:t>
            </a:r>
            <a:r>
              <a:rPr lang="en-US" sz="800" dirty="0">
                <a:latin typeface="Arial" charset="0"/>
                <a:cs typeface="IPAMincho" charset="0"/>
              </a:rPr>
              <a:t> translation. This </a:t>
            </a:r>
            <a:r>
              <a:rPr lang="en-US" sz="800" dirty="0" err="1">
                <a:latin typeface="Arial" charset="0"/>
                <a:cs typeface="IPAMincho" charset="0"/>
              </a:rPr>
              <a:t>polyprotein</a:t>
            </a:r>
            <a:r>
              <a:rPr lang="en-US" sz="800" dirty="0">
                <a:latin typeface="Arial" charset="0"/>
                <a:cs typeface="IPAMincho" charset="0"/>
              </a:rPr>
              <a:t> is then processed into structural (core (C), envelope proteins E1 and E2) and non-structural proteins (NS2 to NS5B). RNA-dependent RNA polymerase (NS5B) allows HCV genome replication. Replication occurs within cytoplasmic, membrane-associated replication </a:t>
            </a:r>
            <a:r>
              <a:rPr lang="en-US" sz="800" dirty="0" smtClean="0">
                <a:latin typeface="Arial" charset="0"/>
                <a:cs typeface="IPAMincho" charset="0"/>
              </a:rPr>
              <a:t>complexes. </a:t>
            </a:r>
            <a:r>
              <a:rPr lang="en-US" sz="800" dirty="0">
                <a:latin typeface="Arial" charset="0"/>
                <a:cs typeface="IPAMincho" charset="0"/>
              </a:rPr>
              <a:t>Replicon-based systems [8] have allowed the elucidation and dissection of the viral replication complex. The new HCV tissue culture model system [10–12] resulting in the production of cell culture-derived HCV (</a:t>
            </a:r>
            <a:r>
              <a:rPr lang="en-US" sz="800" dirty="0" err="1">
                <a:latin typeface="Arial" charset="0"/>
                <a:cs typeface="IPAMincho" charset="0"/>
              </a:rPr>
              <a:t>HCVcc</a:t>
            </a:r>
            <a:r>
              <a:rPr lang="en-US" sz="800" dirty="0">
                <a:latin typeface="Arial" charset="0"/>
                <a:cs typeface="IPAMincho" charset="0"/>
              </a:rPr>
              <a:t>) finally allows the study of all aspects of the HCV life cycle including viral attachment, entry, trafficking, replication, assembly and release. [This figure appears in </a:t>
            </a:r>
            <a:r>
              <a:rPr lang="en-US" sz="800" dirty="0" err="1">
                <a:latin typeface="Arial" charset="0"/>
                <a:cs typeface="IPAMincho" charset="0"/>
              </a:rPr>
              <a:t>colour</a:t>
            </a:r>
            <a:r>
              <a:rPr lang="en-US" sz="800" dirty="0">
                <a:latin typeface="Arial" charset="0"/>
                <a:cs typeface="IPAMincho" charset="0"/>
              </a:rPr>
              <a:t> on the web.]</a:t>
            </a:r>
          </a:p>
          <a:p>
            <a:pPr marL="193749" indent="-192324">
              <a:lnSpc>
                <a:spcPct val="93000"/>
              </a:lnSpc>
              <a:spcBef>
                <a:spcPct val="0"/>
              </a:spcBef>
            </a:pPr>
            <a:endParaRPr lang="en-US" sz="1800" dirty="0">
              <a:latin typeface="Arial" charset="0"/>
              <a:cs typeface="IPAMincho" charset="0"/>
            </a:endParaRPr>
          </a:p>
          <a:p>
            <a:pPr marL="193749" indent="-192324">
              <a:lnSpc>
                <a:spcPct val="93000"/>
              </a:lnSpc>
              <a:spcBef>
                <a:spcPct val="0"/>
              </a:spcBef>
            </a:pPr>
            <a:endParaRPr lang="en-US" sz="1800" dirty="0">
              <a:latin typeface="Arial" charset="0"/>
              <a:cs typeface="IPAMincho" charset="0"/>
            </a:endParaRPr>
          </a:p>
          <a:p>
            <a:pPr marL="193749" indent="-192324">
              <a:lnSpc>
                <a:spcPct val="93000"/>
              </a:lnSpc>
              <a:spcBef>
                <a:spcPct val="0"/>
              </a:spcBef>
            </a:pPr>
            <a:endParaRPr lang="en-US" sz="800" dirty="0">
              <a:latin typeface="Arial" charset="0"/>
              <a:cs typeface="IPAMincho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D6C8DC-8E66-0C45-906B-41BF814D7DFC}" type="slidenum">
              <a:rPr lang="en-US"/>
              <a:pPr/>
              <a:t>11</a:t>
            </a:fld>
            <a:endParaRPr lang="en-US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85279" cy="191365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7124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193749" indent="-192324">
              <a:lnSpc>
                <a:spcPct val="93000"/>
              </a:lnSpc>
              <a:spcBef>
                <a:spcPct val="0"/>
              </a:spcBef>
            </a:pPr>
            <a:r>
              <a:rPr lang="en-US" sz="800">
                <a:latin typeface="Arial" charset="0"/>
                <a:cs typeface="IPAMincho" charset="0"/>
              </a:rPr>
              <a:t>Putative HCV life cycle and HCV model systems. HCV binding to a cell surface receptor complex leads to viral entry into host cell. In the cytoplasm, HCV genomic RNA functions as a template for HCV polyprotein translation. This polyprotein is then processed into structural (core (C), envelope proteins E1 and E2) and non-structural proteins (NS2 to NS5B). RNA-dependent RNA polymerase (NS5B) allows HCV genome replication. Replication occurs within cytoplasmic, membrane-associated replication complexes in a perinuclear membranous web (not shown). Progeny genomes assemble with structural proteins into HCV particles which are subsequently released from the cell. HCV-like particles (HCV-LPs) [3,5] and retroviral HCV pseudotypes (HCVpp) [6,7] have been used to analyze virus binding and entry. Replicon-based systems [8] have allowed the elucidation and dissection of the viral replication complex. The new HCV tissue culture model system [10–12] resulting in the production of cell culture-derived HCV (HCVcc) finally allows the study of all aspects of the HCV life cycle including viral attachment, entry, trafficking, replication, assembly and release. [This figure appears in colour on the web.]</a:t>
            </a:r>
          </a:p>
          <a:p>
            <a:pPr marL="193749" indent="-192324">
              <a:lnSpc>
                <a:spcPct val="93000"/>
              </a:lnSpc>
              <a:spcBef>
                <a:spcPct val="0"/>
              </a:spcBef>
            </a:pPr>
            <a:endParaRPr lang="en-US" sz="1800">
              <a:latin typeface="Arial" charset="0"/>
              <a:cs typeface="IPAMincho" charset="0"/>
            </a:endParaRPr>
          </a:p>
          <a:p>
            <a:pPr marL="193749" indent="-192324">
              <a:lnSpc>
                <a:spcPct val="93000"/>
              </a:lnSpc>
              <a:spcBef>
                <a:spcPct val="0"/>
              </a:spcBef>
            </a:pPr>
            <a:endParaRPr lang="en-US" sz="1800">
              <a:latin typeface="Arial" charset="0"/>
              <a:cs typeface="IPAMincho" charset="0"/>
            </a:endParaRPr>
          </a:p>
          <a:p>
            <a:pPr marL="193749" indent="-192324">
              <a:lnSpc>
                <a:spcPct val="93000"/>
              </a:lnSpc>
              <a:spcBef>
                <a:spcPct val="0"/>
              </a:spcBef>
            </a:pPr>
            <a:endParaRPr lang="en-US" sz="800">
              <a:latin typeface="Arial" charset="0"/>
              <a:cs typeface="IPAMincho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D6C8DC-8E66-0C45-906B-41BF814D7DFC}" type="slidenum">
              <a:rPr lang="en-US"/>
              <a:pPr/>
              <a:t>13</a:t>
            </a:fld>
            <a:endParaRPr lang="en-US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85279" cy="191365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7124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193749" indent="-192324">
              <a:lnSpc>
                <a:spcPct val="93000"/>
              </a:lnSpc>
              <a:spcBef>
                <a:spcPct val="0"/>
              </a:spcBef>
            </a:pPr>
            <a:r>
              <a:rPr lang="en-US" sz="800">
                <a:latin typeface="Arial" charset="0"/>
                <a:cs typeface="IPAMincho" charset="0"/>
              </a:rPr>
              <a:t>Putative HCV life cycle and HCV model systems. HCV binding to a cell surface receptor complex leads to viral entry into host cell. In the cytoplasm, HCV genomic RNA functions as a template for HCV polyprotein translation. This polyprotein is then processed into structural (core (C), envelope proteins E1 and E2) and non-structural proteins (NS2 to NS5B). RNA-dependent RNA polymerase (NS5B) allows HCV genome replication. Replication occurs within cytoplasmic, membrane-associated replication complexes in a perinuclear membranous web (not shown). Progeny genomes assemble with structural proteins into HCV particles which are subsequently released from the cell. HCV-like particles (HCV-LPs) [3,5] and retroviral HCV pseudotypes (HCVpp) [6,7] have been used to analyze virus binding and entry. Replicon-based systems [8] have allowed the elucidation and dissection of the viral replication complex. The new HCV tissue culture model system [10–12] resulting in the production of cell culture-derived HCV (HCVcc) finally allows the study of all aspects of the HCV life cycle including viral attachment, entry, trafficking, replication, assembly and release. [This figure appears in colour on the web.]</a:t>
            </a:r>
          </a:p>
          <a:p>
            <a:pPr marL="193749" indent="-192324">
              <a:lnSpc>
                <a:spcPct val="93000"/>
              </a:lnSpc>
              <a:spcBef>
                <a:spcPct val="0"/>
              </a:spcBef>
            </a:pPr>
            <a:endParaRPr lang="en-US" sz="1800">
              <a:latin typeface="Arial" charset="0"/>
              <a:cs typeface="IPAMincho" charset="0"/>
            </a:endParaRPr>
          </a:p>
          <a:p>
            <a:pPr marL="193749" indent="-192324">
              <a:lnSpc>
                <a:spcPct val="93000"/>
              </a:lnSpc>
              <a:spcBef>
                <a:spcPct val="0"/>
              </a:spcBef>
            </a:pPr>
            <a:endParaRPr lang="en-US" sz="1800">
              <a:latin typeface="Arial" charset="0"/>
              <a:cs typeface="IPAMincho" charset="0"/>
            </a:endParaRPr>
          </a:p>
          <a:p>
            <a:pPr marL="193749" indent="-192324">
              <a:lnSpc>
                <a:spcPct val="93000"/>
              </a:lnSpc>
              <a:spcBef>
                <a:spcPct val="0"/>
              </a:spcBef>
            </a:pPr>
            <a:endParaRPr lang="en-US" sz="800">
              <a:latin typeface="Arial" charset="0"/>
              <a:cs typeface="IPAMincho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D6C8DC-8E66-0C45-906B-41BF814D7DFC}" type="slidenum">
              <a:rPr lang="en-US"/>
              <a:pPr/>
              <a:t>15</a:t>
            </a:fld>
            <a:endParaRPr lang="en-US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85279" cy="191365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7124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193749" indent="-192324">
              <a:lnSpc>
                <a:spcPct val="93000"/>
              </a:lnSpc>
              <a:spcBef>
                <a:spcPct val="0"/>
              </a:spcBef>
            </a:pPr>
            <a:r>
              <a:rPr lang="en-US" sz="800">
                <a:latin typeface="Arial" charset="0"/>
                <a:cs typeface="IPAMincho" charset="0"/>
              </a:rPr>
              <a:t>Putative HCV life cycle and HCV model systems. HCV binding to a cell surface receptor complex leads to viral entry into host cell. In the cytoplasm, HCV genomic RNA functions as a template for HCV polyprotein translation. This polyprotein is then processed into structural (core (C), envelope proteins E1 and E2) and non-structural proteins (NS2 to NS5B). RNA-dependent RNA polymerase (NS5B) allows HCV genome replication. Replication occurs within cytoplasmic, membrane-associated replication complexes in a perinuclear membranous web (not shown). Progeny genomes assemble with structural proteins into HCV particles which are subsequently released from the cell. HCV-like particles (HCV-LPs) [3,5] and retroviral HCV pseudotypes (HCVpp) [6,7] have been used to analyze virus binding and entry. Replicon-based systems [8] have allowed the elucidation and dissection of the viral replication complex. The new HCV tissue culture model system [10–12] resulting in the production of cell culture-derived HCV (HCVcc) finally allows the study of all aspects of the HCV life cycle including viral attachment, entry, trafficking, replication, assembly and release. [This figure appears in colour on the web.]</a:t>
            </a:r>
          </a:p>
          <a:p>
            <a:pPr marL="193749" indent="-192324">
              <a:lnSpc>
                <a:spcPct val="93000"/>
              </a:lnSpc>
              <a:spcBef>
                <a:spcPct val="0"/>
              </a:spcBef>
            </a:pPr>
            <a:endParaRPr lang="en-US" sz="1800">
              <a:latin typeface="Arial" charset="0"/>
              <a:cs typeface="IPAMincho" charset="0"/>
            </a:endParaRPr>
          </a:p>
          <a:p>
            <a:pPr marL="193749" indent="-192324">
              <a:lnSpc>
                <a:spcPct val="93000"/>
              </a:lnSpc>
              <a:spcBef>
                <a:spcPct val="0"/>
              </a:spcBef>
            </a:pPr>
            <a:endParaRPr lang="en-US" sz="1800">
              <a:latin typeface="Arial" charset="0"/>
              <a:cs typeface="IPAMincho" charset="0"/>
            </a:endParaRPr>
          </a:p>
          <a:p>
            <a:pPr marL="193749" indent="-192324">
              <a:lnSpc>
                <a:spcPct val="93000"/>
              </a:lnSpc>
              <a:spcBef>
                <a:spcPct val="0"/>
              </a:spcBef>
            </a:pPr>
            <a:endParaRPr lang="en-US" sz="800">
              <a:latin typeface="Arial" charset="0"/>
              <a:cs typeface="IPAMincho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D6C8DC-8E66-0C45-906B-41BF814D7DFC}" type="slidenum">
              <a:rPr lang="en-US"/>
              <a:pPr/>
              <a:t>17</a:t>
            </a:fld>
            <a:endParaRPr lang="en-US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85279" cy="191365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7124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193749" indent="-192324">
              <a:lnSpc>
                <a:spcPct val="93000"/>
              </a:lnSpc>
              <a:spcBef>
                <a:spcPct val="0"/>
              </a:spcBef>
            </a:pPr>
            <a:r>
              <a:rPr lang="en-US" sz="800">
                <a:latin typeface="Arial" charset="0"/>
                <a:cs typeface="IPAMincho" charset="0"/>
              </a:rPr>
              <a:t>Putative HCV life cycle and HCV model systems. HCV binding to a cell surface receptor complex leads to viral entry into host cell. In the cytoplasm, HCV genomic RNA functions as a template for HCV polyprotein translation. This polyprotein is then processed into structural (core (C), envelope proteins E1 and E2) and non-structural proteins (NS2 to NS5B). RNA-dependent RNA polymerase (NS5B) allows HCV genome replication. Replication occurs within cytoplasmic, membrane-associated replication complexes in a perinuclear membranous web (not shown). Progeny genomes assemble with structural proteins into HCV particles which are subsequently released from the cell. HCV-like particles (HCV-LPs) [3,5] and retroviral HCV pseudotypes (HCVpp) [6,7] have been used to analyze virus binding and entry. Replicon-based systems [8] have allowed the elucidation and dissection of the viral replication complex. The new HCV tissue culture model system [10–12] resulting in the production of cell culture-derived HCV (HCVcc) finally allows the study of all aspects of the HCV life cycle including viral attachment, entry, trafficking, replication, assembly and release. [This figure appears in colour on the web.]</a:t>
            </a:r>
          </a:p>
          <a:p>
            <a:pPr marL="193749" indent="-192324">
              <a:lnSpc>
                <a:spcPct val="93000"/>
              </a:lnSpc>
              <a:spcBef>
                <a:spcPct val="0"/>
              </a:spcBef>
            </a:pPr>
            <a:endParaRPr lang="en-US" sz="1800">
              <a:latin typeface="Arial" charset="0"/>
              <a:cs typeface="IPAMincho" charset="0"/>
            </a:endParaRPr>
          </a:p>
          <a:p>
            <a:pPr marL="193749" indent="-192324">
              <a:lnSpc>
                <a:spcPct val="93000"/>
              </a:lnSpc>
              <a:spcBef>
                <a:spcPct val="0"/>
              </a:spcBef>
            </a:pPr>
            <a:endParaRPr lang="en-US" sz="1800">
              <a:latin typeface="Arial" charset="0"/>
              <a:cs typeface="IPAMincho" charset="0"/>
            </a:endParaRPr>
          </a:p>
          <a:p>
            <a:pPr marL="193749" indent="-192324">
              <a:lnSpc>
                <a:spcPct val="93000"/>
              </a:lnSpc>
              <a:spcBef>
                <a:spcPct val="0"/>
              </a:spcBef>
            </a:pPr>
            <a:endParaRPr lang="en-US" sz="800">
              <a:latin typeface="Arial" charset="0"/>
              <a:cs typeface="IPAMincho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D6C8DC-8E66-0C45-906B-41BF814D7DFC}" type="slidenum">
              <a:rPr lang="en-US"/>
              <a:pPr/>
              <a:t>19</a:t>
            </a:fld>
            <a:endParaRPr lang="en-US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85279" cy="191365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7124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193749" indent="-192324">
              <a:lnSpc>
                <a:spcPct val="93000"/>
              </a:lnSpc>
              <a:spcBef>
                <a:spcPct val="0"/>
              </a:spcBef>
            </a:pPr>
            <a:r>
              <a:rPr lang="en-US" sz="800">
                <a:latin typeface="Arial" charset="0"/>
                <a:cs typeface="IPAMincho" charset="0"/>
              </a:rPr>
              <a:t>Putative HCV life cycle and HCV model systems. HCV binding to a cell surface receptor complex leads to viral entry into host cell. In the cytoplasm, HCV genomic RNA functions as a template for HCV polyprotein translation. This polyprotein is then processed into structural (core (C), envelope proteins E1 and E2) and non-structural proteins (NS2 to NS5B). RNA-dependent RNA polymerase (NS5B) allows HCV genome replication. Replication occurs within cytoplasmic, membrane-associated replication complexes in a perinuclear membranous web (not shown). Progeny genomes assemble with structural proteins into HCV particles which are subsequently released from the cell. HCV-like particles (HCV-LPs) [3,5] and retroviral HCV pseudotypes (HCVpp) [6,7] have been used to analyze virus binding and entry. Replicon-based systems [8] have allowed the elucidation and dissection of the viral replication complex. The new HCV tissue culture model system [10–12] resulting in the production of cell culture-derived HCV (HCVcc) finally allows the study of all aspects of the HCV life cycle including viral attachment, entry, trafficking, replication, assembly and release. [This figure appears in colour on the web.]</a:t>
            </a:r>
          </a:p>
          <a:p>
            <a:pPr marL="193749" indent="-192324">
              <a:lnSpc>
                <a:spcPct val="93000"/>
              </a:lnSpc>
              <a:spcBef>
                <a:spcPct val="0"/>
              </a:spcBef>
            </a:pPr>
            <a:endParaRPr lang="en-US" sz="1800">
              <a:latin typeface="Arial" charset="0"/>
              <a:cs typeface="IPAMincho" charset="0"/>
            </a:endParaRPr>
          </a:p>
          <a:p>
            <a:pPr marL="193749" indent="-192324">
              <a:lnSpc>
                <a:spcPct val="93000"/>
              </a:lnSpc>
              <a:spcBef>
                <a:spcPct val="0"/>
              </a:spcBef>
            </a:pPr>
            <a:endParaRPr lang="en-US" sz="1800">
              <a:latin typeface="Arial" charset="0"/>
              <a:cs typeface="IPAMincho" charset="0"/>
            </a:endParaRPr>
          </a:p>
          <a:p>
            <a:pPr marL="193749" indent="-192324">
              <a:lnSpc>
                <a:spcPct val="93000"/>
              </a:lnSpc>
              <a:spcBef>
                <a:spcPct val="0"/>
              </a:spcBef>
            </a:pPr>
            <a:endParaRPr lang="en-US" sz="800">
              <a:latin typeface="Arial" charset="0"/>
              <a:cs typeface="IPAMincho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D6C8DC-8E66-0C45-906B-41BF814D7DFC}" type="slidenum">
              <a:rPr lang="en-US"/>
              <a:pPr/>
              <a:t>21</a:t>
            </a:fld>
            <a:endParaRPr lang="en-US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85279" cy="191365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7124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193749" indent="-192324">
              <a:lnSpc>
                <a:spcPct val="93000"/>
              </a:lnSpc>
              <a:spcBef>
                <a:spcPct val="0"/>
              </a:spcBef>
            </a:pPr>
            <a:r>
              <a:rPr lang="en-US" sz="800">
                <a:latin typeface="Arial" charset="0"/>
                <a:cs typeface="IPAMincho" charset="0"/>
              </a:rPr>
              <a:t>Putative HCV life cycle and HCV model systems. HCV binding to a cell surface receptor complex leads to viral entry into host cell. In the cytoplasm, HCV genomic RNA functions as a template for HCV polyprotein translation. This polyprotein is then processed into structural (core (C), envelope proteins E1 and E2) and non-structural proteins (NS2 to NS5B). RNA-dependent RNA polymerase (NS5B) allows HCV genome replication. Replication occurs within cytoplasmic, membrane-associated replication complexes in a perinuclear membranous web (not shown). Progeny genomes assemble with structural proteins into HCV particles which are subsequently released from the cell. HCV-like particles (HCV-LPs) [3,5] and retroviral HCV pseudotypes (HCVpp) [6,7] have been used to analyze virus binding and entry. Replicon-based systems [8] have allowed the elucidation and dissection of the viral replication complex. The new HCV tissue culture model system [10–12] resulting in the production of cell culture-derived HCV (HCVcc) finally allows the study of all aspects of the HCV life cycle including viral attachment, entry, trafficking, replication, assembly and release. [This figure appears in colour on the web.]</a:t>
            </a:r>
          </a:p>
          <a:p>
            <a:pPr marL="193749" indent="-192324">
              <a:lnSpc>
                <a:spcPct val="93000"/>
              </a:lnSpc>
              <a:spcBef>
                <a:spcPct val="0"/>
              </a:spcBef>
            </a:pPr>
            <a:endParaRPr lang="en-US" sz="1800">
              <a:latin typeface="Arial" charset="0"/>
              <a:cs typeface="IPAMincho" charset="0"/>
            </a:endParaRPr>
          </a:p>
          <a:p>
            <a:pPr marL="193749" indent="-192324">
              <a:lnSpc>
                <a:spcPct val="93000"/>
              </a:lnSpc>
              <a:spcBef>
                <a:spcPct val="0"/>
              </a:spcBef>
            </a:pPr>
            <a:endParaRPr lang="en-US" sz="1800">
              <a:latin typeface="Arial" charset="0"/>
              <a:cs typeface="IPAMincho" charset="0"/>
            </a:endParaRPr>
          </a:p>
          <a:p>
            <a:pPr marL="193749" indent="-192324">
              <a:lnSpc>
                <a:spcPct val="93000"/>
              </a:lnSpc>
              <a:spcBef>
                <a:spcPct val="0"/>
              </a:spcBef>
            </a:pPr>
            <a:endParaRPr lang="en-US" sz="800">
              <a:latin typeface="Arial" charset="0"/>
              <a:cs typeface="IPAMincho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96E09-9645-D74F-86E9-4C2EA32906E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20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www.elsevier.com/termsandcondition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www.elsevier.com/termsandconditions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www.elsevier.com/termsandcondition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www.elsevier.com/termsandconditions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www.elsevier.com/termsandcondition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www.elsevier.com/termsandconditions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m/url?sa=i&amp;rct=j&amp;q=&amp;esrc=s&amp;frm=1&amp;source=images&amp;cd=&amp;cad=rja&amp;uact=8&amp;ved=0CAcQjRw&amp;url=http://www.thetoque.com/health/used-drug-needles-are-worth-cash/&amp;ei=6rtbVJfKEK-WigKAk4HoAQ&amp;bvm=bv.78677474,d.cGU&amp;psig=AFQjCNEyFgsDecjybpj32thijfp0Qkt4jA&amp;ust=141538440785667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www.elsevier.com/termsandcondition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Hepatitis C, Then and Now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Samuel J. Kallus, MD</a:t>
            </a:r>
          </a:p>
          <a:p>
            <a:r>
              <a:rPr lang="en-US" dirty="0"/>
              <a:t>Chief Resident in Quality Improvement and Patient Safety</a:t>
            </a:r>
          </a:p>
          <a:p>
            <a:r>
              <a:rPr lang="en-US" dirty="0" err="1"/>
              <a:t>Medstar</a:t>
            </a:r>
            <a:r>
              <a:rPr lang="en-US" dirty="0"/>
              <a:t> Georgetown University Hospital / VA Medical Center</a:t>
            </a:r>
          </a:p>
          <a:p>
            <a:r>
              <a:rPr lang="en-US" dirty="0"/>
              <a:t>Department of Internal Medicine</a:t>
            </a:r>
          </a:p>
        </p:txBody>
      </p:sp>
    </p:spTree>
    <p:extLst>
      <p:ext uri="{BB962C8B-B14F-4D97-AF65-F5344CB8AC3E}">
        <p14:creationId xmlns:p14="http://schemas.microsoft.com/office/powerpoint/2010/main" val="131638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Envelope proteins (E1 and E2) attach to cell surface molecules to facilitate cell entry</a:t>
            </a:r>
          </a:p>
          <a:p>
            <a:r>
              <a:rPr lang="en-US" dirty="0" smtClean="0"/>
              <a:t>Once HCV attaches to the cell, endocytosis of the virus particle occurs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0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4233863" y="79375"/>
            <a:ext cx="677862" cy="306388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Fig. 1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85" y="79375"/>
            <a:ext cx="8343805" cy="577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52500" y="6477000"/>
            <a:ext cx="82550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i="1"/>
              <a:t>Journal of Hepatology</a:t>
            </a:r>
            <a:r>
              <a:rPr lang="en-US" sz="900"/>
              <a:t> 2006 44, 436-439DOI: (10.1016/j.jhep.2005.11.031)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52500" y="6624638"/>
            <a:ext cx="55562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/>
              <a:t>Copyright © 2005 European Association for the Study of the Liver</a:t>
            </a:r>
            <a:r>
              <a:rPr lang="en-US" sz="900">
                <a:hlinkClick r:id="rId4"/>
              </a:rPr>
              <a:t> Terms and Conditions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6064250"/>
            <a:ext cx="70802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6064250"/>
            <a:ext cx="4471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7399" y="2012462"/>
            <a:ext cx="3003063" cy="189523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78416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Fusion and Un-coating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pH drop with endocytosis leads to fusion of the viral and cellular membranes, releasing viral RNA into the cytoplasm</a:t>
            </a:r>
          </a:p>
          <a:p>
            <a:r>
              <a:rPr lang="en-US" dirty="0" smtClean="0"/>
              <a:t>The 5’ </a:t>
            </a:r>
            <a:r>
              <a:rPr lang="en-US" dirty="0" err="1" smtClean="0"/>
              <a:t>untranslated</a:t>
            </a:r>
            <a:r>
              <a:rPr lang="en-US" dirty="0" smtClean="0"/>
              <a:t> region (UTR) of the RNA directs the RNA to its docking site on the endoplasmic reticulum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66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4233863" y="79375"/>
            <a:ext cx="677862" cy="306388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Fig. 1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85" y="79375"/>
            <a:ext cx="8343805" cy="577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52500" y="6477000"/>
            <a:ext cx="82550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i="1"/>
              <a:t>Journal of Hepatology</a:t>
            </a:r>
            <a:r>
              <a:rPr lang="en-US" sz="900"/>
              <a:t> 2006 44, 436-439DOI: (10.1016/j.jhep.2005.11.031)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52500" y="6624638"/>
            <a:ext cx="55562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/>
              <a:t>Copyright © 2005 European Association for the Study of the Liver</a:t>
            </a:r>
            <a:r>
              <a:rPr lang="en-US" sz="900">
                <a:hlinkClick r:id="rId4"/>
              </a:rPr>
              <a:t> Terms and Conditions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6064250"/>
            <a:ext cx="70802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6064250"/>
            <a:ext cx="4471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3692" y="3907692"/>
            <a:ext cx="3120171" cy="683846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81116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06116"/>
          </a:xfrm>
        </p:spPr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113692"/>
            <a:ext cx="8184417" cy="295421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At the Endoplasmic Reticulum, HCV RNA is translated into a large </a:t>
            </a:r>
            <a:r>
              <a:rPr lang="en-US" dirty="0" err="1" smtClean="0"/>
              <a:t>polyprotein</a:t>
            </a:r>
            <a:endParaRPr lang="en-US" dirty="0" smtClean="0"/>
          </a:p>
          <a:p>
            <a:r>
              <a:rPr lang="en-US" dirty="0" smtClean="0"/>
              <a:t>The large </a:t>
            </a:r>
            <a:r>
              <a:rPr lang="en-US" dirty="0" err="1" smtClean="0"/>
              <a:t>polyprotein</a:t>
            </a:r>
            <a:r>
              <a:rPr lang="en-US" dirty="0" smtClean="0"/>
              <a:t> is processed </a:t>
            </a:r>
            <a:r>
              <a:rPr lang="en-US" dirty="0" err="1" smtClean="0"/>
              <a:t>proteolytically</a:t>
            </a:r>
            <a:r>
              <a:rPr lang="en-US" dirty="0" smtClean="0"/>
              <a:t> into 11 viral proteins consisting of structural and non-structural components</a:t>
            </a:r>
          </a:p>
          <a:p>
            <a:r>
              <a:rPr lang="en-US" dirty="0" smtClean="0"/>
              <a:t>Structural proteins include: </a:t>
            </a:r>
            <a:r>
              <a:rPr lang="en-US" dirty="0" err="1" smtClean="0"/>
              <a:t>nucleocapsid</a:t>
            </a:r>
            <a:r>
              <a:rPr lang="en-US" dirty="0" smtClean="0"/>
              <a:t> (C), envelope 1 (E1), envelope 2 (E2)</a:t>
            </a:r>
          </a:p>
          <a:p>
            <a:r>
              <a:rPr lang="en-US" dirty="0" smtClean="0"/>
              <a:t>Non-structural proteins include: NS2, NS3, NS4A, NS4B, NS5A and NS5B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9275" y="4067908"/>
            <a:ext cx="8184417" cy="279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4233863" y="79375"/>
            <a:ext cx="677862" cy="306388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Fig. 1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85" y="79375"/>
            <a:ext cx="8343805" cy="577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52500" y="6477000"/>
            <a:ext cx="82550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i="1"/>
              <a:t>Journal of Hepatology</a:t>
            </a:r>
            <a:r>
              <a:rPr lang="en-US" sz="900"/>
              <a:t> 2006 44, 436-439DOI: (10.1016/j.jhep.2005.11.031)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52500" y="6624638"/>
            <a:ext cx="55562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/>
              <a:t>Copyright © 2005 European Association for the Study of the Liver</a:t>
            </a:r>
            <a:r>
              <a:rPr lang="en-US" sz="900">
                <a:hlinkClick r:id="rId4"/>
              </a:rPr>
              <a:t> Terms and Conditions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6064250"/>
            <a:ext cx="70802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6064250"/>
            <a:ext cx="4471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28615" y="4591538"/>
            <a:ext cx="3946770" cy="683846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41155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NS2 cysteine protease </a:t>
            </a:r>
            <a:r>
              <a:rPr lang="en-US" dirty="0" smtClean="0"/>
              <a:t>auto-catalytically </a:t>
            </a:r>
            <a:r>
              <a:rPr lang="en-US" dirty="0"/>
              <a:t>cleaves itself from the </a:t>
            </a:r>
            <a:r>
              <a:rPr lang="en-US" dirty="0" err="1"/>
              <a:t>polyprotein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NS3 protease cleaves the remainder of the nonstructural </a:t>
            </a:r>
            <a:r>
              <a:rPr lang="en-US" dirty="0" smtClean="0"/>
              <a:t>proteins</a:t>
            </a:r>
          </a:p>
          <a:p>
            <a:r>
              <a:rPr lang="en-US" dirty="0" smtClean="0"/>
              <a:t>NS3 is a serine </a:t>
            </a:r>
            <a:r>
              <a:rPr lang="en-US" dirty="0"/>
              <a:t>protease and RNA </a:t>
            </a:r>
            <a:r>
              <a:rPr lang="en-US" dirty="0" smtClean="0"/>
              <a:t>helicase</a:t>
            </a:r>
            <a:endParaRPr lang="en-US" dirty="0"/>
          </a:p>
          <a:p>
            <a:r>
              <a:rPr lang="en-US" dirty="0" smtClean="0"/>
              <a:t>NS4A is an NS3 </a:t>
            </a:r>
            <a:r>
              <a:rPr lang="en-US" dirty="0"/>
              <a:t>protease </a:t>
            </a:r>
            <a:r>
              <a:rPr lang="en-US" dirty="0" smtClean="0"/>
              <a:t>cofactor</a:t>
            </a:r>
            <a:endParaRPr lang="en-US" dirty="0"/>
          </a:p>
          <a:p>
            <a:r>
              <a:rPr lang="en-US" dirty="0" smtClean="0"/>
              <a:t>NS4B</a:t>
            </a:r>
            <a:r>
              <a:rPr lang="en-US" dirty="0"/>
              <a:t>, NS5A (RNA binding site), and NS5B (RNA-dependent RNA polymerase).</a:t>
            </a:r>
          </a:p>
        </p:txBody>
      </p:sp>
    </p:spTree>
    <p:extLst>
      <p:ext uri="{BB962C8B-B14F-4D97-AF65-F5344CB8AC3E}">
        <p14:creationId xmlns:p14="http://schemas.microsoft.com/office/powerpoint/2010/main" val="185815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4233863" y="79375"/>
            <a:ext cx="677862" cy="306388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Fig. 1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85" y="79375"/>
            <a:ext cx="8343805" cy="577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52500" y="6477000"/>
            <a:ext cx="82550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i="1"/>
              <a:t>Journal of Hepatology</a:t>
            </a:r>
            <a:r>
              <a:rPr lang="en-US" sz="900"/>
              <a:t> 2006 44, 436-439DOI: (10.1016/j.jhep.2005.11.031)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52500" y="6624638"/>
            <a:ext cx="55562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/>
              <a:t>Copyright © 2005 European Association for the Study of the Liver</a:t>
            </a:r>
            <a:r>
              <a:rPr lang="en-US" sz="900">
                <a:hlinkClick r:id="rId4"/>
              </a:rPr>
              <a:t> Terms and Conditions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6064250"/>
            <a:ext cx="70802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6064250"/>
            <a:ext cx="4471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58308" y="3223846"/>
            <a:ext cx="1836615" cy="1094153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7364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Replication occurs via formation of a replication complex, which consists of NS2, NS3, NS4A, NS4B, NS5A, and NS5B</a:t>
            </a:r>
          </a:p>
          <a:p>
            <a:r>
              <a:rPr lang="en-US" dirty="0"/>
              <a:t>HCV replication is catalyzed by the NS5B RNA-dependent RNA polymerase</a:t>
            </a:r>
            <a:endParaRPr lang="en-US" dirty="0" smtClean="0"/>
          </a:p>
          <a:p>
            <a:r>
              <a:rPr lang="en-US" dirty="0"/>
              <a:t>The </a:t>
            </a:r>
            <a:r>
              <a:rPr lang="en-US" dirty="0" smtClean="0"/>
              <a:t>genomic </a:t>
            </a:r>
            <a:r>
              <a:rPr lang="en-US" dirty="0"/>
              <a:t>RNA serves as a template </a:t>
            </a:r>
            <a:r>
              <a:rPr lang="en-US" dirty="0" smtClean="0"/>
              <a:t>for the production </a:t>
            </a:r>
            <a:r>
              <a:rPr lang="en-US" dirty="0"/>
              <a:t>of numerous strands of RNA of positive polarity that are </a:t>
            </a:r>
            <a:r>
              <a:rPr lang="en-US" dirty="0" smtClean="0"/>
              <a:t>packaged </a:t>
            </a:r>
            <a:r>
              <a:rPr lang="en-US" dirty="0"/>
              <a:t>into new virus particles</a:t>
            </a:r>
          </a:p>
        </p:txBody>
      </p:sp>
    </p:spTree>
    <p:extLst>
      <p:ext uri="{BB962C8B-B14F-4D97-AF65-F5344CB8AC3E}">
        <p14:creationId xmlns:p14="http://schemas.microsoft.com/office/powerpoint/2010/main" val="165574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4233863" y="79375"/>
            <a:ext cx="677862" cy="306388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Fig. 1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85" y="79375"/>
            <a:ext cx="8343805" cy="577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52500" y="6477000"/>
            <a:ext cx="82550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i="1"/>
              <a:t>Journal of Hepatology</a:t>
            </a:r>
            <a:r>
              <a:rPr lang="en-US" sz="900"/>
              <a:t> 2006 44, 436-439DOI: (10.1016/j.jhep.2005.11.031)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52500" y="6624638"/>
            <a:ext cx="55562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/>
              <a:t>Copyright © 2005 European Association for the Study of the Liver</a:t>
            </a:r>
            <a:r>
              <a:rPr lang="en-US" sz="900">
                <a:hlinkClick r:id="rId4"/>
              </a:rPr>
              <a:t> Terms and Conditions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6064250"/>
            <a:ext cx="70802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6064250"/>
            <a:ext cx="4471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4923" y="2676769"/>
            <a:ext cx="1836615" cy="1094153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63113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Nothing to disclose. I do not, nor have I ever, received monetary compensation from any pharmaceutical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8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Particle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Within the endoplasmic reticulum, the core protein interacts with the viral RNA forming the viral particle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1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4233863" y="79375"/>
            <a:ext cx="677862" cy="306388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Fig. 1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85" y="79375"/>
            <a:ext cx="8343805" cy="577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52500" y="6477000"/>
            <a:ext cx="82550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i="1"/>
              <a:t>Journal of Hepatology</a:t>
            </a:r>
            <a:r>
              <a:rPr lang="en-US" sz="900"/>
              <a:t> 2006 44, 436-439DOI: (10.1016/j.jhep.2005.11.031)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52500" y="6624638"/>
            <a:ext cx="55562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/>
              <a:t>Copyright © 2005 European Association for the Study of the Liver</a:t>
            </a:r>
            <a:r>
              <a:rPr lang="en-US" sz="900">
                <a:hlinkClick r:id="rId4"/>
              </a:rPr>
              <a:t> Terms and Conditions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6064250"/>
            <a:ext cx="70802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6064250"/>
            <a:ext cx="4471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90442" y="553148"/>
            <a:ext cx="2029985" cy="2275376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0532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the viral genome and envelope are formed, the viral particle is released from the cell</a:t>
            </a:r>
          </a:p>
          <a:p>
            <a:r>
              <a:rPr lang="en-US" dirty="0" smtClean="0"/>
              <a:t>Following </a:t>
            </a:r>
            <a:r>
              <a:rPr lang="en-US" dirty="0"/>
              <a:t>release, viral particles may infect adjacent hepatocytes or enter the circulation, where they are available for infection of another cell or </a:t>
            </a:r>
            <a:r>
              <a:rPr lang="en-US" dirty="0" smtClean="0"/>
              <a:t>host</a:t>
            </a:r>
          </a:p>
          <a:p>
            <a:r>
              <a:rPr lang="en-US" dirty="0" smtClean="0"/>
              <a:t>HCV viral packaging and release are inefficient as much of the virus remains in the infected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82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Polypeptide Components: E1 and E2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Mediate cell entry by binding to surface receptors </a:t>
            </a:r>
          </a:p>
          <a:p>
            <a:r>
              <a:rPr lang="en-US" dirty="0" smtClean="0"/>
              <a:t>Responsible for fusion between the host cell membrane and the viral envelope</a:t>
            </a:r>
          </a:p>
          <a:p>
            <a:r>
              <a:rPr lang="en-US" dirty="0" smtClean="0"/>
              <a:t>Evade antibody mediated immune response via the proximal amino acid portion of E2 which makes up the </a:t>
            </a:r>
            <a:r>
              <a:rPr lang="en-US" dirty="0" err="1" smtClean="0"/>
              <a:t>hypervariable</a:t>
            </a:r>
            <a:r>
              <a:rPr lang="en-US" dirty="0" smtClean="0"/>
              <a:t> region (high frequency of mutations)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67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Polypeptide Components: NS3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Cleaves the polypeptide to form NS4A, NS4B, NS5A and NS5B</a:t>
            </a:r>
          </a:p>
          <a:p>
            <a:r>
              <a:rPr lang="en-US" dirty="0" smtClean="0"/>
              <a:t>Binds with NS4A to enhance its function</a:t>
            </a:r>
          </a:p>
          <a:p>
            <a:r>
              <a:rPr lang="en-US" dirty="0" smtClean="0"/>
              <a:t>Cleaves/destroys </a:t>
            </a:r>
            <a:r>
              <a:rPr lang="en-US" dirty="0" err="1" smtClean="0"/>
              <a:t>Cardif</a:t>
            </a:r>
            <a:r>
              <a:rPr lang="en-US" dirty="0" smtClean="0"/>
              <a:t> and TRIF, which impairs host response to HCV infection by blocking interferon secretion</a:t>
            </a:r>
          </a:p>
          <a:p>
            <a:r>
              <a:rPr lang="en-US" dirty="0" smtClean="0"/>
              <a:t>Functions as a helicase (unwinds viral RNA and host DNA)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65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Polypeptide Components: NS4A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Stabilizes helicase (with NS3)</a:t>
            </a:r>
          </a:p>
          <a:p>
            <a:r>
              <a:rPr lang="en-US" dirty="0" smtClean="0"/>
              <a:t>Anchors the replication complex to the endoplasmic reticulum membrane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63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Polypeptide Components: NS5A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for viral replication by providing an RNA binding site within the replication complex</a:t>
            </a:r>
          </a:p>
          <a:p>
            <a:r>
              <a:rPr lang="en-US" dirty="0" smtClean="0"/>
              <a:t>Inhibits apoptosis (programmed cell death) of the infected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88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Polypeptide Components: NS5B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viral RNA-dependent RNA polymerase, which synthesizes HCV RNA genome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54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HCV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Interferon</a:t>
            </a:r>
          </a:p>
          <a:p>
            <a:r>
              <a:rPr lang="en-US" dirty="0" smtClean="0"/>
              <a:t>Interferon + Ribavirin</a:t>
            </a:r>
          </a:p>
          <a:p>
            <a:r>
              <a:rPr lang="en-US" dirty="0" smtClean="0"/>
              <a:t>Interferon + Ribavirin + Protease Inhibitor (</a:t>
            </a:r>
            <a:r>
              <a:rPr lang="en-US" dirty="0" err="1" smtClean="0"/>
              <a:t>Victerelis</a:t>
            </a:r>
            <a:r>
              <a:rPr lang="en-US" dirty="0" smtClean="0"/>
              <a:t> and </a:t>
            </a:r>
            <a:r>
              <a:rPr lang="en-US" dirty="0" err="1" smtClean="0"/>
              <a:t>Incivek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Interferon + Ribavirin + </a:t>
            </a:r>
            <a:r>
              <a:rPr lang="en-US" dirty="0" err="1" smtClean="0"/>
              <a:t>Simeprivir</a:t>
            </a:r>
            <a:r>
              <a:rPr lang="en-US" dirty="0" smtClean="0"/>
              <a:t> (</a:t>
            </a:r>
            <a:r>
              <a:rPr lang="en-US" dirty="0" err="1" smtClean="0"/>
              <a:t>Olysio</a:t>
            </a:r>
            <a:r>
              <a:rPr lang="en-US" dirty="0" smtClean="0"/>
              <a:t>) or </a:t>
            </a:r>
            <a:r>
              <a:rPr lang="en-US" dirty="0" err="1" smtClean="0"/>
              <a:t>Sofosbuvir</a:t>
            </a:r>
            <a:r>
              <a:rPr lang="en-US" dirty="0" smtClean="0"/>
              <a:t> (</a:t>
            </a:r>
            <a:r>
              <a:rPr lang="en-US" dirty="0" err="1" smtClean="0"/>
              <a:t>Sovaldi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Ledipisvir</a:t>
            </a:r>
            <a:r>
              <a:rPr lang="en-US" dirty="0" smtClean="0"/>
              <a:t> + </a:t>
            </a:r>
            <a:r>
              <a:rPr lang="en-US" dirty="0" err="1" smtClean="0"/>
              <a:t>Sofosbuvir</a:t>
            </a:r>
            <a:r>
              <a:rPr lang="en-US" dirty="0" smtClean="0"/>
              <a:t> (</a:t>
            </a:r>
            <a:r>
              <a:rPr lang="en-US" dirty="0" err="1" smtClean="0"/>
              <a:t>Harvoni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1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SVR 24 – sustained </a:t>
            </a:r>
            <a:r>
              <a:rPr lang="en-US" dirty="0" err="1" smtClean="0"/>
              <a:t>virologic</a:t>
            </a:r>
            <a:r>
              <a:rPr lang="en-US" dirty="0" smtClean="0"/>
              <a:t> response</a:t>
            </a:r>
          </a:p>
          <a:p>
            <a:pPr lvl="1"/>
            <a:r>
              <a:rPr lang="en-US" dirty="0" smtClean="0"/>
              <a:t>An undetectable HCV-RNA level 24 weeks after completion of treatment</a:t>
            </a:r>
          </a:p>
          <a:p>
            <a:r>
              <a:rPr lang="en-US" dirty="0" smtClean="0"/>
              <a:t>SVR 12 – sustained </a:t>
            </a:r>
            <a:r>
              <a:rPr lang="en-US" dirty="0" err="1" smtClean="0"/>
              <a:t>virologic</a:t>
            </a:r>
            <a:r>
              <a:rPr lang="en-US" dirty="0" smtClean="0"/>
              <a:t> response</a:t>
            </a:r>
          </a:p>
          <a:p>
            <a:pPr lvl="1"/>
            <a:r>
              <a:rPr lang="en-US" dirty="0" smtClean="0"/>
              <a:t>An undetectable HCV-RNA level 12 weeks after completion of treatment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77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the burden of </a:t>
            </a:r>
            <a:r>
              <a:rPr lang="en-US" dirty="0"/>
              <a:t>h</a:t>
            </a:r>
            <a:r>
              <a:rPr lang="en-US" dirty="0" smtClean="0"/>
              <a:t>epatitis C virus (HCV) infection</a:t>
            </a:r>
          </a:p>
          <a:p>
            <a:r>
              <a:rPr lang="en-US" dirty="0" smtClean="0"/>
              <a:t>Understand Virology of HCV</a:t>
            </a:r>
          </a:p>
          <a:p>
            <a:r>
              <a:rPr lang="en-US" dirty="0" smtClean="0"/>
              <a:t>Learn old and new treatment regimens for HCV genotype 1 infection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4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HCV</a:t>
            </a:r>
            <a:br>
              <a:rPr lang="en-US" dirty="0" smtClean="0"/>
            </a:br>
            <a:r>
              <a:rPr lang="en-US" sz="2800" dirty="0" smtClean="0"/>
              <a:t>Interferon + Ribavirin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617" t="17776" r="50932" b="7944"/>
          <a:stretch>
            <a:fillRect/>
          </a:stretch>
        </p:blipFill>
        <p:spPr bwMode="auto">
          <a:xfrm>
            <a:off x="5253486" y="1639019"/>
            <a:ext cx="3519855" cy="41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53486" y="5831457"/>
            <a:ext cx="37524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Davis et al. Interferon Alfa-2b Alone or in Combination with </a:t>
            </a:r>
            <a:r>
              <a:rPr lang="en-US" sz="1000" dirty="0" err="1" smtClean="0"/>
              <a:t>Ribavirin</a:t>
            </a:r>
            <a:r>
              <a:rPr lang="en-US" sz="1000" dirty="0" smtClean="0"/>
              <a:t> for the Treatment of Relapse of Chronic Hepatitis C</a:t>
            </a:r>
          </a:p>
          <a:p>
            <a:r>
              <a:rPr lang="en-US" sz="1000" dirty="0" smtClean="0"/>
              <a:t>N </a:t>
            </a:r>
            <a:r>
              <a:rPr lang="en-US" sz="1000" dirty="0" err="1" smtClean="0"/>
              <a:t>Engl</a:t>
            </a:r>
            <a:r>
              <a:rPr lang="en-US" sz="1000" dirty="0" smtClean="0"/>
              <a:t> J Med 1998; 339:1493-1499 November 19, 1998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655608" y="1639019"/>
            <a:ext cx="43908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The study was a double-blind, placebo-controlled trial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Patients either received 48 weeks of interferon + placebo OR 48 weeks of interferon + ribavirin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only 3% of patients with hepatitis C who were treated with interferon alone achieved SVR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30% of patients with hepatitis C treated with interferon and </a:t>
            </a:r>
            <a:r>
              <a:rPr lang="en-US" dirty="0" err="1" smtClean="0"/>
              <a:t>ribavirin</a:t>
            </a:r>
            <a:r>
              <a:rPr lang="en-US" dirty="0" smtClean="0"/>
              <a:t> achieved SVR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This was the standard of care until May 2011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0" y="3145581"/>
            <a:ext cx="3439341" cy="1846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24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Interferon and Ribavirin (FDA approved in 1998)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Interferon</a:t>
            </a:r>
          </a:p>
          <a:p>
            <a:pPr lvl="1"/>
            <a:r>
              <a:rPr lang="en-US" b="1" dirty="0" smtClean="0"/>
              <a:t>Anti-viral activity</a:t>
            </a:r>
          </a:p>
          <a:p>
            <a:pPr lvl="1"/>
            <a:r>
              <a:rPr lang="en-US" dirty="0" smtClean="0"/>
              <a:t>Angiogenesis inhibition</a:t>
            </a:r>
          </a:p>
          <a:p>
            <a:pPr lvl="1"/>
            <a:r>
              <a:rPr lang="en-US" dirty="0" smtClean="0"/>
              <a:t>Enhancement of MHC (major histocompatibility complex) antigen expression</a:t>
            </a:r>
          </a:p>
          <a:p>
            <a:r>
              <a:rPr lang="en-US" dirty="0" smtClean="0"/>
              <a:t>Ribavirin</a:t>
            </a:r>
          </a:p>
          <a:p>
            <a:pPr lvl="1"/>
            <a:r>
              <a:rPr lang="en-US" dirty="0" smtClean="0"/>
              <a:t>Inhibits replication of RNA and DNA viruses</a:t>
            </a:r>
          </a:p>
          <a:p>
            <a:pPr lvl="1"/>
            <a:r>
              <a:rPr lang="en-US" dirty="0" smtClean="0"/>
              <a:t>Nucleoside </a:t>
            </a:r>
            <a:r>
              <a:rPr lang="en-US" dirty="0"/>
              <a:t>analogue of </a:t>
            </a:r>
            <a:r>
              <a:rPr lang="en-US" dirty="0" err="1"/>
              <a:t>guanosine</a:t>
            </a:r>
            <a:r>
              <a:rPr lang="en-US" dirty="0" smtClean="0"/>
              <a:t>, which acts </a:t>
            </a:r>
            <a:r>
              <a:rPr lang="en-US" dirty="0"/>
              <a:t>as an inhibitor of the viral polymerase. Since viral polymerases utilize intracellular nucleotides to replicate their genome, ribavirin triphosphate would </a:t>
            </a:r>
            <a:r>
              <a:rPr lang="en-US" dirty="0" smtClean="0"/>
              <a:t>be </a:t>
            </a:r>
            <a:r>
              <a:rPr lang="en-US" dirty="0"/>
              <a:t>recognized by the viral polymerase and either inhibit subsequent elongation </a:t>
            </a:r>
            <a:r>
              <a:rPr lang="en-US" dirty="0" smtClean="0"/>
              <a:t>or </a:t>
            </a:r>
            <a:r>
              <a:rPr lang="en-US" dirty="0"/>
              <a:t>prevent the binding of other endogenous nucleotides necessary for the completion of genome </a:t>
            </a:r>
            <a:r>
              <a:rPr lang="en-US" dirty="0" smtClean="0"/>
              <a:t>replication</a:t>
            </a:r>
            <a:r>
              <a:rPr lang="en-US" baseline="30000" dirty="0" smtClean="0"/>
              <a:t>6</a:t>
            </a:r>
          </a:p>
          <a:p>
            <a:pPr lvl="1"/>
            <a:r>
              <a:rPr lang="en-US" dirty="0" smtClean="0"/>
              <a:t>“Error Catastrophe” - ribavirin </a:t>
            </a:r>
            <a:r>
              <a:rPr lang="en-US" dirty="0"/>
              <a:t>can base pair with both cytosine and </a:t>
            </a:r>
            <a:r>
              <a:rPr lang="en-US" dirty="0" smtClean="0"/>
              <a:t>uracil</a:t>
            </a:r>
            <a:r>
              <a:rPr lang="en-US" dirty="0"/>
              <a:t> </a:t>
            </a:r>
            <a:r>
              <a:rPr lang="en-US" dirty="0" smtClean="0"/>
              <a:t>and subsequently </a:t>
            </a:r>
            <a:r>
              <a:rPr lang="en-US" dirty="0"/>
              <a:t>drive an increasing number of mutations in the HCV genome, ultimately resulting in the production of less fit </a:t>
            </a:r>
            <a:r>
              <a:rPr lang="en-US" dirty="0" smtClean="0"/>
              <a:t>viruses</a:t>
            </a:r>
            <a:r>
              <a:rPr lang="en-US" baseline="30000" dirty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9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dirty="0">
              <a:solidFill>
                <a:srgbClr val="DD4B39"/>
              </a:solidFill>
            </a:endParaRPr>
          </a:p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4" t="15905" r="12175" b="26133"/>
          <a:stretch/>
        </p:blipFill>
        <p:spPr bwMode="auto">
          <a:xfrm>
            <a:off x="0" y="26412"/>
            <a:ext cx="9092006" cy="451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07029" y="4027714"/>
            <a:ext cx="5758542" cy="5181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1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HCV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1830508"/>
              </p:ext>
            </p:extLst>
          </p:nvPr>
        </p:nvGraphicFramePr>
        <p:xfrm>
          <a:off x="549275" y="1600200"/>
          <a:ext cx="8042275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124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1A0525-B4CD-D14D-9B79-FDFAB91DD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721A0525-B4CD-D14D-9B79-FDFAB91DD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721A0525-B4CD-D14D-9B79-FDFAB91DD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DFF0A3-B974-DF4B-90BE-AFF767AB5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34DFF0A3-B974-DF4B-90BE-AFF767AB5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34DFF0A3-B974-DF4B-90BE-AFF767AB5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69DEED-320B-7543-A02C-54FF35802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0F69DEED-320B-7543-A02C-54FF35802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0F69DEED-320B-7543-A02C-54FF35802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DAFF83-1868-0B4F-8141-F5BED1B9C0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A2DAFF83-1868-0B4F-8141-F5BED1B9C0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A2DAFF83-1868-0B4F-8141-F5BED1B9C0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HCV</a:t>
            </a:r>
            <a:br>
              <a:rPr lang="en-US" dirty="0" smtClean="0"/>
            </a:br>
            <a:r>
              <a:rPr lang="en-US" sz="2800" dirty="0" smtClean="0"/>
              <a:t>Interferon + Ribavirin + Protease Inhibitor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4098925" cy="4900804"/>
          </a:xfrm>
        </p:spPr>
        <p:txBody>
          <a:bodyPr/>
          <a:lstStyle/>
          <a:p>
            <a:r>
              <a:rPr lang="en-US" dirty="0" smtClean="0"/>
              <a:t>With the addition of </a:t>
            </a:r>
            <a:r>
              <a:rPr lang="en-US" dirty="0" err="1" smtClean="0"/>
              <a:t>Boceprevir</a:t>
            </a:r>
            <a:r>
              <a:rPr lang="en-US" dirty="0" smtClean="0"/>
              <a:t> (PI), SVR rates were 63-66% in treatment naïve patients with HCV genotype 1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Boceprevir</a:t>
            </a:r>
            <a:r>
              <a:rPr lang="en-US" dirty="0" smtClean="0"/>
              <a:t> treatment in prior </a:t>
            </a:r>
            <a:r>
              <a:rPr lang="en-US" dirty="0" err="1" smtClean="0"/>
              <a:t>relapsers</a:t>
            </a:r>
            <a:r>
              <a:rPr lang="en-US" dirty="0" smtClean="0"/>
              <a:t> and partial responders was 59-66%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3" t="23595" r="17777" b="38090"/>
          <a:stretch/>
        </p:blipFill>
        <p:spPr bwMode="auto">
          <a:xfrm>
            <a:off x="4733193" y="1444532"/>
            <a:ext cx="4147457" cy="231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55029" y="3711717"/>
            <a:ext cx="4114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Poordad</a:t>
            </a:r>
            <a:r>
              <a:rPr lang="en-US" sz="800" dirty="0"/>
              <a:t> F, McCone </a:t>
            </a:r>
            <a:r>
              <a:rPr lang="en-US" sz="800" dirty="0" err="1"/>
              <a:t>JJr</a:t>
            </a:r>
            <a:r>
              <a:rPr lang="en-US" sz="800" dirty="0"/>
              <a:t>, Bacon BR, Bruno S, </a:t>
            </a:r>
            <a:r>
              <a:rPr lang="en-US" sz="800" dirty="0" err="1"/>
              <a:t>Manns</a:t>
            </a:r>
            <a:r>
              <a:rPr lang="en-US" sz="800" dirty="0"/>
              <a:t> MP, </a:t>
            </a:r>
            <a:r>
              <a:rPr lang="en-US" sz="800" dirty="0" err="1" smtClean="0"/>
              <a:t>Sulkowski</a:t>
            </a:r>
            <a:r>
              <a:rPr lang="en-US" sz="800" dirty="0" smtClean="0"/>
              <a:t> MS</a:t>
            </a:r>
            <a:r>
              <a:rPr lang="en-US" sz="800" dirty="0"/>
              <a:t>, et al.; </a:t>
            </a:r>
            <a:r>
              <a:rPr lang="en-US" sz="800" dirty="0" smtClean="0"/>
              <a:t>for SPRINT-</a:t>
            </a:r>
            <a:r>
              <a:rPr lang="en-US" sz="800" dirty="0"/>
              <a:t>,2 Investigators. </a:t>
            </a:r>
            <a:r>
              <a:rPr lang="en-US" sz="800" dirty="0" err="1"/>
              <a:t>Boceprevir</a:t>
            </a:r>
            <a:r>
              <a:rPr lang="en-US" sz="800" dirty="0"/>
              <a:t> for </a:t>
            </a:r>
            <a:r>
              <a:rPr lang="en-US" sz="800" dirty="0" smtClean="0"/>
              <a:t>untreated chronic </a:t>
            </a:r>
            <a:r>
              <a:rPr lang="en-US" sz="800" dirty="0"/>
              <a:t>HCV genotype 1 infection. N </a:t>
            </a:r>
            <a:r>
              <a:rPr lang="en-US" sz="800" dirty="0" err="1"/>
              <a:t>Engl</a:t>
            </a:r>
            <a:r>
              <a:rPr lang="en-US" sz="800" dirty="0"/>
              <a:t> J Med </a:t>
            </a:r>
            <a:r>
              <a:rPr lang="en-US" sz="800" dirty="0" smtClean="0"/>
              <a:t>2011;364: 1195-1206</a:t>
            </a:r>
            <a:r>
              <a:rPr lang="en-US" sz="800" dirty="0"/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30" y="4173382"/>
            <a:ext cx="3960195" cy="208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2329" y="6270173"/>
            <a:ext cx="3948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>
                <a:solidFill>
                  <a:srgbClr val="3A3535"/>
                </a:solidFill>
                <a:latin typeface="AdvAGaramond-R"/>
              </a:rPr>
              <a:t>Bacon BR, Gordon SC, Lawitz E, Marcellin P, Vierling JM, Zeuzem </a:t>
            </a:r>
            <a:r>
              <a:rPr lang="nl-NL" sz="800" dirty="0" smtClean="0">
                <a:solidFill>
                  <a:srgbClr val="3A3535"/>
                </a:solidFill>
                <a:latin typeface="AdvAGaramond-R"/>
              </a:rPr>
              <a:t>S, </a:t>
            </a:r>
            <a:r>
              <a:rPr lang="en-US" sz="800" dirty="0" smtClean="0">
                <a:solidFill>
                  <a:srgbClr val="3A3535"/>
                </a:solidFill>
                <a:latin typeface="AdvAGaramond-R"/>
              </a:rPr>
              <a:t>et </a:t>
            </a:r>
            <a:r>
              <a:rPr lang="en-US" sz="800" dirty="0">
                <a:solidFill>
                  <a:srgbClr val="3A3535"/>
                </a:solidFill>
                <a:latin typeface="AdvAGaramond-R"/>
              </a:rPr>
              <a:t>al.; </a:t>
            </a:r>
            <a:r>
              <a:rPr lang="en-US" sz="800" dirty="0" smtClean="0">
                <a:solidFill>
                  <a:srgbClr val="3A3535"/>
                </a:solidFill>
                <a:latin typeface="AdvAGaramond-R"/>
              </a:rPr>
              <a:t>for HCV </a:t>
            </a:r>
            <a:r>
              <a:rPr lang="en-US" sz="800" dirty="0">
                <a:solidFill>
                  <a:srgbClr val="3A3535"/>
                </a:solidFill>
                <a:latin typeface="AdvAGaramond-R"/>
              </a:rPr>
              <a:t>RESPOND-,2 Investigators. </a:t>
            </a:r>
            <a:r>
              <a:rPr lang="en-US" sz="800" dirty="0" err="1">
                <a:solidFill>
                  <a:srgbClr val="3A3535"/>
                </a:solidFill>
                <a:latin typeface="AdvAGaramond-R"/>
              </a:rPr>
              <a:t>Boceprevir</a:t>
            </a:r>
            <a:r>
              <a:rPr lang="en-US" sz="800" dirty="0">
                <a:solidFill>
                  <a:srgbClr val="3A3535"/>
                </a:solidFill>
                <a:latin typeface="AdvAGaramond-R"/>
              </a:rPr>
              <a:t> for </a:t>
            </a:r>
            <a:r>
              <a:rPr lang="en-US" sz="800" dirty="0" smtClean="0">
                <a:solidFill>
                  <a:srgbClr val="3A3535"/>
                </a:solidFill>
                <a:latin typeface="AdvAGaramond-R"/>
              </a:rPr>
              <a:t>previously treated </a:t>
            </a:r>
            <a:r>
              <a:rPr lang="en-US" sz="800" dirty="0">
                <a:solidFill>
                  <a:srgbClr val="3A3535"/>
                </a:solidFill>
                <a:latin typeface="AdvAGaramond-R"/>
              </a:rPr>
              <a:t>chronic HCV genotype 1 infection. N </a:t>
            </a:r>
            <a:r>
              <a:rPr lang="en-US" sz="800" dirty="0" err="1">
                <a:solidFill>
                  <a:srgbClr val="3A3535"/>
                </a:solidFill>
                <a:latin typeface="AdvAGaramond-R"/>
              </a:rPr>
              <a:t>Engl</a:t>
            </a:r>
            <a:r>
              <a:rPr lang="en-US" sz="800" dirty="0">
                <a:solidFill>
                  <a:srgbClr val="3A3535"/>
                </a:solidFill>
                <a:latin typeface="AdvAGaramond-R"/>
              </a:rPr>
              <a:t> J Med </a:t>
            </a:r>
            <a:r>
              <a:rPr lang="en-US" sz="800" dirty="0" smtClean="0">
                <a:solidFill>
                  <a:srgbClr val="3A3535"/>
                </a:solidFill>
                <a:latin typeface="AdvAGaramond-R"/>
              </a:rPr>
              <a:t>2011;364:1207-1217</a:t>
            </a:r>
            <a:r>
              <a:rPr lang="en-US" sz="800" dirty="0">
                <a:solidFill>
                  <a:srgbClr val="3A3535"/>
                </a:solidFill>
                <a:latin typeface="AdvAGaramond-R"/>
              </a:rPr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4881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Boceprevir</a:t>
            </a:r>
            <a:r>
              <a:rPr lang="en-US" dirty="0" smtClean="0"/>
              <a:t> and </a:t>
            </a:r>
            <a:r>
              <a:rPr lang="en-US" dirty="0" err="1" smtClean="0"/>
              <a:t>Telaprevir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(FDA approved 2011)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042277" cy="4900804"/>
          </a:xfrm>
        </p:spPr>
        <p:txBody>
          <a:bodyPr/>
          <a:lstStyle/>
          <a:p>
            <a:r>
              <a:rPr lang="en-US" dirty="0" err="1" smtClean="0"/>
              <a:t>Boceprevir</a:t>
            </a:r>
            <a:endParaRPr lang="en-US" dirty="0" smtClean="0"/>
          </a:p>
          <a:p>
            <a:pPr lvl="1"/>
            <a:r>
              <a:rPr lang="en-US" dirty="0" smtClean="0"/>
              <a:t>structurally </a:t>
            </a:r>
            <a:r>
              <a:rPr lang="en-US" dirty="0"/>
              <a:t>novel </a:t>
            </a:r>
            <a:r>
              <a:rPr lang="en-US" dirty="0" err="1"/>
              <a:t>peptidomimetic</a:t>
            </a:r>
            <a:r>
              <a:rPr lang="en-US" dirty="0"/>
              <a:t> </a:t>
            </a:r>
            <a:r>
              <a:rPr lang="en-US" dirty="0" err="1"/>
              <a:t>ketoamide</a:t>
            </a:r>
            <a:r>
              <a:rPr lang="en-US" dirty="0"/>
              <a:t> protease inhibitor that binds reversibly to the HCV nonstructural </a:t>
            </a:r>
            <a:r>
              <a:rPr lang="en-US" dirty="0" smtClean="0"/>
              <a:t>3 (NS3) site.</a:t>
            </a:r>
          </a:p>
          <a:p>
            <a:pPr lvl="1"/>
            <a:r>
              <a:rPr lang="en-US" dirty="0" smtClean="0"/>
              <a:t>Potent inhibitor of HCV replication</a:t>
            </a:r>
          </a:p>
          <a:p>
            <a:r>
              <a:rPr lang="en-US" dirty="0" err="1" smtClean="0"/>
              <a:t>Telaprevir</a:t>
            </a:r>
            <a:endParaRPr lang="en-US" dirty="0" smtClean="0"/>
          </a:p>
          <a:p>
            <a:pPr lvl="1"/>
            <a:r>
              <a:rPr lang="en-US" dirty="0"/>
              <a:t>I</a:t>
            </a:r>
            <a:r>
              <a:rPr lang="en-US" dirty="0" smtClean="0"/>
              <a:t>nhibitor </a:t>
            </a:r>
            <a:r>
              <a:rPr lang="en-US" dirty="0"/>
              <a:t>of the HCV NS3/4A serine protease, necessary for the </a:t>
            </a:r>
            <a:r>
              <a:rPr lang="en-US" dirty="0" err="1"/>
              <a:t>proteolytic</a:t>
            </a:r>
            <a:r>
              <a:rPr lang="en-US" dirty="0"/>
              <a:t> cleavage of the HCV encoded </a:t>
            </a:r>
            <a:r>
              <a:rPr lang="en-US" dirty="0" err="1"/>
              <a:t>polyprotein</a:t>
            </a:r>
            <a:r>
              <a:rPr lang="en-US" dirty="0"/>
              <a:t> into mature forms of the NS4A, NS4B, NS5A and NS5B proteins and essential for viral replication.</a:t>
            </a:r>
          </a:p>
        </p:txBody>
      </p:sp>
    </p:spTree>
    <p:extLst>
      <p:ext uri="{BB962C8B-B14F-4D97-AF65-F5344CB8AC3E}">
        <p14:creationId xmlns:p14="http://schemas.microsoft.com/office/powerpoint/2010/main" val="237627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</a:t>
            </a:r>
            <a:r>
              <a:rPr lang="en-US" dirty="0" err="1" smtClean="0"/>
              <a:t>Telaprevir</a:t>
            </a:r>
            <a:r>
              <a:rPr lang="en-US" dirty="0" smtClean="0"/>
              <a:t> and </a:t>
            </a:r>
            <a:r>
              <a:rPr lang="en-US" dirty="0" err="1" smtClean="0"/>
              <a:t>Boceprevir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Shorter treatment duration (24-28 weeks compared to 48 weeks for certain early responding populations)</a:t>
            </a:r>
          </a:p>
          <a:p>
            <a:r>
              <a:rPr lang="en-US" dirty="0" smtClean="0"/>
              <a:t>Improved SVR rates (65% compared to 40%)</a:t>
            </a:r>
          </a:p>
          <a:p>
            <a:r>
              <a:rPr lang="en-US" dirty="0" smtClean="0"/>
              <a:t>Oral therapy given 3x daily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58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9" y="210946"/>
            <a:ext cx="8631089" cy="637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91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HCV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7130145"/>
              </p:ext>
            </p:extLst>
          </p:nvPr>
        </p:nvGraphicFramePr>
        <p:xfrm>
          <a:off x="549275" y="1600200"/>
          <a:ext cx="8042275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507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1A0525-B4CD-D14D-9B79-FDFAB91DD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721A0525-B4CD-D14D-9B79-FDFAB91DD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721A0525-B4CD-D14D-9B79-FDFAB91DD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DFF0A3-B974-DF4B-90BE-AFF767AB5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34DFF0A3-B974-DF4B-90BE-AFF767AB5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34DFF0A3-B974-DF4B-90BE-AFF767AB5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5E3BC0-E8B9-524E-A7D8-22DC4128E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5A5E3BC0-E8B9-524E-A7D8-22DC4128E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5A5E3BC0-E8B9-524E-A7D8-22DC4128E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69DEED-320B-7543-A02C-54FF35802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0F69DEED-320B-7543-A02C-54FF35802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0F69DEED-320B-7543-A02C-54FF35802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E6225-645D-3F4B-B0D6-9920DBC55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D03E6225-645D-3F4B-B0D6-9920DBC55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D03E6225-645D-3F4B-B0D6-9920DBC55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DAFF83-1868-0B4F-8141-F5BED1B9C0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A2DAFF83-1868-0B4F-8141-F5BED1B9C0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A2DAFF83-1868-0B4F-8141-F5BED1B9C0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85AE2-2714-FA45-8E11-71F943DC0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19485AE2-2714-FA45-8E11-71F943DC0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19485AE2-2714-FA45-8E11-71F943DC0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HCV</a:t>
            </a:r>
            <a:br>
              <a:rPr lang="en-US" dirty="0" smtClean="0"/>
            </a:br>
            <a:r>
              <a:rPr lang="en-US" sz="2800" dirty="0" smtClean="0"/>
              <a:t>Interferon + Ribavirin + </a:t>
            </a:r>
            <a:r>
              <a:rPr lang="en-US" sz="2800" dirty="0" err="1" smtClean="0"/>
              <a:t>Simeprevir</a:t>
            </a:r>
            <a:r>
              <a:rPr lang="en-US" sz="2800" dirty="0" smtClean="0"/>
              <a:t> (</a:t>
            </a:r>
            <a:r>
              <a:rPr lang="en-US" sz="2800" dirty="0"/>
              <a:t>NS3/4A protease </a:t>
            </a:r>
            <a:r>
              <a:rPr lang="en-US" sz="2800" dirty="0" smtClean="0"/>
              <a:t>inhibitor)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4098925" cy="490080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QUEST-1 and 2: </a:t>
            </a:r>
            <a:r>
              <a:rPr lang="en-US" dirty="0" err="1" smtClean="0"/>
              <a:t>multicentered</a:t>
            </a:r>
            <a:r>
              <a:rPr lang="en-US" dirty="0" smtClean="0"/>
              <a:t>, randomized, double-blinded, placebo controlled trial comparing </a:t>
            </a:r>
            <a:r>
              <a:rPr lang="en-US" dirty="0" err="1" smtClean="0"/>
              <a:t>Sim</a:t>
            </a:r>
            <a:r>
              <a:rPr lang="en-US" dirty="0" smtClean="0"/>
              <a:t> +INF/RBV to INF/RBV in </a:t>
            </a:r>
            <a:r>
              <a:rPr lang="en-US" b="1" dirty="0" smtClean="0"/>
              <a:t>treatment naïve </a:t>
            </a:r>
            <a:r>
              <a:rPr lang="en-US" dirty="0" smtClean="0"/>
              <a:t>HCV genotype 1 patient</a:t>
            </a:r>
          </a:p>
          <a:p>
            <a:r>
              <a:rPr lang="en-US" dirty="0" smtClean="0"/>
              <a:t>Treatment of prior non-responders (not shown) was for 48 </a:t>
            </a:r>
            <a:r>
              <a:rPr lang="en-US" dirty="0" err="1" smtClean="0"/>
              <a:t>wks</a:t>
            </a:r>
            <a:r>
              <a:rPr lang="en-US" dirty="0" smtClean="0"/>
              <a:t> and had SVR rates of 51-75%</a:t>
            </a:r>
            <a:r>
              <a:rPr lang="en-US" baseline="30000" dirty="0" smtClean="0"/>
              <a:t>8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604658" y="5558188"/>
            <a:ext cx="44413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Jacobson IM, Dore GJ, Foster GR, </a:t>
            </a:r>
            <a:r>
              <a:rPr lang="en-US" sz="800" i="1" dirty="0"/>
              <a:t>et al</a:t>
            </a:r>
            <a:r>
              <a:rPr lang="en-US" sz="800" dirty="0"/>
              <a:t>. </a:t>
            </a:r>
            <a:r>
              <a:rPr lang="en-US" sz="800" dirty="0" err="1"/>
              <a:t>Simeprevir</a:t>
            </a:r>
            <a:r>
              <a:rPr lang="en-US" sz="800" dirty="0"/>
              <a:t> with </a:t>
            </a:r>
            <a:r>
              <a:rPr lang="en-US" sz="800" dirty="0" err="1"/>
              <a:t>pegylated</a:t>
            </a:r>
            <a:r>
              <a:rPr lang="en-US" sz="800" dirty="0"/>
              <a:t> interferon </a:t>
            </a:r>
            <a:r>
              <a:rPr lang="en-US" sz="800" dirty="0" err="1"/>
              <a:t>alfa</a:t>
            </a:r>
            <a:r>
              <a:rPr lang="en-US" sz="800" dirty="0"/>
              <a:t> 2a plus ribavirin in treatment-naive patients with chronic hepatitis C virus genotype 1 infection (QUEST-1): a phase 3, </a:t>
            </a:r>
            <a:r>
              <a:rPr lang="en-US" sz="800" dirty="0" err="1"/>
              <a:t>randomised</a:t>
            </a:r>
            <a:r>
              <a:rPr lang="en-US" sz="800" dirty="0"/>
              <a:t>, double-blind, placebo-controlled trial. </a:t>
            </a:r>
            <a:r>
              <a:rPr lang="en-US" sz="800" i="1" dirty="0"/>
              <a:t>Lancet</a:t>
            </a:r>
            <a:r>
              <a:rPr lang="en-US" sz="800" dirty="0"/>
              <a:t>. 2014; 384: 403–13.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457" y="1328160"/>
            <a:ext cx="4517572" cy="423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2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Worldwide, HCV infects 170 million people</a:t>
            </a:r>
            <a:r>
              <a:rPr lang="en-US" baseline="30000" dirty="0" smtClean="0"/>
              <a:t>1,2</a:t>
            </a:r>
            <a:endParaRPr lang="en-US" dirty="0" smtClean="0"/>
          </a:p>
          <a:p>
            <a:r>
              <a:rPr lang="en-US" dirty="0" smtClean="0"/>
              <a:t>1.6% of the US population (3.2-5 million people) have been exposed to HCV</a:t>
            </a:r>
            <a:r>
              <a:rPr lang="en-US" baseline="30000" dirty="0" smtClean="0"/>
              <a:t>1,2</a:t>
            </a:r>
            <a:endParaRPr lang="en-US" dirty="0" smtClean="0"/>
          </a:p>
          <a:p>
            <a:r>
              <a:rPr lang="en-US" dirty="0" smtClean="0"/>
              <a:t>Chronic HCV infection leads to cirrhosis and/or hepatocellular carcinoma</a:t>
            </a:r>
          </a:p>
          <a:p>
            <a:r>
              <a:rPr lang="en-US" dirty="0" smtClean="0"/>
              <a:t>Currently, the </a:t>
            </a:r>
            <a:r>
              <a:rPr lang="en-US" dirty="0" err="1" smtClean="0"/>
              <a:t>sequelae</a:t>
            </a:r>
            <a:r>
              <a:rPr lang="en-US" dirty="0" smtClean="0"/>
              <a:t> of HCV infection are the leading indications for liver transplantation in the United States and in Europe</a:t>
            </a:r>
            <a:r>
              <a:rPr lang="en-US" baseline="30000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26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</a:t>
            </a:r>
            <a:r>
              <a:rPr lang="en-US" dirty="0" err="1" smtClean="0"/>
              <a:t>Simeprevir</a:t>
            </a:r>
            <a:r>
              <a:rPr lang="en-US" dirty="0" smtClean="0"/>
              <a:t> (FDA approved in 2013)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Shorter treatment duration (24 weeks in treatment naïve HCV patients, 48 weeks in prior non-responders)</a:t>
            </a:r>
          </a:p>
          <a:p>
            <a:r>
              <a:rPr lang="en-US" dirty="0" smtClean="0"/>
              <a:t>Improved SVR rates in treatment naïve HCV patient (80% compared to 50% in treatment naïve)</a:t>
            </a:r>
          </a:p>
          <a:p>
            <a:r>
              <a:rPr lang="en-US" dirty="0" smtClean="0"/>
              <a:t>Oral therapy given 1x daily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8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HCV</a:t>
            </a:r>
            <a:br>
              <a:rPr lang="en-US" dirty="0" smtClean="0"/>
            </a:br>
            <a:r>
              <a:rPr lang="en-US" sz="2800" dirty="0" smtClean="0"/>
              <a:t>Interferon + Ribavirin + </a:t>
            </a:r>
            <a:r>
              <a:rPr lang="en-US" sz="2800" dirty="0" err="1" smtClean="0"/>
              <a:t>Sofosbuvir</a:t>
            </a:r>
            <a:r>
              <a:rPr lang="en-US" sz="2800" dirty="0" smtClean="0"/>
              <a:t> (nucleotide </a:t>
            </a:r>
            <a:r>
              <a:rPr lang="en-US" sz="2800" dirty="0"/>
              <a:t>analogue HCV NS5B polymerase inhibitor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855029" y="5731202"/>
            <a:ext cx="41147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Jacobson IM, Dore GJ, Foster GR, </a:t>
            </a:r>
            <a:r>
              <a:rPr lang="en-US" sz="800" i="1" dirty="0"/>
              <a:t>et al</a:t>
            </a:r>
            <a:r>
              <a:rPr lang="en-US" sz="800" dirty="0"/>
              <a:t>. </a:t>
            </a:r>
            <a:r>
              <a:rPr lang="en-US" sz="800" dirty="0" err="1"/>
              <a:t>Simeprevir</a:t>
            </a:r>
            <a:r>
              <a:rPr lang="en-US" sz="800" dirty="0"/>
              <a:t> with </a:t>
            </a:r>
            <a:r>
              <a:rPr lang="en-US" sz="800" dirty="0" err="1"/>
              <a:t>pegylated</a:t>
            </a:r>
            <a:r>
              <a:rPr lang="en-US" sz="800" dirty="0"/>
              <a:t> interferon </a:t>
            </a:r>
            <a:r>
              <a:rPr lang="en-US" sz="800" dirty="0" err="1"/>
              <a:t>alfa</a:t>
            </a:r>
            <a:r>
              <a:rPr lang="en-US" sz="800" dirty="0"/>
              <a:t> 2a plus ribavirin in treatment-naive patients with chronic hepatitis C virus genotype 1 infection (QUEST-1): a phase 3, </a:t>
            </a:r>
            <a:r>
              <a:rPr lang="en-US" sz="800" dirty="0" err="1"/>
              <a:t>randomised</a:t>
            </a:r>
            <a:r>
              <a:rPr lang="en-US" sz="800" dirty="0"/>
              <a:t>, double-blind, placebo-controlled trial. </a:t>
            </a:r>
            <a:r>
              <a:rPr lang="en-US" sz="800" i="1" dirty="0"/>
              <a:t>Lancet</a:t>
            </a:r>
            <a:r>
              <a:rPr lang="en-US" sz="800" dirty="0"/>
              <a:t>. 2014; 384: 403–13.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8" y="1444531"/>
            <a:ext cx="9102272" cy="510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5212" y="6547647"/>
            <a:ext cx="859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Lawitz</a:t>
            </a:r>
            <a:r>
              <a:rPr lang="en-US" sz="1200" i="1" dirty="0"/>
              <a:t> et al. </a:t>
            </a:r>
            <a:r>
              <a:rPr lang="en-US" sz="1200" i="1" dirty="0" err="1"/>
              <a:t>Sofosbuvir</a:t>
            </a:r>
            <a:r>
              <a:rPr lang="en-US" sz="1200" i="1" dirty="0"/>
              <a:t> for previously untreated chronic hepatitis C infection. </a:t>
            </a:r>
            <a:r>
              <a:rPr lang="cs-CZ" sz="1200" dirty="0"/>
              <a:t>N </a:t>
            </a:r>
            <a:r>
              <a:rPr lang="cs-CZ" sz="1200" dirty="0" err="1"/>
              <a:t>Engl</a:t>
            </a:r>
            <a:r>
              <a:rPr lang="cs-CZ" sz="1200" dirty="0"/>
              <a:t> J Med 2013; 368:1878-</a:t>
            </a:r>
            <a:r>
              <a:rPr lang="cs-CZ" sz="1200" dirty="0" smtClean="0"/>
              <a:t>1887</a:t>
            </a:r>
            <a:endParaRPr lang="en-US" sz="1200" i="1" baseline="30000" dirty="0"/>
          </a:p>
        </p:txBody>
      </p:sp>
      <p:sp>
        <p:nvSpPr>
          <p:cNvPr id="3" name="TextBox 2"/>
          <p:cNvSpPr txBox="1"/>
          <p:nvPr/>
        </p:nvSpPr>
        <p:spPr>
          <a:xfrm>
            <a:off x="4191000" y="4680857"/>
            <a:ext cx="124097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97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Sofosbuvir</a:t>
            </a:r>
            <a:r>
              <a:rPr lang="en-US" dirty="0" smtClean="0"/>
              <a:t> (FDA approved in 2013)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ucleotide </a:t>
            </a:r>
            <a:r>
              <a:rPr lang="en-US" dirty="0"/>
              <a:t>analog inhibitor of hepatitis C virus NS5B polymerase—the key enzyme mediating HCV RNA </a:t>
            </a:r>
            <a:r>
              <a:rPr lang="en-US" dirty="0" smtClean="0"/>
              <a:t>replication. </a:t>
            </a:r>
          </a:p>
          <a:p>
            <a:r>
              <a:rPr lang="en-US" dirty="0" smtClean="0"/>
              <a:t>Improved SVR rates in treatment naïve HCV patients (90% compared to 50%)</a:t>
            </a:r>
          </a:p>
          <a:p>
            <a:r>
              <a:rPr lang="en-US" dirty="0" smtClean="0"/>
              <a:t>Treatment duration 12 weeks </a:t>
            </a:r>
          </a:p>
          <a:p>
            <a:r>
              <a:rPr lang="en-US" dirty="0" smtClean="0"/>
              <a:t>Oral therapy given 1x daily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36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HCV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0669463"/>
              </p:ext>
            </p:extLst>
          </p:nvPr>
        </p:nvGraphicFramePr>
        <p:xfrm>
          <a:off x="549275" y="1600200"/>
          <a:ext cx="8042275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680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1A0525-B4CD-D14D-9B79-FDFAB91DD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721A0525-B4CD-D14D-9B79-FDFAB91DD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721A0525-B4CD-D14D-9B79-FDFAB91DD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DFF0A3-B974-DF4B-90BE-AFF767AB5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34DFF0A3-B974-DF4B-90BE-AFF767AB5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34DFF0A3-B974-DF4B-90BE-AFF767AB5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5E3BC0-E8B9-524E-A7D8-22DC4128E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5A5E3BC0-E8B9-524E-A7D8-22DC4128E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5A5E3BC0-E8B9-524E-A7D8-22DC4128E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69DEED-320B-7543-A02C-54FF35802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0F69DEED-320B-7543-A02C-54FF35802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0F69DEED-320B-7543-A02C-54FF35802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B2C332-2729-2C45-9C6C-64FB6C1F7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30B2C332-2729-2C45-9C6C-64FB6C1F7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30B2C332-2729-2C45-9C6C-64FB6C1F7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E6225-645D-3F4B-B0D6-9920DBC55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D03E6225-645D-3F4B-B0D6-9920DBC55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D03E6225-645D-3F4B-B0D6-9920DBC55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38C66C-DE0E-574D-B088-CEE3FB69D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1D38C66C-DE0E-574D-B088-CEE3FB69D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1D38C66C-DE0E-574D-B088-CEE3FB69D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DAFF83-1868-0B4F-8141-F5BED1B9C0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A2DAFF83-1868-0B4F-8141-F5BED1B9C0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A2DAFF83-1868-0B4F-8141-F5BED1B9C0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85AE2-2714-FA45-8E11-71F943DC0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19485AE2-2714-FA45-8E11-71F943DC0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19485AE2-2714-FA45-8E11-71F943DC0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52A66C-A3CC-7B4D-AACC-FDC5F5871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3352A66C-A3CC-7B4D-AACC-FDC5F5871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3352A66C-A3CC-7B4D-AACC-FDC5F5871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SOF/LDV w/wo RBV (ION-1) </a:t>
            </a:r>
            <a:br>
              <a:rPr lang="en-US" dirty="0" smtClean="0"/>
            </a:br>
            <a:r>
              <a:rPr lang="en-US" sz="3200" dirty="0" smtClean="0"/>
              <a:t>treatment naïve HCV genotype 1 patients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2190341"/>
              </p:ext>
            </p:extLst>
          </p:nvPr>
        </p:nvGraphicFramePr>
        <p:xfrm>
          <a:off x="549275" y="1600200"/>
          <a:ext cx="8042275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6571" y="6248400"/>
            <a:ext cx="87085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Kowdley</a:t>
            </a:r>
            <a:r>
              <a:rPr lang="en-US" sz="1200" dirty="0" smtClean="0"/>
              <a:t> et al. </a:t>
            </a:r>
            <a:r>
              <a:rPr lang="en-US" sz="1200" dirty="0" err="1" smtClean="0"/>
              <a:t>Ledipasvir</a:t>
            </a:r>
            <a:r>
              <a:rPr lang="en-US" sz="1200" dirty="0" smtClean="0"/>
              <a:t> and </a:t>
            </a:r>
            <a:r>
              <a:rPr lang="en-US" sz="1200" dirty="0" err="1" smtClean="0"/>
              <a:t>Sofosbuvir</a:t>
            </a:r>
            <a:r>
              <a:rPr lang="en-US" sz="1200" dirty="0" smtClean="0"/>
              <a:t> for 8 or 12 Weeks for Chronic HCV without Cirrhosis. NEJM 2014;370:1879-1888</a:t>
            </a:r>
            <a:r>
              <a:rPr lang="en-US" sz="1200" baseline="30000" dirty="0" smtClean="0"/>
              <a:t>10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6379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SOF/LDV w/wo RBV (ION-1)</a:t>
            </a:r>
            <a:br>
              <a:rPr lang="en-US" dirty="0" smtClean="0"/>
            </a:br>
            <a:r>
              <a:rPr lang="en-US" sz="2400" dirty="0" smtClean="0"/>
              <a:t>treatment naïve HCV genotype 1 patients w/wo Cirrhosis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4570243"/>
              </p:ext>
            </p:extLst>
          </p:nvPr>
        </p:nvGraphicFramePr>
        <p:xfrm>
          <a:off x="549275" y="1600200"/>
          <a:ext cx="8042275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6571" y="6248400"/>
            <a:ext cx="87085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Afdhal</a:t>
            </a:r>
            <a:r>
              <a:rPr lang="en-US" sz="1200" dirty="0" smtClean="0"/>
              <a:t> et al. </a:t>
            </a:r>
            <a:r>
              <a:rPr lang="en-US" sz="1200" dirty="0" err="1" smtClean="0"/>
              <a:t>Ledipasvir</a:t>
            </a:r>
            <a:r>
              <a:rPr lang="en-US" sz="1200" dirty="0" smtClean="0"/>
              <a:t> and </a:t>
            </a:r>
            <a:r>
              <a:rPr lang="en-US" sz="1200" dirty="0" err="1" smtClean="0"/>
              <a:t>Sofosbuvir</a:t>
            </a:r>
            <a:r>
              <a:rPr lang="en-US" sz="1200" dirty="0" smtClean="0"/>
              <a:t> for Previously Treated HCV Genotype 1 Infection. NEJM 2014;370:1483-1493</a:t>
            </a:r>
            <a:r>
              <a:rPr lang="en-US" sz="1200" baseline="30000" dirty="0" smtClean="0"/>
              <a:t>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9570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SOF/LDV w/wo RBV (ION-2)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prior treatment failure HCV genotype 1 patients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6571" y="6248400"/>
            <a:ext cx="8708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Afdhal</a:t>
            </a:r>
            <a:r>
              <a:rPr lang="en-US" sz="1200" dirty="0"/>
              <a:t> et al. </a:t>
            </a:r>
            <a:r>
              <a:rPr lang="en-US" sz="1200" dirty="0" err="1"/>
              <a:t>Ledipasvir</a:t>
            </a:r>
            <a:r>
              <a:rPr lang="en-US" sz="1200" dirty="0"/>
              <a:t> and </a:t>
            </a:r>
            <a:r>
              <a:rPr lang="en-US" sz="1200" dirty="0" err="1"/>
              <a:t>Sofosbuvir</a:t>
            </a:r>
            <a:r>
              <a:rPr lang="en-US" sz="1200" dirty="0"/>
              <a:t> for Previously Treated HCV Genotype 1 Infection. NEJM 2014;370:1483-1493</a:t>
            </a:r>
            <a:r>
              <a:rPr lang="en-US" sz="1200" baseline="30000" dirty="0"/>
              <a:t>11</a:t>
            </a:r>
            <a:endParaRPr lang="en-US" sz="1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8450120"/>
              </p:ext>
            </p:extLst>
          </p:nvPr>
        </p:nvGraphicFramePr>
        <p:xfrm>
          <a:off x="549275" y="1600200"/>
          <a:ext cx="8042275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056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SOF/LDV w/</a:t>
            </a:r>
            <a:r>
              <a:rPr lang="en-US" dirty="0" err="1" smtClean="0"/>
              <a:t>wo</a:t>
            </a:r>
            <a:r>
              <a:rPr lang="en-US" dirty="0" smtClean="0"/>
              <a:t> RBV (ION-2)</a:t>
            </a:r>
            <a:br>
              <a:rPr lang="en-US" dirty="0" smtClean="0"/>
            </a:br>
            <a:r>
              <a:rPr lang="en-US" sz="2400" dirty="0" smtClean="0"/>
              <a:t>Prior treatment failure HCV genotype 1 patients w/wo Cirrhosis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12961"/>
              </p:ext>
            </p:extLst>
          </p:nvPr>
        </p:nvGraphicFramePr>
        <p:xfrm>
          <a:off x="549275" y="1600200"/>
          <a:ext cx="8042275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6571" y="6248400"/>
            <a:ext cx="87085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Afdhal</a:t>
            </a:r>
            <a:r>
              <a:rPr lang="en-US" sz="1200" dirty="0" smtClean="0"/>
              <a:t> et al. </a:t>
            </a:r>
            <a:r>
              <a:rPr lang="en-US" sz="1200" dirty="0" err="1" smtClean="0"/>
              <a:t>Ledipasvir</a:t>
            </a:r>
            <a:r>
              <a:rPr lang="en-US" sz="1200" dirty="0" smtClean="0"/>
              <a:t> and </a:t>
            </a:r>
            <a:r>
              <a:rPr lang="en-US" sz="1200" dirty="0" err="1" smtClean="0"/>
              <a:t>Sofosbuvir</a:t>
            </a:r>
            <a:r>
              <a:rPr lang="en-US" sz="1200" dirty="0" smtClean="0"/>
              <a:t> for Previously Treated HCV Genotype 1 Infection. NEJM 2014;370:1483-1493</a:t>
            </a:r>
            <a:r>
              <a:rPr lang="en-US" sz="1200" baseline="30000" dirty="0" smtClean="0"/>
              <a:t>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8241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Benefits of </a:t>
            </a:r>
            <a:r>
              <a:rPr lang="en-US" sz="4400" dirty="0" err="1" smtClean="0"/>
              <a:t>Sofosbuvir</a:t>
            </a:r>
            <a:r>
              <a:rPr lang="en-US" sz="4400" dirty="0" smtClean="0"/>
              <a:t>/</a:t>
            </a:r>
            <a:r>
              <a:rPr lang="en-US" sz="4400" dirty="0" err="1" smtClean="0"/>
              <a:t>Ledipasvir</a:t>
            </a:r>
            <a:r>
              <a:rPr lang="en-US" sz="4400" dirty="0" smtClean="0"/>
              <a:t> (</a:t>
            </a:r>
            <a:r>
              <a:rPr lang="en-US" sz="4400" dirty="0" err="1" smtClean="0"/>
              <a:t>Harvoni</a:t>
            </a:r>
            <a:r>
              <a:rPr lang="en-US" sz="4400" dirty="0" smtClean="0"/>
              <a:t>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Ledipasvir</a:t>
            </a:r>
            <a:endParaRPr lang="en-US" dirty="0"/>
          </a:p>
          <a:p>
            <a:pPr lvl="1"/>
            <a:r>
              <a:rPr lang="en-US" dirty="0" smtClean="0"/>
              <a:t>Inhibits NS5A protein (required for viral replication)</a:t>
            </a:r>
          </a:p>
          <a:p>
            <a:r>
              <a:rPr lang="en-US" dirty="0" err="1" smtClean="0"/>
              <a:t>Sofosbuvir</a:t>
            </a:r>
            <a:endParaRPr lang="en-US" dirty="0" smtClean="0"/>
          </a:p>
          <a:p>
            <a:pPr lvl="1"/>
            <a:r>
              <a:rPr lang="en-US" dirty="0" smtClean="0"/>
              <a:t>Inhibits NS5B (RNA-dependent polymerase)</a:t>
            </a:r>
          </a:p>
          <a:p>
            <a:r>
              <a:rPr lang="en-US" dirty="0" smtClean="0"/>
              <a:t>Once daily tablet</a:t>
            </a:r>
          </a:p>
          <a:p>
            <a:r>
              <a:rPr lang="en-US" dirty="0" smtClean="0"/>
              <a:t>Shorter treatment durations </a:t>
            </a:r>
          </a:p>
          <a:p>
            <a:pPr lvl="1"/>
            <a:r>
              <a:rPr lang="en-US" sz="1800" dirty="0" smtClean="0"/>
              <a:t>12 weeks for treatment naïve patients w/ or w/o cirrhosis</a:t>
            </a:r>
          </a:p>
          <a:p>
            <a:pPr lvl="1"/>
            <a:r>
              <a:rPr lang="en-US" sz="1800" dirty="0" smtClean="0"/>
              <a:t>12 weeks for treatment experienced patients without cirrhosis</a:t>
            </a:r>
          </a:p>
          <a:p>
            <a:pPr lvl="1"/>
            <a:r>
              <a:rPr lang="en-US" sz="1800" dirty="0" smtClean="0"/>
              <a:t>24 weeks for treatment experienced patients with cirrhosis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75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1" t="23133" r="33249" b="18497"/>
          <a:stretch/>
        </p:blipFill>
        <p:spPr bwMode="auto">
          <a:xfrm>
            <a:off x="0" y="484241"/>
            <a:ext cx="9144000" cy="590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58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Risk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Intravenous drug users (responsible for an estimated 68% of new cases of HCV infection)</a:t>
            </a:r>
            <a:r>
              <a:rPr lang="en-US" baseline="30000" dirty="0" smtClean="0"/>
              <a:t>4</a:t>
            </a:r>
            <a:endParaRPr lang="en-US" dirty="0" smtClean="0"/>
          </a:p>
          <a:p>
            <a:r>
              <a:rPr lang="en-US" dirty="0" smtClean="0"/>
              <a:t>People born between 1945 and 1965 (USPSTF recommendation as </a:t>
            </a:r>
            <a:r>
              <a:rPr lang="en-US" smtClean="0"/>
              <a:t>of 2013)</a:t>
            </a:r>
            <a:endParaRPr lang="en-US" dirty="0" smtClean="0"/>
          </a:p>
          <a:p>
            <a:r>
              <a:rPr lang="en-US" dirty="0" smtClean="0"/>
              <a:t>Recipients of blood transfusions prior to 1992</a:t>
            </a:r>
            <a:r>
              <a:rPr lang="en-US" baseline="30000" dirty="0" smtClean="0"/>
              <a:t>5</a:t>
            </a:r>
            <a:endParaRPr lang="en-US" dirty="0" smtClean="0"/>
          </a:p>
          <a:p>
            <a:r>
              <a:rPr lang="en-US" dirty="0" smtClean="0"/>
              <a:t>Greater than 50 lifetime sexual partners</a:t>
            </a:r>
          </a:p>
          <a:p>
            <a:r>
              <a:rPr lang="en-US" dirty="0" smtClean="0"/>
              <a:t>Income below the poverty line</a:t>
            </a:r>
          </a:p>
          <a:p>
            <a:r>
              <a:rPr lang="en-US" dirty="0" smtClean="0"/>
              <a:t>History of incarceration</a:t>
            </a:r>
          </a:p>
        </p:txBody>
      </p:sp>
    </p:spTree>
    <p:extLst>
      <p:ext uri="{BB962C8B-B14F-4D97-AF65-F5344CB8AC3E}">
        <p14:creationId xmlns:p14="http://schemas.microsoft.com/office/powerpoint/2010/main" val="33260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ION trials (</a:t>
            </a:r>
            <a:r>
              <a:rPr lang="en-US" dirty="0" err="1" smtClean="0"/>
              <a:t>Harvoni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9426" r="-19426"/>
          <a:stretch>
            <a:fillRect/>
          </a:stretch>
        </p:blipFill>
        <p:spPr>
          <a:xfrm>
            <a:off x="-432937" y="1600200"/>
            <a:ext cx="10361635" cy="4922296"/>
          </a:xfrm>
        </p:spPr>
      </p:pic>
    </p:spTree>
    <p:extLst>
      <p:ext uri="{BB962C8B-B14F-4D97-AF65-F5344CB8AC3E}">
        <p14:creationId xmlns:p14="http://schemas.microsoft.com/office/powerpoint/2010/main" val="375082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HCV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678632"/>
              </p:ext>
            </p:extLst>
          </p:nvPr>
        </p:nvGraphicFramePr>
        <p:xfrm>
          <a:off x="549275" y="1600200"/>
          <a:ext cx="8042275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06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1A0525-B4CD-D14D-9B79-FDFAB91DD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721A0525-B4CD-D14D-9B79-FDFAB91DD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721A0525-B4CD-D14D-9B79-FDFAB91DD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DFF0A3-B974-DF4B-90BE-AFF767AB5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34DFF0A3-B974-DF4B-90BE-AFF767AB5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34DFF0A3-B974-DF4B-90BE-AFF767AB5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5E3BC0-E8B9-524E-A7D8-22DC4128E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5A5E3BC0-E8B9-524E-A7D8-22DC4128E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5A5E3BC0-E8B9-524E-A7D8-22DC4128E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69DEED-320B-7543-A02C-54FF35802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0F69DEED-320B-7543-A02C-54FF35802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0F69DEED-320B-7543-A02C-54FF35802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B2C332-2729-2C45-9C6C-64FB6C1F7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30B2C332-2729-2C45-9C6C-64FB6C1F7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30B2C332-2729-2C45-9C6C-64FB6C1F7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E6225-645D-3F4B-B0D6-9920DBC55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D03E6225-645D-3F4B-B0D6-9920DBC55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D03E6225-645D-3F4B-B0D6-9920DBC55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E85D69-0CCF-7647-9F25-564B565F0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4AE85D69-0CCF-7647-9F25-564B565F0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4AE85D69-0CCF-7647-9F25-564B565F0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38C66C-DE0E-574D-B088-CEE3FB69D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1D38C66C-DE0E-574D-B088-CEE3FB69D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1D38C66C-DE0E-574D-B088-CEE3FB69D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C54CC0-4147-1F42-A4D7-CAB4B99E9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0FC54CC0-4147-1F42-A4D7-CAB4B99E9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0FC54CC0-4147-1F42-A4D7-CAB4B99E9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DAFF83-1868-0B4F-8141-F5BED1B9C0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A2DAFF83-1868-0B4F-8141-F5BED1B9C0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A2DAFF83-1868-0B4F-8141-F5BED1B9C0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85AE2-2714-FA45-8E11-71F943DC0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19485AE2-2714-FA45-8E11-71F943DC0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19485AE2-2714-FA45-8E11-71F943DC0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52A66C-A3CC-7B4D-AACC-FDC5F5871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3352A66C-A3CC-7B4D-AACC-FDC5F5871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3352A66C-A3CC-7B4D-AACC-FDC5F5871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B8E307-A478-F744-9716-A1F06C640C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FBB8E307-A478-F744-9716-A1F06C640C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FBB8E307-A478-F744-9716-A1F06C640C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baseline="30000" dirty="0" smtClean="0"/>
              <a:t>1 </a:t>
            </a:r>
            <a:r>
              <a:rPr lang="en-US" dirty="0"/>
              <a:t>Armstrong GL, </a:t>
            </a:r>
            <a:r>
              <a:rPr lang="en-US" dirty="0" err="1"/>
              <a:t>Wasley</a:t>
            </a:r>
            <a:r>
              <a:rPr lang="en-US" dirty="0"/>
              <a:t> A, </a:t>
            </a:r>
            <a:r>
              <a:rPr lang="en-US" dirty="0" err="1"/>
              <a:t>Simard</a:t>
            </a:r>
            <a:r>
              <a:rPr lang="en-US" dirty="0"/>
              <a:t> EP, et al</a:t>
            </a:r>
            <a:r>
              <a:rPr lang="en-US" dirty="0" smtClean="0"/>
              <a:t>. </a:t>
            </a:r>
            <a:r>
              <a:rPr lang="en-US" dirty="0"/>
              <a:t>The prevalence of hepatitis C virus infection in the United States, 1999 through 2002. </a:t>
            </a:r>
            <a:r>
              <a:rPr lang="en-US" i="1" dirty="0"/>
              <a:t>Ann Intern Med.</a:t>
            </a:r>
            <a:r>
              <a:rPr lang="en-US" dirty="0"/>
              <a:t> 144:705-714 </a:t>
            </a:r>
            <a:r>
              <a:rPr lang="en-US" dirty="0" smtClean="0"/>
              <a:t>2006</a:t>
            </a:r>
          </a:p>
          <a:p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Alter MJ, </a:t>
            </a:r>
            <a:r>
              <a:rPr lang="en-US" dirty="0" err="1"/>
              <a:t>Kruszon</a:t>
            </a:r>
            <a:r>
              <a:rPr lang="en-US" dirty="0"/>
              <a:t>-Moran D, </a:t>
            </a:r>
            <a:r>
              <a:rPr lang="en-US" dirty="0" err="1"/>
              <a:t>Nainan</a:t>
            </a:r>
            <a:r>
              <a:rPr lang="en-US" dirty="0"/>
              <a:t> OV, et al</a:t>
            </a:r>
            <a:r>
              <a:rPr lang="en-US" dirty="0" smtClean="0"/>
              <a:t>. </a:t>
            </a:r>
            <a:r>
              <a:rPr lang="en-US" dirty="0"/>
              <a:t>The prevalence of hepatitis C virus infection in the United States, 1988 through 1994.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</a:t>
            </a:r>
            <a:r>
              <a:rPr lang="en-US" i="1" dirty="0" smtClean="0"/>
              <a:t>.</a:t>
            </a:r>
          </a:p>
          <a:p>
            <a:r>
              <a:rPr lang="en-US" baseline="30000" dirty="0" smtClean="0"/>
              <a:t>3</a:t>
            </a:r>
            <a:r>
              <a:rPr lang="en-US" i="1" dirty="0" smtClean="0"/>
              <a:t> </a:t>
            </a:r>
            <a:r>
              <a:rPr lang="en-US" dirty="0" smtClean="0"/>
              <a:t>Feldman M, Friedman LS, Brandt LJ. Chapter 79: Hepatitis C. </a:t>
            </a:r>
            <a:r>
              <a:rPr lang="en-US" i="1" dirty="0" err="1" smtClean="0"/>
              <a:t>Sleisenger</a:t>
            </a:r>
            <a:r>
              <a:rPr lang="en-US" i="1" dirty="0" smtClean="0"/>
              <a:t> and </a:t>
            </a:r>
            <a:r>
              <a:rPr lang="en-US" i="1" dirty="0" err="1" smtClean="0"/>
              <a:t>Fordtran’s</a:t>
            </a:r>
            <a:r>
              <a:rPr lang="en-US" i="1" dirty="0" smtClean="0"/>
              <a:t> Gastrointestinal and Liver Disease.</a:t>
            </a:r>
            <a:r>
              <a:rPr lang="en-US" dirty="0" smtClean="0"/>
              <a:t> 79(2):1313-1334 2010</a:t>
            </a:r>
          </a:p>
          <a:p>
            <a:r>
              <a:rPr lang="en-US" baseline="30000" dirty="0" smtClean="0"/>
              <a:t>4</a:t>
            </a:r>
            <a:r>
              <a:rPr lang="en-US" dirty="0" smtClean="0"/>
              <a:t> </a:t>
            </a:r>
            <a:r>
              <a:rPr lang="en-US" dirty="0" err="1"/>
              <a:t>Wasley</a:t>
            </a:r>
            <a:r>
              <a:rPr lang="en-US" dirty="0"/>
              <a:t> A, </a:t>
            </a:r>
            <a:r>
              <a:rPr lang="en-US" dirty="0" err="1"/>
              <a:t>Grytdal</a:t>
            </a:r>
            <a:r>
              <a:rPr lang="en-US" dirty="0"/>
              <a:t> S, Gallagher </a:t>
            </a:r>
            <a:r>
              <a:rPr lang="en-US" dirty="0" smtClean="0"/>
              <a:t>K. </a:t>
            </a:r>
            <a:r>
              <a:rPr lang="en-US" dirty="0"/>
              <a:t>Surveillance for acute viral hepatitis—United States, 2006. </a:t>
            </a:r>
            <a:r>
              <a:rPr lang="en-US" i="1" dirty="0"/>
              <a:t>MMWR </a:t>
            </a:r>
            <a:r>
              <a:rPr lang="en-US" i="1" dirty="0" err="1"/>
              <a:t>Surveill</a:t>
            </a:r>
            <a:r>
              <a:rPr lang="en-US" i="1" dirty="0"/>
              <a:t> </a:t>
            </a:r>
            <a:r>
              <a:rPr lang="en-US" i="1" dirty="0" err="1"/>
              <a:t>Summ</a:t>
            </a:r>
            <a:r>
              <a:rPr lang="en-US" i="1" dirty="0"/>
              <a:t>.</a:t>
            </a:r>
            <a:r>
              <a:rPr lang="en-US" dirty="0"/>
              <a:t> 57:1-24 2008</a:t>
            </a:r>
            <a:endParaRPr lang="en-US" dirty="0" smtClean="0"/>
          </a:p>
          <a:p>
            <a:r>
              <a:rPr lang="en-US" baseline="30000" dirty="0"/>
              <a:t>5</a:t>
            </a:r>
            <a:r>
              <a:rPr lang="en-US" i="1" dirty="0" smtClean="0"/>
              <a:t> </a:t>
            </a:r>
            <a:r>
              <a:rPr lang="en-US" dirty="0" err="1"/>
              <a:t>Prati</a:t>
            </a:r>
            <a:r>
              <a:rPr lang="en-US" dirty="0"/>
              <a:t> </a:t>
            </a:r>
            <a:r>
              <a:rPr lang="en-US" dirty="0" smtClean="0"/>
              <a:t>D. </a:t>
            </a:r>
            <a:r>
              <a:rPr lang="en-US" dirty="0"/>
              <a:t>Transmission of hepatitis C virus by blood transfusions and other medical procedures: A global review. </a:t>
            </a:r>
            <a:r>
              <a:rPr lang="en-US" i="1" dirty="0"/>
              <a:t>J </a:t>
            </a:r>
            <a:r>
              <a:rPr lang="en-US" i="1" dirty="0" err="1"/>
              <a:t>Hepatol</a:t>
            </a:r>
            <a:r>
              <a:rPr lang="en-US" i="1" dirty="0"/>
              <a:t>.</a:t>
            </a:r>
            <a:r>
              <a:rPr lang="en-US" dirty="0"/>
              <a:t> 45:607-616 </a:t>
            </a:r>
            <a:r>
              <a:rPr lang="en-US" dirty="0" smtClean="0"/>
              <a:t>2006</a:t>
            </a:r>
          </a:p>
          <a:p>
            <a:r>
              <a:rPr lang="en-US" i="1" baseline="30000" dirty="0" smtClean="0"/>
              <a:t>6 </a:t>
            </a:r>
            <a:r>
              <a:rPr lang="en-US" dirty="0" err="1" smtClean="0"/>
              <a:t>Bougie</a:t>
            </a:r>
            <a:r>
              <a:rPr lang="en-US" dirty="0" smtClean="0"/>
              <a:t> </a:t>
            </a:r>
            <a:r>
              <a:rPr lang="en-US" dirty="0"/>
              <a:t>I, </a:t>
            </a:r>
            <a:r>
              <a:rPr lang="en-US" dirty="0" err="1"/>
              <a:t>Bisaillon</a:t>
            </a:r>
            <a:r>
              <a:rPr lang="en-US" dirty="0"/>
              <a:t> M. Initial binding of the broad spectrum antiviral nucleoside ribavirin to the hepatitis C virus RNA polymerase. </a:t>
            </a:r>
            <a:r>
              <a:rPr lang="en-US" i="1" dirty="0"/>
              <a:t>J </a:t>
            </a:r>
            <a:r>
              <a:rPr lang="en-US" i="1" dirty="0" err="1"/>
              <a:t>Biol</a:t>
            </a:r>
            <a:r>
              <a:rPr lang="en-US" i="1" dirty="0"/>
              <a:t> </a:t>
            </a:r>
            <a:r>
              <a:rPr lang="en-US" i="1" dirty="0" err="1"/>
              <a:t>Chem</a:t>
            </a:r>
            <a:r>
              <a:rPr lang="en-US" dirty="0"/>
              <a:t> 2003; 278: 52471-52478</a:t>
            </a:r>
            <a:r>
              <a:rPr lang="en-US" dirty="0" smtClean="0"/>
              <a:t>.</a:t>
            </a:r>
          </a:p>
          <a:p>
            <a:r>
              <a:rPr lang="en-US" i="1" baseline="30000" dirty="0" smtClean="0"/>
              <a:t>7 </a:t>
            </a:r>
            <a:r>
              <a:rPr lang="en-US" dirty="0" err="1"/>
              <a:t>Crotty</a:t>
            </a:r>
            <a:r>
              <a:rPr lang="en-US" dirty="0"/>
              <a:t> S, </a:t>
            </a:r>
            <a:r>
              <a:rPr lang="en-US" dirty="0" err="1"/>
              <a:t>Maag</a:t>
            </a:r>
            <a:r>
              <a:rPr lang="en-US" dirty="0"/>
              <a:t> D, Arnold JJ</a:t>
            </a:r>
            <a:r>
              <a:rPr lang="en-US" i="1" dirty="0"/>
              <a:t>, et al</a:t>
            </a:r>
            <a:r>
              <a:rPr lang="en-US" dirty="0"/>
              <a:t>. The broad-spectrum antiviral </a:t>
            </a:r>
            <a:r>
              <a:rPr lang="en-US" dirty="0" err="1"/>
              <a:t>ribonucleoside</a:t>
            </a:r>
            <a:r>
              <a:rPr lang="en-US" dirty="0"/>
              <a:t> ribavirin is an RNA virus mutagen. </a:t>
            </a:r>
            <a:r>
              <a:rPr lang="en-US" i="1" dirty="0"/>
              <a:t>Nat Med</a:t>
            </a:r>
            <a:r>
              <a:rPr lang="en-US" dirty="0"/>
              <a:t> 2000; 6: 1375-1379</a:t>
            </a:r>
            <a:r>
              <a:rPr lang="en-US" dirty="0" smtClean="0"/>
              <a:t>.</a:t>
            </a:r>
          </a:p>
          <a:p>
            <a:pPr lvl="0"/>
            <a:r>
              <a:rPr lang="en-US" i="1" baseline="30000" dirty="0" smtClean="0"/>
              <a:t>8 </a:t>
            </a:r>
            <a:r>
              <a:rPr lang="en-US" i="1" dirty="0">
                <a:solidFill>
                  <a:srgbClr val="000000"/>
                </a:solidFill>
                <a:cs typeface="News Gothic MT (body)"/>
              </a:rPr>
              <a:t>Randomized, double-blind, placebo-controlled, phase 3 trial of </a:t>
            </a:r>
            <a:r>
              <a:rPr lang="en-US" i="1" dirty="0" err="1">
                <a:solidFill>
                  <a:srgbClr val="000000"/>
                </a:solidFill>
                <a:cs typeface="News Gothic MT (body)"/>
              </a:rPr>
              <a:t>simeprevir</a:t>
            </a:r>
            <a:r>
              <a:rPr lang="en-US" i="1" dirty="0">
                <a:solidFill>
                  <a:srgbClr val="000000"/>
                </a:solidFill>
                <a:cs typeface="News Gothic MT (body)"/>
              </a:rPr>
              <a:t> + PEG + RBV versus PEG + RBV in HCV GT1</a:t>
            </a:r>
          </a:p>
          <a:p>
            <a:r>
              <a:rPr lang="en-US" i="1" baseline="30000" dirty="0" smtClean="0"/>
              <a:t>9 </a:t>
            </a:r>
            <a:r>
              <a:rPr lang="en-US" i="1" dirty="0" err="1" smtClean="0"/>
              <a:t>Lawitz</a:t>
            </a:r>
            <a:r>
              <a:rPr lang="en-US" i="1" dirty="0" smtClean="0"/>
              <a:t> et al. </a:t>
            </a:r>
            <a:r>
              <a:rPr lang="en-US" i="1" dirty="0" err="1" smtClean="0"/>
              <a:t>Sofosbuvir</a:t>
            </a:r>
            <a:r>
              <a:rPr lang="en-US" i="1" dirty="0" smtClean="0"/>
              <a:t> for previously untreated chronic hepatitis C infection. </a:t>
            </a:r>
            <a:r>
              <a:rPr lang="cs-CZ" dirty="0" smtClean="0"/>
              <a:t>N </a:t>
            </a:r>
            <a:r>
              <a:rPr lang="cs-CZ" dirty="0"/>
              <a:t>Engl J Med 2013; </a:t>
            </a:r>
            <a:r>
              <a:rPr lang="cs-CZ" dirty="0" smtClean="0"/>
              <a:t>368:1878-1887</a:t>
            </a:r>
            <a:endParaRPr lang="en-US" dirty="0" smtClean="0"/>
          </a:p>
          <a:p>
            <a:r>
              <a:rPr lang="en-US" i="1" baseline="30000" dirty="0" smtClean="0"/>
              <a:t>10 </a:t>
            </a:r>
            <a:r>
              <a:rPr lang="en-US" dirty="0" err="1"/>
              <a:t>Kowdley</a:t>
            </a:r>
            <a:r>
              <a:rPr lang="en-US" dirty="0"/>
              <a:t> et al. </a:t>
            </a:r>
            <a:r>
              <a:rPr lang="en-US" dirty="0" err="1"/>
              <a:t>Ledipasvir</a:t>
            </a:r>
            <a:r>
              <a:rPr lang="en-US" dirty="0"/>
              <a:t> and </a:t>
            </a:r>
            <a:r>
              <a:rPr lang="en-US" dirty="0" err="1"/>
              <a:t>Sofosbuvir</a:t>
            </a:r>
            <a:r>
              <a:rPr lang="en-US" dirty="0"/>
              <a:t> for 8 or 12 Weeks for Chronic HCV without </a:t>
            </a:r>
            <a:r>
              <a:rPr lang="en-US" dirty="0" smtClean="0"/>
              <a:t>Cirrhosis</a:t>
            </a:r>
            <a:r>
              <a:rPr lang="en-US" baseline="30000" dirty="0" smtClean="0"/>
              <a:t>.</a:t>
            </a:r>
            <a:r>
              <a:rPr lang="en-US" dirty="0" smtClean="0"/>
              <a:t> NEJM 2014;370:1879-1888</a:t>
            </a:r>
          </a:p>
          <a:p>
            <a:r>
              <a:rPr lang="en-US" baseline="30000" dirty="0" smtClean="0"/>
              <a:t>11 </a:t>
            </a:r>
            <a:r>
              <a:rPr lang="en-US" dirty="0" err="1"/>
              <a:t>Afdhal</a:t>
            </a:r>
            <a:r>
              <a:rPr lang="en-US" dirty="0"/>
              <a:t> et al. </a:t>
            </a:r>
            <a:r>
              <a:rPr lang="en-US" dirty="0" err="1"/>
              <a:t>Ledipasvir</a:t>
            </a:r>
            <a:r>
              <a:rPr lang="en-US" dirty="0"/>
              <a:t> and </a:t>
            </a:r>
            <a:r>
              <a:rPr lang="en-US" dirty="0" err="1"/>
              <a:t>Sofosbuvir</a:t>
            </a:r>
            <a:r>
              <a:rPr lang="en-US" dirty="0"/>
              <a:t> for Previously Treated HCV Genotype 1 Infection. NEJM </a:t>
            </a:r>
            <a:r>
              <a:rPr lang="en-US" dirty="0" smtClean="0"/>
              <a:t>2014;370:1483-1493</a:t>
            </a:r>
            <a:endParaRPr lang="en-US" baseline="30000" dirty="0"/>
          </a:p>
          <a:p>
            <a:endParaRPr lang="en-US" i="1" baseline="30000" dirty="0"/>
          </a:p>
        </p:txBody>
      </p:sp>
    </p:spTree>
    <p:extLst>
      <p:ext uri="{BB962C8B-B14F-4D97-AF65-F5344CB8AC3E}">
        <p14:creationId xmlns:p14="http://schemas.microsoft.com/office/powerpoint/2010/main" val="173633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HCV</a:t>
            </a:r>
            <a:br>
              <a:rPr lang="en-US" dirty="0" smtClean="0"/>
            </a:br>
            <a:r>
              <a:rPr lang="en-US" sz="2800" dirty="0" err="1" smtClean="0"/>
              <a:t>Sofosbuvir</a:t>
            </a:r>
            <a:r>
              <a:rPr lang="en-US" sz="2800" dirty="0" smtClean="0"/>
              <a:t> + </a:t>
            </a:r>
            <a:r>
              <a:rPr lang="en-US" sz="2800" dirty="0" err="1" smtClean="0"/>
              <a:t>Ledipasvir</a:t>
            </a:r>
            <a:r>
              <a:rPr lang="en-US" sz="2800" dirty="0" smtClean="0"/>
              <a:t> (NS5A inhibitor)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0829" y="4539343"/>
            <a:ext cx="3050722" cy="217714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ION-1: No difference noted between the cirrhotic patients and non-</a:t>
            </a:r>
            <a:r>
              <a:rPr lang="en-US" dirty="0" err="1" smtClean="0"/>
              <a:t>cirrhotics</a:t>
            </a:r>
            <a:r>
              <a:rPr lang="en-US" dirty="0" smtClean="0"/>
              <a:t> (treatment naïve)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056" y="1444532"/>
            <a:ext cx="3913518" cy="29351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37" y="3855408"/>
            <a:ext cx="4274299" cy="30025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4" y="1370373"/>
            <a:ext cx="3425825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74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Percutaneous</a:t>
            </a:r>
          </a:p>
          <a:p>
            <a:pPr lvl="1"/>
            <a:r>
              <a:rPr lang="en-US" dirty="0" smtClean="0"/>
              <a:t>Injection drug use</a:t>
            </a:r>
          </a:p>
          <a:p>
            <a:pPr lvl="1"/>
            <a:r>
              <a:rPr lang="en-US" dirty="0" smtClean="0"/>
              <a:t>Blood transfusion</a:t>
            </a:r>
          </a:p>
          <a:p>
            <a:pPr lvl="1"/>
            <a:r>
              <a:rPr lang="en-US" dirty="0" smtClean="0"/>
              <a:t>Needle stick inoculation </a:t>
            </a:r>
          </a:p>
          <a:p>
            <a:r>
              <a:rPr lang="en-US" dirty="0" smtClean="0"/>
              <a:t>Non-percutaneous</a:t>
            </a:r>
          </a:p>
          <a:p>
            <a:pPr lvl="1"/>
            <a:r>
              <a:rPr lang="en-US" dirty="0" smtClean="0"/>
              <a:t>Perinatal exposure</a:t>
            </a:r>
          </a:p>
          <a:p>
            <a:pPr lvl="1"/>
            <a:r>
              <a:rPr lang="en-US" dirty="0" smtClean="0"/>
              <a:t>Sexual contact</a:t>
            </a:r>
            <a:endParaRPr lang="en-US" dirty="0"/>
          </a:p>
        </p:txBody>
      </p:sp>
      <p:sp>
        <p:nvSpPr>
          <p:cNvPr id="4" name="AutoShape 2" descr="data:image/jpeg;base64,/9j/4AAQSkZJRgABAQAAAQABAAD/2wCEAAkGBxQTEhUTExQVFhUXGSAaGBgYGRwfIBwcHxwgHR8fHiAcHCggHyAlHR4aIjEhJSkrLy8uHR8zODMsNygtLiwBCgoKDg0OGhAQGiwkHyQsLCwsLCwsLCwsLCwsLCwsLCwsLCwsLCwsLCwsLCwsLCwsLCssLCwsLCwsLCwsNzcsLP/AABEIAK4A8AMBIgACEQEDEQH/xAAbAAACAwEBAQAAAAAAAAAAAAAFBgMEBwIBAP/EAEQQAAIBAQYEBAMGBQMCAwkAAAECEQMABAUSITEGQVFhEyJxgTKRoRQjQlKxwQdi0eHwM3LxgtIkQ5IVFhc0U3OissL/xAAZAQADAQEBAAAAAAAAAAAAAAAAAQIDBAX/xAAhEQADAQEAAwEAAwEBAAAAAAAAARECIQMSMUEEImETUf/aAAwDAQACEQMRAD8AMX++KbxTzkZS/mn1sx47xMlA+ZgATGtswx1SVCFh5VGvc6k2W8bpVS4Muw0AJkiLZr4atGg8RYxSdXrAAMBpHOybg/Hl5olo8FwZOoIOvQgza5XQZYjZY7WA4bgbV6mRVKtOk6ehtSzykvSX02Dh7igV0SuqHJMMp3QgQfWx6/VFqajVfy9e9hnDFBEpCijBgvxyPMWIk/W1u8YeynNTP/Sf2tICxfbotCrnp+VW3jtv9LHr7iFBEBZ0CEGSxAkxpM72B4hfUqMyjy1F+JDofUTv7WRb46reCHCtOiF9RTG8qNpsmys5rL5qgDLSYMqsR5DprqNrGcMWUbOZ6e9hFzvCO7wQQFWcsAkCRPa1nG7w60T4SSD8Q56dDavuQkZVrVpgqhfzGADE6xM9BZ14bqtDhyuoB+KYI6G2XYFjBeq9GoAEZfIBpqP6/tZn4OxVxUUMNjB0jbt0/raJOl/cj4RTrw7jOFjOsQNDv35Ta1RxmjeFZVKuFOWB+E8rfXJIqt5vK67Rod/lFl+4cPtTq1GRWOZj8IiexPb97MzBmLXQeKCdwDl6N1U2qYNggr1KviUpoVafhsx5GZXU9Dzs+UcIpEj7QA0N8M6BtxJ587RcS42qKaKKCxHlEeWPXY+gs5+g3+GKLw7VpV3u2Rqjr8IUakcienv0Nr974Uva5WqVEUj4UzFj6Qunax+/cS1aSrUEFg331Mj4lHNSN9J0syN4VS8Ky6L+AjXcEk+yzYooXcBwxVp0rupVpEuRzjcgjYySN+di3Ed5Yfc5gJGYDeQNYNpsCumUPWlVDbBUAEL+IcxPMWGX2nV8TxmAKsCSPyiIG+vt62GCE/HcBoXIU6dJGZ7yc9SpUY7T+FdhqfWItTrt4IFJaYdy2SnT6uT13jnbR+Irgl6uYViqVKYDU25TH/6sBH/FgBwpalU1aK/e0xmXMdVnSNOve2esVmmdtKEOI/w/p/ZVooymqpL1HKyzEjXnsP2sN/hzcxdL04qNBdSqa6Mw1PvGlivDnGdCqnh1mK1VmM2jTJ0naQdLLHFWIIK4kT5uR+vr6We9+os5ppWJYzSokCo4BY7Df1soY1hy31yl3UQGkMx0zHQsB0Asu0MGepR8YatnPlO5I5es8rP/AAtg70KfhkzWqa1CPwDko72rL9uktRwLcP4PTo01u9ERSQyx/O3Mn/O1mBqqg5Ogk9h1+hsNxbEqdyu5qMNBACj8ROwH9bA8Fx1Ml4vLtoWiT/LA+Uk2tsmFTi/DvEr0xR00828M5Iyj5SSelrlC7jwVpFRlWZ0gluZPqbTYQWqzXZdCPLqRz1MxuffS0WPYulO8JRkZ6oJj8p/CP+rUWkZj1/vCPBJAYxGu9my6X6i6BQw22PWyLe8IvAVXW7P5TErJAj0tzdaj1FzFdZjUQZsvWFvdD3EdbJlRRJNr2C3CvUolqAhkIhj13I9e1pLthv3ZLMvkAEE6md4sRuWOCjQ8NQCslpHXv8oto3/WIy630DnH6iOPGTK/VdD62bMF4rnQt4npAZfUc/a2fXit/wCGR2OateGlieU6+wA0iw7DsLLlqtNyiqwUtvLRIjXkOfe2Pj37Nm/kwspf+mxXpaN8BUqrKNCdmU7iDuLJ+PcLVA3xCpT/ADEQ69RI0OnvYPdsdrUzDDxAPxpow9f72b7hxCKtKCQwjUaBlMayO56W0+GIvXGsofwlQKII0ETpztZqkimY5EG1CjWVrywEzTIzHl5gdPW1yqWyPkhjAyjqZ2s26MWceweQatGRGrAbjuIsz8LXhKlMVXDZojT8w5nsRaS7XRl1dSp6b/O1ymyBcoAHpaeFdQ03GtKBgZyEadjYyl+SnmJIytrPcDX3sk4HfROQnRvKY77WLtdwbtURZlST79rBJSv+O+JVK5hoJyA6gcibX6tFbzdzTLBSuz6eU8iLJmLcNsgW8UGmoozCNmB3BtfwfEFr0ZUkcmHNT/Y2VGB7xd+TMAwOpGx7jselgdDGb1SvWWlValk8qAgRE/vZjxWgSYaAy7HqD+xtSoURVbzOArOKZGWTA3ZY15gWVLSo64Hxr9rIoOgpONPIZpuNtNipH5T13sy4w/3bHUQnPpprubIFywhbre6SIDqw1beYNnnGbwmQqzAFlyjnrE/sdbUQ5eC7geIL4hoFs+V2C5uubNk7aTFmi/3UkLWu4GYaxtI5g+sWzVkBvDN8L5tG5GDKz3HI97PtDF0RgCw+85Hk3MHpYAyHH8LDV6rSVGcnLGokz/awDEL3mgHxIEhZU6zppO/K2q8WXUfaKVYQDMv0IAkG0OBXM1CtSoM0chrAGsnoegspR2FzhulWprTJ3IBg+ZZGhnoe9nvBnphW1+8Grg7z17jpathuH5ELBR5jJU9Og/ey1it9UVQA4KmQJ3gb69JMD0NmuEnPE17FepTYMVKT9241WdjlO4PWwPBbq96Iov8A6StNTcgkk5QTGo1jl7Woi6hby9RSWUgBmJJMk+VT17W0XBsP+zIsADcMNQS3UD6ekWBkOKY8l1XLUXzHZU1NQ7CBuNYEa72A4JgTteHr3yDeD5k1BVDvtOrbAchZi8NWrAt/qAEKRGalO515mBry97eEsgOeB2EHM0asOQB19zYpWUBrrnok+GWVtmQ7GyxfqB8QuQNSW0Ea+nrZkxW/ZCC/TSdz2sIN5R1Lp+IaDp7WF9JILlWo02VqxhMwznt/e17GeG7nUHjXSuFk7IdDPUWB4xcjkA5ST+1qmHXbwLs9VTqDLHnHKPSzZMKuKcNNSzBp8uq9IsM+3JRXI8rMww5TEzYsnFBrHJVIPIGwrG7iaqFUEsNQBYShTdO8Fv1HOJqBtddYMWLXxgSfJ5fwnnHrbOb3cnQw6MrdCNbHsESsgkuygjRSZs9c6JdDNxdqZcKRmc5vNzgRE+lnGqVemKagKzqYMc/X1sn3CufN40Ky6q0EK4/lPUdLGsHvy1VKKYcedJ30+IfvaUhthfhC6Ne0qM9QqEfJG5mNjP8Ah1tcxTADTQmnUzMNfMBqfawqk9ZLxSrXYQKxivzAjmy8xvrys3cV337NQFV6SsWIUAMV1InmDsJsAI1wvFTxM1RQo0EjaY1+ttFwzEVCo5aFyQ0nYjf52Sbjmq3YF6RpkklJ/Ep2IneDpPQ2XOK6GWmj1ZbK2iSY11EjtH1sNzpp4vH/ANNrNho+HVkYvTDKyhiUIIIKnoR01FlfiC6Nc6pvNIEo2lVR0/MO4sIwq+ipWL0KRpBhyWNREGANRP62a77fWK5air0M8/a0J0rzeL/m5b/ovX3ETUQKvmZ2y0sm5mNLEeFlSjelUiMpKMf5zoSJ2tNhGFpT+/QZRdxFORIzt/hNg1SILBiWBkmOfW1cMuoYOI75kvFNlIzq4+Jo0nmSQIswYtit1r0jkrXdnC+QGqkhjz36TbKP4kXrxFD9SCfU7/UWQUYiI35D/N7XnNRLfTUzjKZ2SoMpBKhvTr1Fr9KszA+kZ99P62HXfAEeld3qFkYUlD0wNSw/SRFiRqhQAoCquyrsP6m0gV8Uv71AGZiUQaCPjPTT6xaLhnE2ugqXtfMszWuxJ9nQ8iOhEW7vNcEM50VRJ/eOtvq1xR1GYNnYaEGMqHmY69DZtpFJU0W7cQU74FanUy0MpL8mJA1SOo5x+9kDFMZFSpqoynYH8K8rCa2LeE6gXcrd6akIAZ5an1P6W5u6q4evm0b4QRsBv+wtl7/S34wsEq6VKVWk3mzeEyaFjtqpzW0o1y6qQGV2AmdAum3zAtgNbFqodXpkjKZX2Ntd4d4rWvTRqiNSZgYkHI0aEq0bT1seNt8Y94WUmhlqXbkhADE525n0/wA6W6N2GkfEBCk79ee53tUF5gZ5GXeQdItHeD95mmX+FVVpiSNT2+HT520fCFWBOPaKtTcxqJj5RZRwS9pVYohnw18xjTTQ6+xs3cZVMqMx2B+etl+5Xik1JxSUDMIaIBAO9hMnk6W8bujClTadHEgTGh1EH0tQwe7Z0r0T+JP05/W2n4VcqNa7UTUVWApr8WwgRaDEKVypkKGoqx0CqVk+w1sToexhFPhFywUPsfwqTZ4w/hSspliACAST2s+1uIbpT0Lj0A2tUxjGLsyA+PTHqf2s6ISb5wLnqZjVEgGAAJid9TareOEUXQsxP+4D9LMV84uudNyUDVWj8CMx77Dnpa/c7m1aGZChOyn8IPN+/wDLZAMaUKVW7rTKI1IoAFIBERBsgVuCaNG8K1BXzFpUTMToR6R9LT3/AIro4RWW75vGptq6IQWonr013yWNcN45d75eGq0SzU6SzLKV8zaAa8wAfSx0AHTVaUnNpmIInb23mzEuDrfchvRz06D5lp/naNC38oHKx5rldKjioaaZ980c+vQ28vuF1GE0agDcp/SzSgAPiHGqLOLtoasE+WIpKokk9zoALIN9xWlegpyKKq6MRoG6MU5N9LMt34Rqq94mBUqrlUzI13M99LJOPcHXqkM3hkEbMuoPaRztLVLzv1dRXw6+lKpRnIJMAzy6WNYSKjVnFQAhVkNqZJJA1+sdrKmG3FqvnYFXBhgdwRrz5RbR8Cp+VSwjKMzDqeQ99LZ4+xnX/KedTeS81wZ8lAGFWXeOpH6gR87JNWr4dSpQq/GrEhh+MH97EMV4pehe5TXKYqLyadSPUWk4yu9O90lvFE+cCVjcjmp7i2hxMVscuVS8laVKDoGmNAJiSf2tfwXA6V3MqM9X/wCow2/+2D+pt9w3ifhK4vXlDEEHtEQQNe/ubS3nG1JIpg9C3MyPw9LUnBSlm/39aRCSXqtsgOpPVjyFo7xeJbw+a/ERtPS3txupy5yFDhQM3P17mbCL5Sdm8FRLHcGQWB5g9udi0T4EbrfWq1PDUAJ+Ft5YbgjkPWxt7qznKTuSWbp0tYwrBRTUAGW5sRv/AILXMUcUqZfRRsvcjc+39LTrprhpCvfn+88IqWDDReQHUnqbd3DF0Qmm6ZUzQhUft0tewa5FyHbQufLPIbk2ocSVqaPTCgHzBVPSTqT6m0dTG9UJ3zCaLrGQNmMArG552fLrdFu6ZQJS7UsoHVok+swLKWCYaSM5IVACYPO1/FqjUqQVsxVvMQCdxBFtEiK3wGcMYzUpu1CpqahJQtsHJ1HoenUd7MWKCtTonwQpquYDtChTzYD/AAWUbtilGoQZykQYcDQ8tdt7PV1vmdafivSJaSQcpgDbba05TRp5NrXVwUv4n3rJdy06FwPTme5si4dRrima4Gn5ebLz06W0PirBmqU1rFAVViY1n/cR0sDp1uR1tj5fM8OI2/j/AMVeRNthPh3iKlVuopE6pPlJ5Hb1jWw2/YW0ivTp5mBkDn7WHVMLWk7VqY33HId7O38MazVErvUYMtNgtMHlmBJ/aLbY0tqo5vJ49ePXqwEuDOa5aqhyEaAtEH0t2OF1qnIsr7/1szYpSDvK6A/W0VzudX4hsNjz/wCLUiGEOGcDp0aIWgD5vNUqECSTynt05WVv4m8TvcEShd9K1VSTU3KCYkD8x11PSzPe+I1oI3hqRV2NOfLPX/NbZdfsLqX+8FhL1idS0wI1joIG3KzYZn6K/DnDVW+1dJyzLu07nfXr3ttfD1C73NTQok5iIncBtYnoTratQuqXel9noGYJl+/MCAdtJPIGbCKt8SmcqkM55nZZGvOCTz5ad7DYhs+zsoZU0YrK67n/AJsrjjK8XeqaThXAA7GfUafSzBgjnwUDFi6qCGMyQe/ysA4n4fFWqtdTGYjP9NR/nOwxobcMx3MAziCQDynXtY3TvFMgLOvPv87ZJerq9V2ZSwI+GDsB9O9h164vvN2pyzBiGAKtG39LTRw0HE7jTeuRlWFILFTBidiOe362sXXDs9MGmqo7MfLrlUroBrrE6/Ky5wVjf2um1YoELNl05hdyem9mG78QJSrsDrnUGB+EjTmI1WDuPhs50LUZHxJwViN0LOymtT1Jca6k8wNedtI4Wut2qXSm1FARlGcbsHjzBhy1/azYMeUrOUz02/X/ADWyjjbU6jA+GqMNQyEq2ogyVI5dbMkX+J8FohhClJOsbH52EXPDin3mWc50I/Dy113sw4kr1aTAZywjLGp+ZtVu9yqU1hUJDsS0xAka+m1oqThpnLZxeqmSBEtEAWLYRczAbdyOnwi0F3uDZ85AKwIBIkH+kWYLiAo31O5tVE0T0qIUEn4EEsdP1OllPF2N9vAQH7hPijbKDoP+oj5AWasavs0TTpwpYfi7/rzsu3ECmvhqQWEZz1NlRFvw8xA26dlsl3muta9eEn4iB18v+TZkvOL+SoiKSzSMwVpHpptYLwLdA94arMuug02nf3AAsDNJu9UCmt3aEYbTsQNyp/aw/ji+oFCrl2JkHoP+LdVfOzVGWQuikE789u3exK5cO0KqrUqw2YeVS0AKTPrJ0syTErhCVqLMJTOA497bJimG3WnDFGVTprOp5elrlPhm4j/yqOhO7D+trLXS6AQTSI7sD+9iAVUxhAIdSunqIsmYxcUV893ZXRj8IOqn06WtYjRdlKAlWjsQPeyrSuNaiJcA67rNstZ9106fF5P+b4GKVaNDz3BsQ4TuT0qtbJUijUCk042InUH3sn3vESgzNmMczuf2i1258V1iiUrvANRgFBEkkmJJGsAa2y8Pj3nXHw3/AJPlxvHV0066XQOZPwjl/Wy7xlx5Ru6MlEq9QaFhsvr1NrWLYdX8M0qFZi+XV1AInnznv72zt8IrULxSa8UDUpqVBABOinVsvxMZMxFutHn0t4Hw5fL4v2hyVEgtmOUlSdT2ga20O53FLtTWhdiWGmappmqbiTGg2iduXO1yn4aUPuiRRJLszGc0wSTOoX+Xcg9rJfFHGC0U8KjJZhAmc0d42BHYTZCPuIOJkor4dGHqEQzCdI0hQffXlMWXOG7i15W9OxZjSp51A/Nmg6DfSbU0uNWqJVHYmdY66720D+FF0+yC8vX0+AQBO+b+lkulNQtPfVpURUDnJSWSs76bD/OliErUWN1cSNNwwG3+b2L32/YfUUq/hag6MsT9LCkRFVVQiFGgB2Xl7WZInHxFqEK2VlJDcte3UEaj1NlrHLkldwlR8o6INZ99B6W2m44bRqE+IgYkAhjPLlYdU4JptnYjLJGUAjbWfnP09bJZ7S/aKCdw/dvs1BvBMKp+B2ljm3gdDGvtbm9Ygyy7slPqWIH62dH4GTLAqPMakKN+ullfEv4UlyWWuCTzYMf1JtSpLn4ADxNSYwjPWPRdBPqbSXi/1pAVACY05z62nw/gevca7Mq06kr+cAD5jT97FLpcWck5MpjXWco9bRtweVT3CMSphIqZGYbk5o9o662JPiVEbrSHP4WP797KuOjwFK0ULvBYgCcqjdyLWaLBkDA5syoQ3Xvac1qmmvX8DF54go01zk045FUmfTrbvCeIUryEZVIgAVF8Mnn5Q2/t2tnH/s4msx83xwBPU8uX/FieKPm+5KioKfw6HQ9QRqDpavZWB6f1TGxqpdzO4OWI587W6OCGoGZJWNMw3Jtm9yx7wXUVCVgbrqWA5MCd9tbaxgON3S83eKbhmpLJQStQEDUgTMTzHezjIfBD4kvrXVmNWvWU7ZAzchI1B219rFuCbp4d38ZlIZhmjudd/pNgd9uf2u9UxVk+bMSea7tPrbQ6NESlNpGY5iDtE8jsOQjT052dEyDG714F0UHRqhEjnrq300su1+KqVLVlJCxBAI0GXf8A9P1NiOPVEvV6AJPhUljMJgM3M9dBt0tVveB6AVVU5dAORG8E8wf6WrkEUrlxQrCFpsR+Y6A9ANOX72tUsbrMSFoKdJABO0azr1PKwTiDEUR2WgseUHUQAe3WLUME4qy1SKhILKIIG0TtO+/K0tgaimGFwAEII3PX52CcVNTuaA1XRXf4EmWbqYGw7mxXGuKxdKMgF6rkhFgmTznoOtslv632+EveQmbNmDtowH5Rr8Pa05SkL1Tq9Yk5M00U9nJ1FiXB19pLfqFWqPDRFc/7XMR+9vcMuqo4ZgHIM5OXvaaqlOoxqeGszy2+VmhMf7vxFQq+UkIwOUZtJHJs3Xfc6ZrHal08iq0PA1z+dQeeo1E67bRbLrwAaJVdKpjLHWefXS0bLWomKd6IYjzQ2/URsLUTDSDdxkKw4BGynMI00IOvMafKwe78OojF0SlVYmTmLBvk1gFy/iDVSBXWnUjTNBQj3WR9LMtz4mu1VfvD4Z5B1ldCIOZZ1gDU2CSC/XhkEGn4fTMDl+YteutdNcmuxI9iB9CbGLktOpIDLUpwCIYMuvfrpMd7dUcAplcwBQn8pjQbdrSULd/SnUPmUz2I/paKsiZw5BkDLoREelvMbw2+UXlC1SmDuAslZ5g7HuLDcWxCsH8OkVDZSxlZG2ntMWADVLGSpVVaMmknWPla2+NVDp4s6g6oORsnYRe6nhUqtdFBb4wB31joY/S1jF8QFNSSqnXTfUHYjXpZJwt5Giti9WmskSI322A19dLCf/iBUOiUz1mZ7fWy6mLllE0wZ0gMbV7nhVLM/wB2V0iQ0wf8/SwtdgeqGC88c+KChSX57bienLXS3y4qZyLoX1MDXKN7DqGBpo66NvJH626vdzbNnpgllUiBruDz2tP9v0p+v4MWAXaverjSqF1DVKbKfu1HlMgDraliXDpul2B8QFaSABQNYBgan13tBw3xVVu10u1ErTBVIdakq0SII17k7crF6nFKVgfEoBhl1WdORtq4ZCfh12iqVU6iqafmBMMwJzDXYddQLD7thL13yUazI2XOfMF8piJLaazp6GzfXxa6AljdXDanMpMnQzrvy2/mFoKGNYfTY/d1FLDKTqfKp09pNpWcp1FPenwUb/8AwyvtRixlzoJlD/8A1b64/wAP7/RcMq1FK6qQJ+obY87ajQ40uZgSwkCJQ9tvmLErrxBdagJWqgj8xy9ddeVqpBn+DYJeaVQVKlIrAk+Ukb2eEv8AQhmJU+WIn57nbtYkl+oqgzVaeg1Ocf1sv32/XOoyhGpsc2oUf2sDA9yukZwaiBnYsc0gNPIHlAgW8v8ARrMUB0UJAMyJWWBBH8uhB6CzJcDc/DArPRDycwZgCNdAdelqWK0KAIW7FGJR4CNm82UgaSQN7IBKuuFPfawVBGksxmF6k9j0se4gwa60bn4V5ZKmUeQ+VXzaQUA1AFpuGuH7xRo+EXFLmxU5mdtiGaYUDQRymwPjjhcjwaqaVgxD7kuhAOs66GQPQ2Y6OrYACwaqUYDWAOfqbcHhakyCo2mYjKAYgT6dLAb5xO6P5jt0W3zccBqQU0yfWRp6biy4HWGVwC5gaJy0JY+vW3q4PcwP9MfM9559v0stXXinPWp0hRX7xso0Ok/8GzJWw28NORKSa/8AmLuI/l/zQ2YnTlMNuqT92hM9Z5mBv/kWmu+HXXw1Y0aXm5QJH1Pb5G0aYJe2RWBuwPPyt3BA16jQ97XblhtQJlbwmYEjMq9J67WQhDvV0om93elJWmVrORIPmBVRPYKTAPWyo9RheKjAEhC2XzHkdARz2m2lY9wvLU6menQNMsQxIAIYQykHWNAfWy/Vo3KgHZq5rOzAt4akgR321POyYL6D+HcVaHYIELMEIEyREzB72P4PxdXY5TUIA5Eeb9LVMLBNQgU2yPGXONvlsd/pYzXw+oIFClmY9ImOZJPtY/C/0JDEWZF87MTMrO0dZHO316zlQChMCNY26dYtHhWE3ijeKTV3BRmy5JncGJgRvZh4iw0PdqwTyuFzKQSNVE9ecQbCFRMqhspEDeYi1OoGO6KT3HT1sOxXiOm9xo0qbTUYnxCJlRmnfuNrXrpWuwUFq6LT2gtLHlAUeYm0abXwvM/SWjSDBgQoMaQB8+tpqF3VU6KBMn6k2jwvDSh8Q02Sk8qhq+WpUIBaQv4V5QdSSOlubpflvQAUMqESMwgno0bhbVmytQlyxHdyquTUBWEUgq/WbDr/AMRqnkRtjqF5H9h3axaqxRSqiTEAHmR+9lzg3hqkS9W+MDRDQqE/6rE6l+cj8ttfF6RvRnu/ga+4xK7Z1SKibmMvmPNdNQY1ielu0uYpJ4bDZSM0c+v1sexG45Cj0/Iq7LlgR1gbfqd7e4dVpVUzOsicpQ7ltspHprPTW0P6UjJceuL1Kpcei66R/ewy+XRyAJIgATrZ/wCKuETSHi0STSnnuvY9R3svU8MZqexzO3lnov8Af9LFGvou1Q4KAVHKqImTA7Dpa7d7xX5lwD13NmTDsHp0HmpLkLI00zc/7WNYTwnUvb+JPhoNAxG/+0WPocFKhjVdMvmkGJmJHzFmzBaN8qkMKS5fzMoX0htNfTrZwwXgS70EDAZ6gMipV1gjkBtFjFY001dp6SY+Q35x7CyWQehUp8JU2LO+aozawNBqOZ3Ox26elvMJ4fF3qZ2y04adDplIM+g0Gh1gmxnEMSrv93dkBYqcpOgzaR/XWyXxPgZGU3quarmfu0PlzxBUAx5ZnYaE2oQx1OOrjSFTwmz5YPk1nMDEMdIgbjoLBsExZr7WR22qv5Qp+FE10MGSW1MiDltnuI4RCNmOVVGsCNh/nzNiv8Kcar/a6VFcpp/izj4EUSzA8oHtrY+gg4MQFQFmNNSNxIJ+lg95qDK0AhtgT+vzs13bg+kur1AOoQa+/wBbEbrhFKmWIp5ujVCNB6ex5crQ801W0hGw2jeDWovTolzTqKzBdoG4n5/O2lYxxKy1aVNaf+tV8LXTL5S3voLd4XQcllWQQTIVYEGOZ03DD/mwPi+4OiZlqItZStWkCxJZ6ZBiZgZhI7zalPhnp0YcSvd6UKlJqKjWWZCY9BMGwaph14cMpvlcu2xGVAD6KJj3sSo43TvCU6sQsS4by5exnvpapeeNLpT0Rs56UlLa9JGk2BEN24CpzmrVGc9Tqfm02Jf+7d2pAlKSlo3aWPXn+1lfFP4h1FcU0uzB21UVDqR1AH9bVKWMXyuGarWaioMBVQAnSfWLKjSNFxVEyqQVXSddOX62X7rjopmVILCYB0DDsbJl2qqxytUrVIM/EAoP1P1saRVCZky5pIiJIHIyZ72KOcO8Ux2914hQkGdBsQZGrb2ajxEtSjBAV2SGG4BIgx1H9bJpqEkKx1Ogm3tC6VqhIpUGYD8bEKvsTvr0FmSc3HhykiDKmYAQCx0+QsU4duyLVjw1Dzocq7bafTWx3hq7KaH3qqaiuVYAmBEER7GyJx1nueJ3atRkioCMo7FQ8fNTFmI1U0kvNGKgE7Hs20iwC64TRoUKtVzL6+Ix0y5dlA5AfvZepY5WW+UpZ2o1PMoUqigj48xPxkAHSddI2sT4+vLCkz0gGoVgpZgd+hHqIHysQExbuWLpXzLotRfMF5lJ0I7jmLUcVcUiAwkVWEgcmA0YDrZWwQ1fGq1PMGWACB1J27RZhuqPVqS8sy7aRqeQHWyZQ94DiiVqQp1XAdR5RrLD4QdNSRsQOotUxOk13q/aKak7Z0mMwA0jlmUE6a6aHlburgJoPT0yuAGSpOhqfjU9tvXWxc1lr0w2zfCy6khumnLmNhYEVTj1GuKS0iCtQMGB3B0KiO+vytTo8J3h2KrlWnEJUbcA9B+9gGKYQ1KqKtPYakCPLzkRodemxs/3DiNahSkxyO9MOpjQnYrO0gjbvYQFWngtGg6rV+8H5jt8rXX4koL5aYkDmo/Swa/XGuKzOWaopBmSPL6DpYHWoNS87MpRiQq8yOojaNrFHC9jnHOU5UMMQToMxgRzOi6244VpV74zVGGWknUy1Q/lzHYRvHW1C84ZnVMgke0yxET272fsJuq3K7Kp8zSdvxMf2Fii+HDv9npPVc5KhG+p15QpO5OmkaWSHwVr0ftF6OVSfKk+gAmBJ789LNN/u71aiMxnnHLlyO06jWwzi26GlSLZssj4QNjr8I5TIn0FmBlnHGKhvu6Z8pPvp1j295tLh3/gsNqVjpXvs0aXVaK/6jD/AHEgT2sBw65vfL0lGlq1R8qneJOrHsBJNjnFVdb3f1oUv/l7uBRpx+RdGb1Zv2taUEbW/gUv9SqgPMLEn9+vzNl3FuPLtQJFKmXYddP1sHwLA2p1PFdmdl3zropPONT6TZhocKrWIrVSQTyyjNp3M/S2ZQr4vxZfqg+6hBH4RGh5SbRYLcb7UFQEq+fUNlLsOwYwsTbRbrhF2p7KpI0lvMZ9/a3326jSZm8oBG5Pz9tj7WIAsYRwE5zNWbxOUVGZo57KQDatxLhBuy06juDSp3ikWCKECoxKkmN4MGeUWaLtj+ZiKa1DmgyFMDTmTpz9iO9o8Rw1ryhStlVHBVhM6HrHvz5jpZiAfGmFeG1OqmuoDenwnL9DpvFh12uhcilDSxBBCsQI6mNAdrOlHDUp0USpWeqaQADMYMbE+XnlB17WvXnFKSEHxFXKRIJG2vfsflaHntLW4oZxeOHGotNO7u2ujMTlBPvrvbm73t6a1azumWlUNMCNDlOVj/6tPaz/AIrxDdwsBsz/AJKfmJPoOW/yNka7pSrXe93Rjlfxnq0yRutQ+IN9yrEofbtZeROcDDV6e1uJKMimKYWYCkamT6/rbtOOvATKqq67gEGRr1/aypUwxswYUKpNM+TfYag62nv1xOWFu1QnkGgATvrM7zZpj0lRvwfigszEAL4pBI0ABAP1/taPEb21d0eSTTkKSo0zRMH2FlO7LVBUCkqjmJk/U2YqBOijfnFnKS+E70KZHhlQw1JnUAkyTrY7h1VatEcwPKVP4Y206RtYSLj4gFJASzmAVPPv2syDhund6aeEWFVAZZT8ZO6sDoR25C1ozaot4tcis1F+AfFPL3sIvPFl2urCqB41WZFISNtCWJGkDbrM2c7qzPVWlUpFJUkgEFdInSZ9tbA/4p8MUa4u9ZctJ8/hu4EAo2gnbUHb1sOfgspr6M92xa7YhSyofDqRPhsYIP8AKdjYRdr21OpmjzDy1APxqDuP5hZdu+ENRfznRYgidf72m4ZxhL1X8MnKYJQHcsOR6g2nr6ixxv1BagD0iGJEiNZ/t66CLDb3caVKj4b+QrOUkzM6iD679/W3txV7uwp0QFpu34tckbrryk8+0WN43hSXmm1JhqRoR+E+tj6MC4NjPiUC9VgadMkB9s0bz1A+vtZO4gxJ6jZgjKsfdiIkHmOpNoMUwe90FWkSz0hooUbGZIYDn3sdwGk1KmEqkTOZVOuX+ntZCJsIoVKNBPFP3g1C7kDlm7xuLErhiDNXQPqGMINYBO2nTe013uLVDCjOx310Xux/YWG4heKdCsqIzFx8VWYEnkg305k2pSdJdo31L3d7uG8Sokx5hMkewtkH8ReKnqBlEqkQk/EZ5n2sN4r8fxhSBaH8wI/HruT252qcVXF2WlmYuVhBG+Y8oG8mwn0tIk4Qq/Y7peb+YDlfs1271GEuR2RY172N8B8LhsPqVpmu7qKYn4UESW/3b+1gmK0ftr3G43QMaVJcswRNRzNRj6de1tfuPDK0x4YqMABlMQNAdh/nO1aYQv0KqI7uW+IbfQz9PlYVjOKVaIAOgI8smSR1ge2/Sx98PWp5AAMw6SPkbBsf4UQI9SmcjADTdSPfb2tmIoUKrVkzu7DNMhQBr/wflFqNOotJmhAzE7sJ/W3WBVMtSrQOpTK08tenPpbu8UnzMcqHU7s3/bZ0CK+47Vf8WWNsun7f5FuK9dsobPUj/darevFHw0qHu7/9toDebwRApXYdsz/9tkxqfoEfEhUzfGYJiWbkOetlm9Vc6l4g9NfpZxKVASxpUBoZCs+v/wCNlurdvEqeGAKY2IU999RvYf8AhSaGf+CFNGvlcPqRSXICT+bX9BbRDhyLVU5VWW5RE8p58h9LJl3wcU8tW6nwa1PyBgJB/wBwO4PzFgr3jEizH7RTGYid+/LLptysPpJqOI0qniKIGXmwiOgBG/WwbFTy8pMztzGtkS8viLatfNOwNmTAaBWkmdi7kElzMkz32sSjTI6wI0kZmtLdqDZlo0/PUbfqLfYqfBllHndgiTqASJk9h0s18DYYlGitQ+Zqu7Hf59SRr7Wf+CZ9huCeAmZ2+830PwR0NqV4xlqumdZ5DY+vrYhxzivgUWJEyCNOg1tneMVM1MVBoWUERykWGCHa6YlFekXEbozE6Sw0J6awLc/xOvCpcgGgFqigA9tT9BbNL1f7w91r084YKm7fEBI2IEn3s+YDhhvsXiuxcKB4KPqE01MRqdOc2BU5oUXvVBVylah+GdDmGx15eu9reA/w/p3dJZi96MEOPhpHfy9fWxkXVUHlmdMzHcmdCOkWoYtjDtTNMDLIIcgkFtDzGosJxAS0r0tbPBXxU8tZAZ2/GvUeliWFYnP3bsJnRvzD+tsrxK8C7orKIMkaH/OVi2BMzUhVb/pA5etpoxrx5PvJB0IHzFqtHBajUmqoEXSVL8/XnFj2BVVrUIZdRuTz0mbJmOYteqdS8U6NXwyknaQYE7EaSDuLXCW4SY7ilUXXJSYAqwLopBzK2mhG+UwQeYPayddMHv8AeawqCmwQaDMd53Ld/TvbRuC8Ko1aKXplJLqCFYyATv669bH8OqkF17iD89fXrZAJF44ePgxXcF1nKEMHbVQd/U+neypSuYOckn7kDKRoTVeQsHqFDH2s6cYYqF8dlBzU6es8ydBHSNbAKSBaNCmsjIvjP/M1QADXcBRp7m0m2OIdMFZLvdqINNKOVIA0LRtM7ybV8TxzMPJ1+PvAMets5p441a8JTqTBqZGgnzebKSTM7z7WbJC+Mhkg5TudDBHM9v1s/hB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0650" y="-990600"/>
            <a:ext cx="28575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686" y="1687286"/>
            <a:ext cx="4147455" cy="300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44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Hepatitis C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stranded RNA virus belonging to the </a:t>
            </a:r>
            <a:r>
              <a:rPr lang="en-US" dirty="0" err="1" smtClean="0"/>
              <a:t>Flaviviridae</a:t>
            </a:r>
            <a:r>
              <a:rPr lang="en-US" dirty="0" smtClean="0"/>
              <a:t> family; genus </a:t>
            </a:r>
            <a:r>
              <a:rPr lang="en-US" dirty="0" err="1" smtClean="0"/>
              <a:t>hepacivirus</a:t>
            </a:r>
            <a:endParaRPr lang="en-US" dirty="0" smtClean="0"/>
          </a:p>
          <a:p>
            <a:r>
              <a:rPr lang="en-US" dirty="0" smtClean="0"/>
              <a:t>HCV is an enveloped virus 50 nm in diameter</a:t>
            </a:r>
          </a:p>
          <a:p>
            <a:r>
              <a:rPr lang="en-US" dirty="0" smtClean="0"/>
              <a:t>Envelope made up of two proteins, E1 and E2.</a:t>
            </a:r>
          </a:p>
          <a:p>
            <a:r>
              <a:rPr lang="en-US" dirty="0" smtClean="0"/>
              <a:t>The RNA encodes for one large viral polypeptide that is then further processed</a:t>
            </a:r>
          </a:p>
          <a:p>
            <a:r>
              <a:rPr lang="en-US" dirty="0" smtClean="0"/>
              <a:t>Major site of viral replication is the hepatocyte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26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Virology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next slides review the viral life cycle of the hepatitis C virus</a:t>
            </a:r>
          </a:p>
          <a:p>
            <a:r>
              <a:rPr lang="en-US" dirty="0" smtClean="0"/>
              <a:t>It is important to understand this aspect of virology as a lot of the proteins involved in transcription, translation and processing are targeted by current therapies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42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4233863" y="79375"/>
            <a:ext cx="677862" cy="306388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Fig. 1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85" y="79375"/>
            <a:ext cx="8343805" cy="577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52500" y="6477000"/>
            <a:ext cx="82550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i="1"/>
              <a:t>Journal of Hepatology</a:t>
            </a:r>
            <a:r>
              <a:rPr lang="en-US" sz="900"/>
              <a:t> 2006 44, 436-439DOI: (10.1016/j.jhep.2005.11.031)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52500" y="6624638"/>
            <a:ext cx="55562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/>
              <a:t>Copyright © 2005 European Association for the Study of the Liver</a:t>
            </a:r>
            <a:r>
              <a:rPr lang="en-US" sz="900">
                <a:hlinkClick r:id="rId4"/>
              </a:rPr>
              <a:t> Terms and Conditions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6064250"/>
            <a:ext cx="70802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6064250"/>
            <a:ext cx="4471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7399" y="527538"/>
            <a:ext cx="3446464" cy="125046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55414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  <a:fontScheme name="Breeze">
    <a:majorFont>
      <a:latin typeface="News Gothic MT"/>
      <a:ea typeface=""/>
      <a:cs typeface=""/>
      <a:font script="Jpan" typeface="ＭＳ Ｐゴシック"/>
      <a:font script="Hans" typeface="宋体"/>
      <a:font script="Hant" typeface="新細明體"/>
    </a:majorFont>
    <a:minorFont>
      <a:latin typeface="News Gothic MT"/>
      <a:ea typeface=""/>
      <a:cs typeface=""/>
      <a:font script="Jpan" typeface="ＭＳ Ｐゴシック"/>
      <a:font script="Hans" typeface="宋体"/>
      <a:font script="Hant" typeface="新細明體"/>
    </a:minorFont>
  </a:fontScheme>
  <a:fmtScheme name="Breeze">
    <a:fillStyleLst>
      <a:solidFill>
        <a:schemeClr val="phClr"/>
      </a:solidFill>
      <a:gradFill rotWithShape="1">
        <a:gsLst>
          <a:gs pos="31000">
            <a:schemeClr val="phClr">
              <a:tint val="100000"/>
              <a:shade val="100000"/>
              <a:satMod val="120000"/>
            </a:schemeClr>
          </a:gs>
          <a:gs pos="100000">
            <a:schemeClr val="phClr">
              <a:tint val="50000"/>
              <a:satMod val="150000"/>
            </a:schemeClr>
          </a:gs>
        </a:gsLst>
        <a:lin ang="5400000" scaled="1"/>
      </a:gradFill>
      <a:gradFill rotWithShape="1">
        <a:gsLst>
          <a:gs pos="0">
            <a:schemeClr val="phClr">
              <a:shade val="100000"/>
              <a:satMod val="120000"/>
            </a:schemeClr>
          </a:gs>
          <a:gs pos="69000">
            <a:schemeClr val="phClr">
              <a:tint val="80000"/>
              <a:shade val="100000"/>
              <a:satMod val="150000"/>
            </a:schemeClr>
          </a:gs>
          <a:gs pos="100000">
            <a:schemeClr val="phClr">
              <a:tint val="50000"/>
              <a:shade val="100000"/>
              <a:satMod val="150000"/>
            </a:schemeClr>
          </a:gs>
        </a:gsLst>
        <a:path path="circle">
          <a:fillToRect l="100000" t="100000" r="100000" b="100000"/>
        </a:path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dbl" algn="ctr">
        <a:solidFill>
          <a:schemeClr val="phClr"/>
        </a:solidFill>
        <a:prstDash val="solid"/>
      </a:ln>
      <a:ln w="31750" cap="flat" cmpd="dbl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a:effectStyle>
      <a:effectStyle>
        <a:effectLst>
          <a:innerShdw blurRad="127000" dist="25400" dir="13500000">
            <a:srgbClr val="C0C0C0">
              <a:alpha val="75000"/>
            </a:srgbClr>
          </a:innerShdw>
          <a:outerShdw blurRad="88900" dist="25400" dir="5400000" sx="102000" sy="102000" algn="ctr" rotWithShape="0">
            <a:srgbClr val="C0C0C0">
              <a:alpha val="40000"/>
            </a:srgbClr>
          </a:outerShdw>
        </a:effectLst>
        <a:scene3d>
          <a:camera prst="perspectiveLeft" fov="300000"/>
          <a:lightRig rig="soft" dir="l">
            <a:rot lat="0" lon="0" rev="4200000"/>
          </a:lightRig>
        </a:scene3d>
        <a:sp3d extrusionH="38100" prstMaterial="powder">
          <a:bevelT w="50800" h="88900" prst="convex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blipFill rotWithShape="1">
        <a:blip xmlns:r="http://schemas.openxmlformats.org/officeDocument/2006/relationships" r:embed="rId1">
          <a:duotone>
            <a:schemeClr val="phClr">
              <a:shade val="40000"/>
              <a:satMod val="400000"/>
            </a:schemeClr>
            <a:schemeClr val="phClr">
              <a:tint val="10000"/>
              <a:satMod val="200000"/>
            </a:schemeClr>
          </a:duotone>
        </a:blip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  <a:fontScheme name="Breeze">
    <a:majorFont>
      <a:latin typeface="News Gothic MT"/>
      <a:ea typeface=""/>
      <a:cs typeface=""/>
      <a:font script="Jpan" typeface="ＭＳ Ｐゴシック"/>
      <a:font script="Hans" typeface="宋体"/>
      <a:font script="Hant" typeface="新細明體"/>
    </a:majorFont>
    <a:minorFont>
      <a:latin typeface="News Gothic MT"/>
      <a:ea typeface=""/>
      <a:cs typeface=""/>
      <a:font script="Jpan" typeface="ＭＳ Ｐゴシック"/>
      <a:font script="Hans" typeface="宋体"/>
      <a:font script="Hant" typeface="新細明體"/>
    </a:minorFont>
  </a:fontScheme>
  <a:fmtScheme name="Breeze">
    <a:fillStyleLst>
      <a:solidFill>
        <a:schemeClr val="phClr"/>
      </a:solidFill>
      <a:gradFill rotWithShape="1">
        <a:gsLst>
          <a:gs pos="31000">
            <a:schemeClr val="phClr">
              <a:tint val="100000"/>
              <a:shade val="100000"/>
              <a:satMod val="120000"/>
            </a:schemeClr>
          </a:gs>
          <a:gs pos="100000">
            <a:schemeClr val="phClr">
              <a:tint val="50000"/>
              <a:satMod val="150000"/>
            </a:schemeClr>
          </a:gs>
        </a:gsLst>
        <a:lin ang="5400000" scaled="1"/>
      </a:gradFill>
      <a:gradFill rotWithShape="1">
        <a:gsLst>
          <a:gs pos="0">
            <a:schemeClr val="phClr">
              <a:shade val="100000"/>
              <a:satMod val="120000"/>
            </a:schemeClr>
          </a:gs>
          <a:gs pos="69000">
            <a:schemeClr val="phClr">
              <a:tint val="80000"/>
              <a:shade val="100000"/>
              <a:satMod val="150000"/>
            </a:schemeClr>
          </a:gs>
          <a:gs pos="100000">
            <a:schemeClr val="phClr">
              <a:tint val="50000"/>
              <a:shade val="100000"/>
              <a:satMod val="150000"/>
            </a:schemeClr>
          </a:gs>
        </a:gsLst>
        <a:path path="circle">
          <a:fillToRect l="100000" t="100000" r="100000" b="100000"/>
        </a:path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dbl" algn="ctr">
        <a:solidFill>
          <a:schemeClr val="phClr"/>
        </a:solidFill>
        <a:prstDash val="solid"/>
      </a:ln>
      <a:ln w="31750" cap="flat" cmpd="dbl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a:effectStyle>
      <a:effectStyle>
        <a:effectLst>
          <a:innerShdw blurRad="127000" dist="25400" dir="13500000">
            <a:srgbClr val="C0C0C0">
              <a:alpha val="75000"/>
            </a:srgbClr>
          </a:innerShdw>
          <a:outerShdw blurRad="88900" dist="25400" dir="5400000" sx="102000" sy="102000" algn="ctr" rotWithShape="0">
            <a:srgbClr val="C0C0C0">
              <a:alpha val="40000"/>
            </a:srgbClr>
          </a:outerShdw>
        </a:effectLst>
        <a:scene3d>
          <a:camera prst="perspectiveLeft" fov="300000"/>
          <a:lightRig rig="soft" dir="l">
            <a:rot lat="0" lon="0" rev="4200000"/>
          </a:lightRig>
        </a:scene3d>
        <a:sp3d extrusionH="38100" prstMaterial="powder">
          <a:bevelT w="50800" h="88900" prst="convex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blipFill rotWithShape="1">
        <a:blip xmlns:r="http://schemas.openxmlformats.org/officeDocument/2006/relationships" r:embed="rId1">
          <a:duotone>
            <a:schemeClr val="phClr">
              <a:shade val="40000"/>
              <a:satMod val="400000"/>
            </a:schemeClr>
            <a:schemeClr val="phClr">
              <a:tint val="10000"/>
              <a:satMod val="200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2671</TotalTime>
  <Words>4299</Words>
  <Application>Microsoft Office PowerPoint</Application>
  <PresentationFormat>On-screen Show (4:3)</PresentationFormat>
  <Paragraphs>295</Paragraphs>
  <Slides>53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Breeze</vt:lpstr>
      <vt:lpstr>Hepatitis C, Then and Now</vt:lpstr>
      <vt:lpstr>Disclosures</vt:lpstr>
      <vt:lpstr>Objectives</vt:lpstr>
      <vt:lpstr>Epidemiology</vt:lpstr>
      <vt:lpstr>At Risk Populations</vt:lpstr>
      <vt:lpstr>Transmission</vt:lpstr>
      <vt:lpstr>Hepatitis C Classification</vt:lpstr>
      <vt:lpstr>Virology</vt:lpstr>
      <vt:lpstr>PowerPoint Presentation</vt:lpstr>
      <vt:lpstr>Binding</vt:lpstr>
      <vt:lpstr>PowerPoint Presentation</vt:lpstr>
      <vt:lpstr>Fusion and Un-coating</vt:lpstr>
      <vt:lpstr>PowerPoint Presentation</vt:lpstr>
      <vt:lpstr>Translation</vt:lpstr>
      <vt:lpstr>PowerPoint Presentation</vt:lpstr>
      <vt:lpstr>Protein Processing</vt:lpstr>
      <vt:lpstr>PowerPoint Presentation</vt:lpstr>
      <vt:lpstr>Replication</vt:lpstr>
      <vt:lpstr>PowerPoint Presentation</vt:lpstr>
      <vt:lpstr>Viral Particle Formation</vt:lpstr>
      <vt:lpstr>PowerPoint Presentation</vt:lpstr>
      <vt:lpstr>Release</vt:lpstr>
      <vt:lpstr>Polypeptide Components: E1 and E2</vt:lpstr>
      <vt:lpstr>Polypeptide Components: NS3</vt:lpstr>
      <vt:lpstr>Polypeptide Components: NS4A</vt:lpstr>
      <vt:lpstr>Polypeptide Components: NS5A</vt:lpstr>
      <vt:lpstr>Polypeptide Components: NS5B</vt:lpstr>
      <vt:lpstr>Treatment of HCV</vt:lpstr>
      <vt:lpstr>Treatment Goals</vt:lpstr>
      <vt:lpstr>Treatment of HCV Interferon + Ribavirin</vt:lpstr>
      <vt:lpstr>Interferon and Ribavirin (FDA approved in 1998)</vt:lpstr>
      <vt:lpstr>PowerPoint Presentation</vt:lpstr>
      <vt:lpstr>Treatment of HCV</vt:lpstr>
      <vt:lpstr>Treatment of HCV Interferon + Ribavirin + Protease Inhibitor</vt:lpstr>
      <vt:lpstr>Boceprevir and Telaprevir (FDA approved 2011)</vt:lpstr>
      <vt:lpstr>Benefits of Telaprevir and Boceprevir</vt:lpstr>
      <vt:lpstr>PowerPoint Presentation</vt:lpstr>
      <vt:lpstr>Treatment of HCV</vt:lpstr>
      <vt:lpstr>Treatment of HCV Interferon + Ribavirin + Simeprevir (NS3/4A protease inhibitor)</vt:lpstr>
      <vt:lpstr>Benefits of Simeprevir (FDA approved in 2013)</vt:lpstr>
      <vt:lpstr>Treatment of HCV Interferon + Ribavirin + Sofosbuvir (nucleotide analogue HCV NS5B polymerase inhibitor)</vt:lpstr>
      <vt:lpstr>Sofosbuvir (FDA approved in 2013)</vt:lpstr>
      <vt:lpstr>Treatment of HCV</vt:lpstr>
      <vt:lpstr>SOF/LDV w/wo RBV (ION-1)  treatment naïve HCV genotype 1 patients</vt:lpstr>
      <vt:lpstr>SOF/LDV w/wo RBV (ION-1) treatment naïve HCV genotype 1 patients w/wo Cirrhosis</vt:lpstr>
      <vt:lpstr>SOF/LDV w/wo RBV (ION-2)  prior treatment failure HCV genotype 1 patients</vt:lpstr>
      <vt:lpstr>SOF/LDV w/wo RBV (ION-2) Prior treatment failure HCV genotype 1 patients w/wo Cirrhosis</vt:lpstr>
      <vt:lpstr>Benefits of Sofosbuvir/Ledipasvir (Harvoni)</vt:lpstr>
      <vt:lpstr>PowerPoint Presentation</vt:lpstr>
      <vt:lpstr>Summary of ION trials (Harvoni)</vt:lpstr>
      <vt:lpstr>Treatment of HCV</vt:lpstr>
      <vt:lpstr>References</vt:lpstr>
      <vt:lpstr>Treatment of HCV Sofosbuvir + Ledipasvir (NS5A inhibitor)</vt:lpstr>
    </vt:vector>
  </TitlesOfParts>
  <Company>Georgetown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Hepatitis C, Then and Now</dc:title>
  <dc:creator>Samuel Kallus</dc:creator>
  <cp:lastModifiedBy>Department of Veterans Affairs</cp:lastModifiedBy>
  <cp:revision>56</cp:revision>
  <dcterms:created xsi:type="dcterms:W3CDTF">2014-08-31T19:39:25Z</dcterms:created>
  <dcterms:modified xsi:type="dcterms:W3CDTF">2014-11-06T22:35:27Z</dcterms:modified>
</cp:coreProperties>
</file>