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sldIdLst>
    <p:sldId id="256" r:id="rId2"/>
    <p:sldId id="287" r:id="rId3"/>
    <p:sldId id="288" r:id="rId4"/>
    <p:sldId id="290" r:id="rId5"/>
    <p:sldId id="289" r:id="rId6"/>
    <p:sldId id="292" r:id="rId7"/>
    <p:sldId id="311" r:id="rId8"/>
    <p:sldId id="313" r:id="rId9"/>
    <p:sldId id="314" r:id="rId10"/>
    <p:sldId id="310" r:id="rId11"/>
    <p:sldId id="301" r:id="rId12"/>
    <p:sldId id="293" r:id="rId13"/>
    <p:sldId id="294" r:id="rId14"/>
    <p:sldId id="299" r:id="rId15"/>
    <p:sldId id="300" r:id="rId16"/>
    <p:sldId id="298" r:id="rId17"/>
    <p:sldId id="297" r:id="rId18"/>
    <p:sldId id="296" r:id="rId19"/>
    <p:sldId id="303" r:id="rId20"/>
    <p:sldId id="302" r:id="rId21"/>
    <p:sldId id="304" r:id="rId22"/>
    <p:sldId id="308" r:id="rId23"/>
    <p:sldId id="315" r:id="rId24"/>
    <p:sldId id="317" r:id="rId25"/>
    <p:sldId id="318" r:id="rId26"/>
    <p:sldId id="319" r:id="rId27"/>
    <p:sldId id="305" r:id="rId28"/>
    <p:sldId id="306" r:id="rId29"/>
    <p:sldId id="307" r:id="rId30"/>
    <p:sldId id="309" r:id="rId31"/>
    <p:sldId id="320" r:id="rId32"/>
    <p:sldId id="321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Lato Black" panose="020F0A02020204030203" pitchFamily="34" charset="0"/>
      <p:bold r:id="rId39"/>
      <p:boldItalic r:id="rId40"/>
    </p:embeddedFont>
    <p:embeddedFont>
      <p:font typeface="Corbel" panose="020B0503020204020204" pitchFamily="34" charset="0"/>
      <p:regular r:id="rId41"/>
      <p:bold r:id="rId42"/>
      <p:italic r:id="rId43"/>
      <p:boldItalic r:id="rId44"/>
    </p:embeddedFont>
    <p:embeddedFont>
      <p:font typeface="Enriqueta" panose="02000000000000000000" pitchFamily="2" charset="0"/>
      <p:regular r:id="rId45"/>
      <p:bold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8DB"/>
    <a:srgbClr val="ECF0F1"/>
    <a:srgbClr val="E74C3C"/>
    <a:srgbClr val="2980B9"/>
    <a:srgbClr val="290805"/>
    <a:srgbClr val="820000"/>
    <a:srgbClr val="ED7669"/>
    <a:srgbClr val="6DB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00" autoAdjust="0"/>
  </p:normalViewPr>
  <p:slideViewPr>
    <p:cSldViewPr>
      <p:cViewPr varScale="1">
        <p:scale>
          <a:sx n="98" d="100"/>
          <a:sy n="98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42656624443683"/>
          <c:y val="8.8763123359580046E-2"/>
          <c:w val="0.86090676708889635"/>
          <c:h val="0.74921505702865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498DB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Major coronary events</c:v>
                </c:pt>
                <c:pt idx="1">
                  <c:v>Coronary revascularization</c:v>
                </c:pt>
                <c:pt idx="2">
                  <c:v>Stroke</c:v>
                </c:pt>
                <c:pt idx="3">
                  <c:v>Major vascular events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3</c:v>
                </c:pt>
                <c:pt idx="3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74C3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Major coronary events</c:v>
                </c:pt>
                <c:pt idx="1">
                  <c:v>Coronary revascularization</c:v>
                </c:pt>
                <c:pt idx="2">
                  <c:v>Stroke</c:v>
                </c:pt>
                <c:pt idx="3">
                  <c:v>Major vascular events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4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637952"/>
        <c:axId val="144639488"/>
      </c:barChart>
      <c:catAx>
        <c:axId val="144637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ECF0F1"/>
                </a:solidFill>
              </a:defRPr>
            </a:pPr>
            <a:endParaRPr lang="en-US"/>
          </a:p>
        </c:txPr>
        <c:crossAx val="144639488"/>
        <c:crosses val="autoZero"/>
        <c:auto val="1"/>
        <c:lblAlgn val="ctr"/>
        <c:lblOffset val="0"/>
        <c:noMultiLvlLbl val="0"/>
      </c:catAx>
      <c:valAx>
        <c:axId val="144639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ECF0F1"/>
                    </a:solidFill>
                  </a:defRPr>
                </a:pPr>
                <a:r>
                  <a:rPr lang="en-US" dirty="0" smtClean="0">
                    <a:solidFill>
                      <a:srgbClr val="ECF0F1"/>
                    </a:solidFill>
                  </a:rPr>
                  <a:t>Event Rate (%)</a:t>
                </a:r>
                <a:endParaRPr lang="en-US" dirty="0">
                  <a:solidFill>
                    <a:srgbClr val="ECF0F1"/>
                  </a:solidFill>
                </a:endParaRPr>
              </a:p>
            </c:rich>
          </c:tx>
          <c:layout>
            <c:manualLayout>
              <c:xMode val="edge"/>
              <c:yMode val="edge"/>
              <c:x val="1.9174141275818783E-2"/>
              <c:y val="0.240723518050809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ECF0F1"/>
                </a:solidFill>
              </a:defRPr>
            </a:pPr>
            <a:endParaRPr lang="en-US"/>
          </a:p>
        </c:txPr>
        <c:crossAx val="14463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42656624443683"/>
          <c:y val="8.8763123359580046E-2"/>
          <c:w val="0.86090676708889635"/>
          <c:h val="0.74921505702865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498DB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Major coronary events</c:v>
                </c:pt>
                <c:pt idx="1">
                  <c:v>Coronary revascularization</c:v>
                </c:pt>
                <c:pt idx="2">
                  <c:v>Stroke</c:v>
                </c:pt>
                <c:pt idx="3">
                  <c:v>Major vascular events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74C3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Major coronary events</c:v>
                </c:pt>
                <c:pt idx="1">
                  <c:v>Coronary revascularization</c:v>
                </c:pt>
                <c:pt idx="2">
                  <c:v>Stroke</c:v>
                </c:pt>
                <c:pt idx="3">
                  <c:v>Major vascular events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666752"/>
        <c:axId val="158668288"/>
      </c:barChart>
      <c:catAx>
        <c:axId val="158666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ECF0F1"/>
                </a:solidFill>
              </a:defRPr>
            </a:pPr>
            <a:endParaRPr lang="en-US"/>
          </a:p>
        </c:txPr>
        <c:crossAx val="158668288"/>
        <c:crosses val="autoZero"/>
        <c:auto val="1"/>
        <c:lblAlgn val="ctr"/>
        <c:lblOffset val="0"/>
        <c:noMultiLvlLbl val="0"/>
      </c:catAx>
      <c:valAx>
        <c:axId val="158668288"/>
        <c:scaling>
          <c:orientation val="minMax"/>
          <c:max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ECF0F1"/>
                    </a:solidFill>
                  </a:defRPr>
                </a:pPr>
                <a:r>
                  <a:rPr lang="en-US" dirty="0" smtClean="0">
                    <a:solidFill>
                      <a:srgbClr val="ECF0F1"/>
                    </a:solidFill>
                  </a:rPr>
                  <a:t>Event Rate (%)</a:t>
                </a:r>
                <a:endParaRPr lang="en-US" dirty="0">
                  <a:solidFill>
                    <a:srgbClr val="ECF0F1"/>
                  </a:solidFill>
                </a:endParaRPr>
              </a:p>
            </c:rich>
          </c:tx>
          <c:layout>
            <c:manualLayout>
              <c:xMode val="edge"/>
              <c:yMode val="edge"/>
              <c:x val="1.9174141275818783E-2"/>
              <c:y val="0.240723518050809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ECF0F1"/>
                </a:solidFill>
              </a:defRPr>
            </a:pPr>
            <a:endParaRPr lang="en-US"/>
          </a:p>
        </c:txPr>
        <c:crossAx val="15866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5F533-6F1E-AA40-B565-B26822AFFF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AAF52-001E-E744-8929-4AB54B0F1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7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AAF52-001E-E744-8929-4AB54B0F11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1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AAF52-001E-E744-8929-4AB54B0F11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52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AAF52-001E-E744-8929-4AB54B0F11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73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AAF52-001E-E744-8929-4AB54B0F11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75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AAF52-001E-E744-8929-4AB54B0F11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16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AAF52-001E-E744-8929-4AB54B0F118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AAF52-001E-E744-8929-4AB54B0F11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2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AAF52-001E-E744-8929-4AB54B0F11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8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AAF52-001E-E744-8929-4AB54B0F11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9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AAF52-001E-E744-8929-4AB54B0F11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64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AAF52-001E-E744-8929-4AB54B0F11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70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AAF52-001E-E744-8929-4AB54B0F11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9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AAF52-001E-E744-8929-4AB54B0F11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5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AAF52-001E-E744-8929-4AB54B0F11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692775"/>
            <a:ext cx="8458200" cy="555625"/>
          </a:xfrm>
        </p:spPr>
        <p:txBody>
          <a:bodyPr tIns="0" bIns="0" anchor="t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7315200" cy="457200"/>
          </a:xfrm>
        </p:spPr>
        <p:txBody>
          <a:bodyPr tIns="0">
            <a:noAutofit/>
          </a:bodyPr>
          <a:lstStyle>
            <a:lvl1pPr marL="0" indent="0" algn="l">
              <a:buNone/>
              <a:defRPr sz="2400" i="0" spc="-30" baseline="0">
                <a:solidFill>
                  <a:srgbClr val="ECF0F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C8BC-6344-4ED7-91F0-823AD7CE843B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401F-9690-4117-A5CB-81FA896B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29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C8BC-6344-4ED7-91F0-823AD7CE843B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401F-9690-4117-A5CB-81FA896B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7358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C8BC-6344-4ED7-91F0-823AD7CE843B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401F-9690-4117-A5CB-81FA896B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50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C8BC-6344-4ED7-91F0-823AD7CE843B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401F-9690-4117-A5CB-81FA896B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747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C8BC-6344-4ED7-91F0-823AD7CE843B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401F-9690-4117-A5CB-81FA896B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04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C8BC-6344-4ED7-91F0-823AD7CE843B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401F-9690-4117-A5CB-81FA896B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98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C8BC-6344-4ED7-91F0-823AD7CE843B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401F-9690-4117-A5CB-81FA896B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770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C8BC-6344-4ED7-91F0-823AD7CE843B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401F-9690-4117-A5CB-81FA896B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421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C8BC-6344-4ED7-91F0-823AD7CE843B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401F-9690-4117-A5CB-81FA896B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552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C8BC-6344-4ED7-91F0-823AD7CE843B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401F-9690-4117-A5CB-81FA896B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132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C8BC-6344-4ED7-91F0-823AD7CE843B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401F-9690-4117-A5CB-81FA896B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5148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944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0772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1C8BC-6344-4ED7-91F0-823AD7CE843B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6401F-9690-4117-A5CB-81FA896B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8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 cap="all" spc="0" baseline="0">
          <a:solidFill>
            <a:srgbClr val="3498D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800" kern="1200" spc="-30" baseline="0">
          <a:solidFill>
            <a:srgbClr val="ECF0F1"/>
          </a:solidFill>
          <a:latin typeface="Enriqueta" panose="020000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400"/>
        </a:spcAft>
        <a:buFont typeface="Arial" panose="020B0604020202020204" pitchFamily="34" charset="0"/>
        <a:buChar char="–"/>
        <a:defRPr sz="2400" kern="1200" spc="-30" baseline="0">
          <a:solidFill>
            <a:srgbClr val="ECF0F1"/>
          </a:solidFill>
          <a:latin typeface="Enriqueta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 spc="-30" baseline="0">
          <a:solidFill>
            <a:srgbClr val="ECF0F1"/>
          </a:solidFill>
          <a:latin typeface="Enriqueta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spc="-30" baseline="0">
          <a:solidFill>
            <a:srgbClr val="ECF0F1"/>
          </a:solidFill>
          <a:latin typeface="Enriqueta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 spc="-30" baseline="0">
          <a:solidFill>
            <a:srgbClr val="ECF0F1"/>
          </a:solidFill>
          <a:latin typeface="Enriqueta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7696200" cy="457200"/>
          </a:xfrm>
        </p:spPr>
        <p:txBody>
          <a:bodyPr/>
          <a:lstStyle/>
          <a:p>
            <a:r>
              <a:rPr lang="en-US" dirty="0" smtClean="0"/>
              <a:t>Guidelines for the Management of Cardiovascular Risk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4244975"/>
            <a:ext cx="8458200" cy="555625"/>
          </a:xfrm>
        </p:spPr>
        <p:txBody>
          <a:bodyPr/>
          <a:lstStyle/>
          <a:p>
            <a:r>
              <a:rPr lang="en-US" dirty="0" smtClean="0"/>
              <a:t>Consensus or controversy?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916269"/>
            <a:ext cx="7086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3498DB"/>
                </a:solidFill>
                <a:latin typeface="+mj-lt"/>
              </a:rPr>
              <a:t>Brent N. Reed, PharmD, BCPS-AQ Cardiology, FAHA</a:t>
            </a:r>
          </a:p>
          <a:p>
            <a:r>
              <a:rPr lang="en-US" sz="1400" dirty="0" smtClean="0">
                <a:solidFill>
                  <a:srgbClr val="ECF0F1"/>
                </a:solidFill>
              </a:rPr>
              <a:t>Assistant Professor, Department of Pharmacy Practice and Science</a:t>
            </a:r>
          </a:p>
          <a:p>
            <a:r>
              <a:rPr lang="en-US" sz="1400" dirty="0" smtClean="0">
                <a:solidFill>
                  <a:srgbClr val="ECF0F1"/>
                </a:solidFill>
              </a:rPr>
              <a:t>University of Maryland School of Pharmacy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8945"/>
            <a:ext cx="2209800" cy="5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16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304800"/>
            <a:ext cx="8382000" cy="5791200"/>
          </a:xfrm>
          <a:prstGeom prst="rect">
            <a:avLst/>
          </a:prstGeom>
          <a:solidFill>
            <a:schemeClr val="bg1"/>
          </a:solidFill>
          <a:ln w="50800">
            <a:solidFill>
              <a:srgbClr val="34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29"/>
          <a:stretch/>
        </p:blipFill>
        <p:spPr bwMode="auto">
          <a:xfrm>
            <a:off x="571954" y="457199"/>
            <a:ext cx="8038646" cy="447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45" b="1"/>
          <a:stretch/>
        </p:blipFill>
        <p:spPr bwMode="auto">
          <a:xfrm>
            <a:off x="571954" y="4892040"/>
            <a:ext cx="8038646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440" y="4762500"/>
            <a:ext cx="1508760" cy="129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1600200"/>
            <a:ext cx="1485446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7816" y="3276600"/>
            <a:ext cx="1485446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1581834"/>
            <a:ext cx="1295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 smtClean="0">
                <a:solidFill>
                  <a:srgbClr val="3498DB"/>
                </a:solidFill>
              </a:rPr>
              <a:t>&lt; 80</a:t>
            </a:r>
            <a:endParaRPr lang="en-US" sz="1400" b="1" dirty="0">
              <a:solidFill>
                <a:srgbClr val="3498D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810434"/>
            <a:ext cx="1295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 smtClean="0">
                <a:solidFill>
                  <a:srgbClr val="3498DB"/>
                </a:solidFill>
              </a:rPr>
              <a:t>80 - &lt; 100</a:t>
            </a:r>
            <a:endParaRPr lang="en-US" sz="1400" b="1" dirty="0">
              <a:solidFill>
                <a:srgbClr val="3498D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039034"/>
            <a:ext cx="1295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 smtClean="0">
                <a:solidFill>
                  <a:srgbClr val="3498DB"/>
                </a:solidFill>
              </a:rPr>
              <a:t>100 - &lt; 120 </a:t>
            </a:r>
            <a:endParaRPr lang="en-US" sz="1400" b="1" dirty="0">
              <a:solidFill>
                <a:srgbClr val="3498D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2283023"/>
            <a:ext cx="1295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 smtClean="0">
                <a:solidFill>
                  <a:srgbClr val="3498DB"/>
                </a:solidFill>
              </a:rPr>
              <a:t>120 - &lt; 140</a:t>
            </a:r>
            <a:endParaRPr lang="en-US" sz="1400" b="1" dirty="0">
              <a:solidFill>
                <a:srgbClr val="3498D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514600"/>
            <a:ext cx="1295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u="sng" dirty="0" smtClean="0">
                <a:solidFill>
                  <a:srgbClr val="3498DB"/>
                </a:solidFill>
              </a:rPr>
              <a:t>&gt;</a:t>
            </a:r>
            <a:r>
              <a:rPr lang="en-US" sz="1400" b="1" dirty="0" smtClean="0">
                <a:solidFill>
                  <a:srgbClr val="3498DB"/>
                </a:solidFill>
              </a:rPr>
              <a:t> 140</a:t>
            </a:r>
            <a:endParaRPr lang="en-US" sz="1400" b="1" dirty="0">
              <a:solidFill>
                <a:srgbClr val="3498D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3255257"/>
            <a:ext cx="1295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 smtClean="0">
                <a:solidFill>
                  <a:srgbClr val="3498DB"/>
                </a:solidFill>
              </a:rPr>
              <a:t>&lt; 80</a:t>
            </a:r>
            <a:endParaRPr lang="en-US" sz="1400" b="1" dirty="0">
              <a:solidFill>
                <a:srgbClr val="3498D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483857"/>
            <a:ext cx="1295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 smtClean="0">
                <a:solidFill>
                  <a:srgbClr val="3498DB"/>
                </a:solidFill>
              </a:rPr>
              <a:t>80 - &lt; 100</a:t>
            </a:r>
            <a:endParaRPr lang="en-US" sz="1400" b="1" dirty="0">
              <a:solidFill>
                <a:srgbClr val="3498D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3712457"/>
            <a:ext cx="1295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 smtClean="0">
                <a:solidFill>
                  <a:srgbClr val="3498DB"/>
                </a:solidFill>
              </a:rPr>
              <a:t>100 - &lt; 120 </a:t>
            </a:r>
            <a:endParaRPr lang="en-US" sz="1400" b="1" dirty="0">
              <a:solidFill>
                <a:srgbClr val="3498D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956446"/>
            <a:ext cx="1295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 smtClean="0">
                <a:solidFill>
                  <a:srgbClr val="3498DB"/>
                </a:solidFill>
              </a:rPr>
              <a:t>120 - &lt; 140</a:t>
            </a:r>
            <a:endParaRPr lang="en-US" sz="1400" b="1" dirty="0">
              <a:solidFill>
                <a:srgbClr val="3498D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4188023"/>
            <a:ext cx="1295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u="sng" dirty="0" smtClean="0">
                <a:solidFill>
                  <a:srgbClr val="3498DB"/>
                </a:solidFill>
              </a:rPr>
              <a:t>&gt;</a:t>
            </a:r>
            <a:r>
              <a:rPr lang="en-US" sz="1400" b="1" dirty="0" smtClean="0">
                <a:solidFill>
                  <a:srgbClr val="3498DB"/>
                </a:solidFill>
              </a:rPr>
              <a:t> 140</a:t>
            </a:r>
            <a:endParaRPr lang="en-US" sz="1400" b="1" dirty="0">
              <a:solidFill>
                <a:srgbClr val="3498D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846" y="762000"/>
            <a:ext cx="145366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 smtClean="0">
                <a:solidFill>
                  <a:srgbClr val="3498DB"/>
                </a:solidFill>
              </a:rPr>
              <a:t>Baseline</a:t>
            </a:r>
            <a:br>
              <a:rPr lang="en-US" sz="1400" b="1" dirty="0" smtClean="0">
                <a:solidFill>
                  <a:srgbClr val="3498DB"/>
                </a:solidFill>
              </a:rPr>
            </a:br>
            <a:r>
              <a:rPr lang="en-US" sz="1400" b="1" dirty="0" smtClean="0">
                <a:solidFill>
                  <a:srgbClr val="3498DB"/>
                </a:solidFill>
              </a:rPr>
              <a:t>LDL-C (mg/</a:t>
            </a:r>
            <a:r>
              <a:rPr lang="en-US" sz="1400" b="1" dirty="0" err="1" smtClean="0">
                <a:solidFill>
                  <a:srgbClr val="3498DB"/>
                </a:solidFill>
              </a:rPr>
              <a:t>dL</a:t>
            </a:r>
            <a:r>
              <a:rPr lang="en-US" sz="1400" b="1" dirty="0" smtClean="0">
                <a:solidFill>
                  <a:srgbClr val="3498DB"/>
                </a:solidFill>
              </a:rPr>
              <a:t>)</a:t>
            </a:r>
            <a:endParaRPr lang="en-US" sz="1400" b="1" dirty="0">
              <a:solidFill>
                <a:srgbClr val="3498DB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618238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ECF0F1"/>
                </a:solidFill>
              </a:rPr>
              <a:t>Reduction of vascular events by baseline LDL-C. Adapted </a:t>
            </a:r>
            <a:r>
              <a:rPr lang="en-US" sz="1400" dirty="0">
                <a:solidFill>
                  <a:srgbClr val="ECF0F1"/>
                </a:solidFill>
              </a:rPr>
              <a:t>from Lancet. 2010 Nov 13;376(9753):1670-81. LDL-C values </a:t>
            </a:r>
            <a:r>
              <a:rPr lang="en-US" sz="1400" dirty="0" smtClean="0">
                <a:solidFill>
                  <a:srgbClr val="ECF0F1"/>
                </a:solidFill>
              </a:rPr>
              <a:t>converted to </a:t>
            </a:r>
            <a:r>
              <a:rPr lang="en-US" sz="1400" dirty="0">
                <a:solidFill>
                  <a:srgbClr val="ECF0F1"/>
                </a:solidFill>
              </a:rPr>
              <a:t>non-SI </a:t>
            </a:r>
            <a:r>
              <a:rPr lang="en-US" sz="1400" dirty="0" smtClean="0">
                <a:solidFill>
                  <a:srgbClr val="ECF0F1"/>
                </a:solidFill>
              </a:rPr>
              <a:t>units, and rounded </a:t>
            </a:r>
            <a:r>
              <a:rPr lang="en-US" sz="1400" dirty="0">
                <a:solidFill>
                  <a:srgbClr val="ECF0F1"/>
                </a:solidFill>
              </a:rPr>
              <a:t>to nearest 20 </a:t>
            </a:r>
            <a:r>
              <a:rPr lang="en-US" sz="1400" dirty="0" smtClean="0">
                <a:solidFill>
                  <a:srgbClr val="ECF0F1"/>
                </a:solidFill>
              </a:rPr>
              <a:t>mg/</a:t>
            </a:r>
            <a:r>
              <a:rPr lang="en-US" sz="1400" dirty="0" err="1" smtClean="0">
                <a:solidFill>
                  <a:srgbClr val="ECF0F1"/>
                </a:solidFill>
              </a:rPr>
              <a:t>dL</a:t>
            </a:r>
            <a:r>
              <a:rPr lang="en-US" sz="1400" dirty="0" smtClean="0">
                <a:solidFill>
                  <a:srgbClr val="ECF0F1"/>
                </a:solidFill>
              </a:rPr>
              <a:t>.</a:t>
            </a:r>
            <a:endParaRPr lang="en-US" sz="1400" dirty="0">
              <a:solidFill>
                <a:srgbClr val="EC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22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inadequate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Titration of statin therapy to LDL-C or non-HDL-C targets, or “lower is better” strategy</a:t>
            </a:r>
          </a:p>
          <a:p>
            <a:r>
              <a:rPr lang="en-US" dirty="0"/>
              <a:t>A</a:t>
            </a:r>
            <a:r>
              <a:rPr lang="en-US" dirty="0" smtClean="0"/>
              <a:t>djunct use of non-statin therapies</a:t>
            </a:r>
          </a:p>
          <a:p>
            <a:r>
              <a:rPr lang="en-US" dirty="0" smtClean="0"/>
              <a:t>Symptomatic heart failure (NYHA </a:t>
            </a:r>
            <a:r>
              <a:rPr lang="en-US" dirty="0"/>
              <a:t>Class II-IV) </a:t>
            </a:r>
            <a:r>
              <a:rPr lang="en-US" dirty="0" smtClean="0"/>
              <a:t>or hemodialysis-dependent kidney disease</a:t>
            </a:r>
          </a:p>
          <a:p>
            <a:r>
              <a:rPr lang="en-US" dirty="0" smtClean="0"/>
              <a:t>Age &lt; 40 or &gt; 75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37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/>
          <p:nvPr/>
        </p:nvCxnSpPr>
        <p:spPr>
          <a:xfrm>
            <a:off x="3124200" y="814980"/>
            <a:ext cx="609600" cy="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66043" y="1370280"/>
            <a:ext cx="4768" cy="306502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24200" y="451122"/>
            <a:ext cx="56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48170" y="45112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371029" y="814980"/>
            <a:ext cx="609600" cy="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93071" y="133886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334000" y="2262780"/>
            <a:ext cx="609600" cy="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319830" y="3728672"/>
            <a:ext cx="609600" cy="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312118" y="5182412"/>
            <a:ext cx="609600" cy="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572000" y="2819400"/>
            <a:ext cx="4768" cy="306502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93071" y="280437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580376" y="4285252"/>
            <a:ext cx="0" cy="312442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607399" y="425217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4582896" y="5768792"/>
            <a:ext cx="2892" cy="426628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616889" y="576522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48170" y="1894236"/>
            <a:ext cx="56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34000" y="3378580"/>
            <a:ext cx="56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48170" y="4832402"/>
            <a:ext cx="56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002990" y="4614660"/>
            <a:ext cx="1653739" cy="117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ECF0F1"/>
                </a:solidFill>
              </a:rPr>
              <a:t>Calculate 10-yr ASCVD risk using Pooled Cohort Equations</a:t>
            </a:r>
            <a:endParaRPr lang="en-US" sz="1400" dirty="0">
              <a:solidFill>
                <a:srgbClr val="ECF0F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2819400" cy="867960"/>
          </a:xfrm>
          <a:prstGeom prst="rect">
            <a:avLst/>
          </a:prstGeom>
          <a:noFill/>
          <a:ln>
            <a:solidFill>
              <a:srgbClr val="34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ECF0F1"/>
                </a:solidFill>
              </a:rPr>
              <a:t>Adults &gt; 21 years of age and candidate for statin</a:t>
            </a:r>
            <a:endParaRPr lang="en-US" sz="1600" dirty="0">
              <a:solidFill>
                <a:srgbClr val="ECF0F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656730" y="228600"/>
            <a:ext cx="1752331" cy="1172760"/>
            <a:chOff x="3595346" y="1143000"/>
            <a:chExt cx="1752331" cy="1172760"/>
          </a:xfrm>
        </p:grpSpPr>
        <p:sp>
          <p:nvSpPr>
            <p:cNvPr id="5" name="Diamond 4"/>
            <p:cNvSpPr/>
            <p:nvPr/>
          </p:nvSpPr>
          <p:spPr>
            <a:xfrm>
              <a:off x="3676982" y="1143000"/>
              <a:ext cx="1651046" cy="1172760"/>
            </a:xfrm>
            <a:prstGeom prst="diamond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95346" y="1420623"/>
              <a:ext cx="1752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Clinical </a:t>
              </a:r>
              <a:br>
                <a:rPr lang="en-US" sz="16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ASCVD?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84621" y="1676400"/>
            <a:ext cx="1752331" cy="1172760"/>
            <a:chOff x="3618699" y="2391960"/>
            <a:chExt cx="1752331" cy="1172760"/>
          </a:xfrm>
        </p:grpSpPr>
        <p:sp>
          <p:nvSpPr>
            <p:cNvPr id="7" name="Diamond 6"/>
            <p:cNvSpPr/>
            <p:nvPr/>
          </p:nvSpPr>
          <p:spPr>
            <a:xfrm>
              <a:off x="3676982" y="2391960"/>
              <a:ext cx="1651046" cy="1172760"/>
            </a:xfrm>
            <a:prstGeom prst="diamond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18699" y="2726520"/>
              <a:ext cx="1752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LDL-C </a:t>
              </a:r>
              <a:r>
                <a:rPr lang="en-US" sz="1600" u="sng" dirty="0" smtClean="0">
                  <a:solidFill>
                    <a:schemeClr val="bg1"/>
                  </a:solidFill>
                  <a:latin typeface="+mj-lt"/>
                </a:rPr>
                <a:t>&gt;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 190 </a:t>
              </a:r>
              <a:br>
                <a:rPr lang="en-US" sz="16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mg/</a:t>
              </a:r>
              <a:r>
                <a:rPr lang="en-US" sz="1600" dirty="0" err="1" smtClean="0">
                  <a:solidFill>
                    <a:schemeClr val="bg1"/>
                  </a:solidFill>
                  <a:latin typeface="+mj-lt"/>
                </a:rPr>
                <a:t>dL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?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86107" y="3142292"/>
            <a:ext cx="1752331" cy="1172760"/>
            <a:chOff x="3624671" y="3676283"/>
            <a:chExt cx="1752331" cy="1172760"/>
          </a:xfrm>
        </p:grpSpPr>
        <p:sp>
          <p:nvSpPr>
            <p:cNvPr id="9" name="Diamond 8"/>
            <p:cNvSpPr/>
            <p:nvPr/>
          </p:nvSpPr>
          <p:spPr>
            <a:xfrm>
              <a:off x="3682954" y="3676283"/>
              <a:ext cx="1651046" cy="1172760"/>
            </a:xfrm>
            <a:prstGeom prst="diamond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24671" y="4077017"/>
              <a:ext cx="17523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Diabetes?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90035" y="4596032"/>
            <a:ext cx="1752331" cy="1172760"/>
            <a:chOff x="3595347" y="5015373"/>
            <a:chExt cx="1752331" cy="1172760"/>
          </a:xfrm>
        </p:grpSpPr>
        <p:sp>
          <p:nvSpPr>
            <p:cNvPr id="13" name="Diamond 12"/>
            <p:cNvSpPr/>
            <p:nvPr/>
          </p:nvSpPr>
          <p:spPr>
            <a:xfrm>
              <a:off x="3665575" y="5015373"/>
              <a:ext cx="1651046" cy="1172760"/>
            </a:xfrm>
            <a:prstGeom prst="diamond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95347" y="5292996"/>
              <a:ext cx="1752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u="sng" dirty="0" smtClean="0">
                  <a:solidFill>
                    <a:schemeClr val="bg1"/>
                  </a:solidFill>
                  <a:latin typeface="+mj-lt"/>
                </a:rPr>
                <a:t>&gt;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 7.5% 10-yr ASCVD risk?</a:t>
              </a:r>
              <a:endParaRPr lang="en-US" sz="1600" u="sng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980629" y="228600"/>
            <a:ext cx="2853156" cy="117276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sz="1600" b="1" dirty="0" smtClean="0"/>
              <a:t>High-intensity statin</a:t>
            </a:r>
          </a:p>
          <a:p>
            <a:pPr algn="ctr"/>
            <a:r>
              <a:rPr lang="en-US" sz="1400" dirty="0" smtClean="0"/>
              <a:t>(Moderate-intensity if &gt; 75 </a:t>
            </a:r>
            <a:r>
              <a:rPr lang="en-US" sz="1400" dirty="0" err="1" smtClean="0"/>
              <a:t>yo</a:t>
            </a:r>
            <a:r>
              <a:rPr lang="en-US" sz="1400" dirty="0" smtClean="0"/>
              <a:t> or not candidate for high-intensity statin)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5959173" y="1828800"/>
            <a:ext cx="2874611" cy="86796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sz="1600" b="1" dirty="0" smtClean="0"/>
              <a:t>High intensity statin</a:t>
            </a:r>
          </a:p>
          <a:p>
            <a:pPr algn="ctr"/>
            <a:r>
              <a:rPr lang="en-US" sz="1400" dirty="0" smtClean="0"/>
              <a:t>(Moderate-intensity if not candidate for high-intensity)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5943599" y="3260231"/>
            <a:ext cx="2890185" cy="904144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sz="1600" b="1" dirty="0" smtClean="0"/>
              <a:t>Moderate-intensity statin</a:t>
            </a:r>
          </a:p>
          <a:p>
            <a:pPr algn="ctr"/>
            <a:r>
              <a:rPr lang="en-US" sz="1400" dirty="0" smtClean="0"/>
              <a:t>(High-intensity if 10-yr </a:t>
            </a:r>
            <a:br>
              <a:rPr lang="en-US" sz="1400" dirty="0" smtClean="0"/>
            </a:br>
            <a:r>
              <a:rPr lang="en-US" sz="1400" dirty="0" smtClean="0"/>
              <a:t>ASCVD risk </a:t>
            </a:r>
            <a:r>
              <a:rPr lang="en-US" sz="1400" u="sng" dirty="0" smtClean="0"/>
              <a:t>&gt;</a:t>
            </a:r>
            <a:r>
              <a:rPr lang="en-US" sz="1400" dirty="0" smtClean="0"/>
              <a:t> 7.5%)</a:t>
            </a:r>
            <a:endParaRPr lang="en-US" sz="1400" dirty="0"/>
          </a:p>
        </p:txBody>
      </p:sp>
      <p:sp>
        <p:nvSpPr>
          <p:cNvPr id="44" name="Rectangle 43"/>
          <p:cNvSpPr/>
          <p:nvPr/>
        </p:nvSpPr>
        <p:spPr>
          <a:xfrm>
            <a:off x="5929430" y="4732062"/>
            <a:ext cx="2904355" cy="86796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Moderate-to-high </a:t>
            </a:r>
            <a:br>
              <a:rPr lang="en-US" sz="1600" b="1" dirty="0" smtClean="0"/>
            </a:br>
            <a:r>
              <a:rPr lang="en-US" sz="1600" b="1" dirty="0" smtClean="0"/>
              <a:t>intensity statin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621992" y="6195420"/>
            <a:ext cx="5921808" cy="433980"/>
          </a:xfrm>
          <a:prstGeom prst="rect">
            <a:avLst/>
          </a:prstGeom>
          <a:noFill/>
          <a:ln>
            <a:solidFill>
              <a:srgbClr val="34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ECF0F1"/>
                </a:solidFill>
              </a:rPr>
              <a:t>ASCVD prevention benefit less clear, but may be considered</a:t>
            </a:r>
            <a:endParaRPr lang="en-US" sz="1600" dirty="0">
              <a:solidFill>
                <a:srgbClr val="EC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63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51" grpId="0"/>
      <p:bldP spid="53" grpId="0"/>
      <p:bldP spid="55" grpId="0"/>
      <p:bldP spid="62" grpId="0"/>
      <p:bldP spid="63" grpId="0"/>
      <p:bldP spid="64" grpId="0"/>
      <p:bldP spid="65" grpId="0"/>
      <p:bldP spid="4" grpId="0" animBg="1"/>
      <p:bldP spid="27" grpId="0" animBg="1"/>
      <p:bldP spid="30" grpId="0" animBg="1"/>
      <p:bldP spid="41" grpId="0" animBg="1"/>
      <p:bldP spid="44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Statin intensity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295843"/>
              </p:ext>
            </p:extLst>
          </p:nvPr>
        </p:nvGraphicFramePr>
        <p:xfrm>
          <a:off x="533400" y="1447800"/>
          <a:ext cx="8077200" cy="270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High</a:t>
                      </a:r>
                      <a:r>
                        <a:rPr lang="en-US" dirty="0" smtClean="0"/>
                        <a:t> Intensity</a:t>
                      </a:r>
                    </a:p>
                    <a:p>
                      <a:pPr algn="ctr"/>
                      <a:r>
                        <a:rPr lang="en-US" sz="1400" b="0" dirty="0" smtClean="0"/>
                        <a:t>(Lowers</a:t>
                      </a:r>
                      <a:r>
                        <a:rPr lang="en-US" sz="1400" b="0" baseline="0" dirty="0" smtClean="0"/>
                        <a:t> LDL-C by </a:t>
                      </a:r>
                      <a:r>
                        <a:rPr lang="en-US" sz="1400" b="0" u="sng" baseline="0" dirty="0" smtClean="0"/>
                        <a:t>&gt;</a:t>
                      </a:r>
                      <a:r>
                        <a:rPr lang="en-US" sz="1400" b="0" u="none" baseline="0" dirty="0" smtClean="0"/>
                        <a:t> 50%)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Moderate-Intensity</a:t>
                      </a:r>
                    </a:p>
                    <a:p>
                      <a:pPr algn="ctr"/>
                      <a:r>
                        <a:rPr lang="en-US" sz="1400" b="0" dirty="0" smtClean="0"/>
                        <a:t>(Lowers LDL-C by 30-50%)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Low-Intensity</a:t>
                      </a:r>
                    </a:p>
                    <a:p>
                      <a:pPr algn="ctr"/>
                      <a:r>
                        <a:rPr lang="en-US" sz="1400" b="0" dirty="0" smtClean="0"/>
                        <a:t>(Lowers</a:t>
                      </a:r>
                      <a:r>
                        <a:rPr lang="en-US" sz="1400" b="0" baseline="0" dirty="0" smtClean="0"/>
                        <a:t> LDL-C by &lt; 30%)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3498DB"/>
                    </a:solidFill>
                  </a:tcPr>
                </a:tc>
              </a:tr>
              <a:tr h="20158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Atorvastatin 40-80 mg</a:t>
                      </a:r>
                    </a:p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Rosuvastatin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20-</a:t>
                      </a:r>
                      <a:r>
                        <a:rPr lang="en-US" i="1" u="non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40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mg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Atorvastatin 10-</a:t>
                      </a:r>
                      <a:r>
                        <a:rPr lang="en-US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mg</a:t>
                      </a:r>
                    </a:p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Rosuvastatin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-10 mg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Simvastatin 20-40 mg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Pravastatin 40-</a:t>
                      </a:r>
                      <a:r>
                        <a:rPr lang="en-US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80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mg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Lovastatin 40 mg</a:t>
                      </a:r>
                    </a:p>
                    <a:p>
                      <a:r>
                        <a:rPr lang="en-US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Fluvastatin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40 mg BID</a:t>
                      </a:r>
                    </a:p>
                    <a:p>
                      <a:r>
                        <a:rPr lang="en-US" i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Pitavastatin</a:t>
                      </a:r>
                      <a:r>
                        <a:rPr lang="en-US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2-4 mg</a:t>
                      </a:r>
                      <a:endParaRPr lang="en-US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Simvastatin 10 mg</a:t>
                      </a:r>
                    </a:p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Pravastatin 10-20 mg</a:t>
                      </a:r>
                    </a:p>
                    <a:p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Lovastatin 20 mg</a:t>
                      </a:r>
                    </a:p>
                    <a:p>
                      <a:r>
                        <a:rPr lang="en-US" i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Fluvastatin</a:t>
                      </a:r>
                      <a:r>
                        <a:rPr lang="en-US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20-40 mg</a:t>
                      </a:r>
                    </a:p>
                    <a:p>
                      <a:r>
                        <a:rPr lang="en-US" i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Pitavastatin</a:t>
                      </a:r>
                      <a:r>
                        <a:rPr lang="en-US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1 mg</a:t>
                      </a:r>
                      <a:endParaRPr lang="en-US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CF0F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191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ECF0F1"/>
                </a:solidFill>
              </a:rPr>
              <a:t>Statins and doses listed in italics are approved for use but have not been studied in randomized controlled trials. Adapted from Stone NJ, et al. 2013 ACC/AHA Blood Cholesterol Guideline.</a:t>
            </a:r>
            <a:endParaRPr lang="en-US" sz="1400" dirty="0">
              <a:solidFill>
                <a:srgbClr val="EC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0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adverse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or serious comorbidities</a:t>
            </a:r>
          </a:p>
          <a:p>
            <a:r>
              <a:rPr lang="en-US" dirty="0" smtClean="0"/>
              <a:t>History or statin intolerance, muscle disorders</a:t>
            </a:r>
          </a:p>
          <a:p>
            <a:r>
              <a:rPr lang="en-US" dirty="0" smtClean="0"/>
              <a:t>Unexplained ALT elevations &gt; 3 times ULN</a:t>
            </a:r>
          </a:p>
          <a:p>
            <a:r>
              <a:rPr lang="en-US" dirty="0" smtClean="0"/>
              <a:t>Patient characteristics and/or concomitant medications affecting statin metabolism</a:t>
            </a:r>
          </a:p>
          <a:p>
            <a:r>
              <a:rPr lang="en-US" dirty="0" smtClean="0"/>
              <a:t>Age &gt; 75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13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Statins in primary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Absolute benefit proportional to baseline risk</a:t>
            </a:r>
          </a:p>
          <a:p>
            <a:r>
              <a:rPr lang="en-US" dirty="0" smtClean="0"/>
              <a:t>Risk reduction proportional to LDL-C lowering </a:t>
            </a:r>
            <a:endParaRPr lang="en-US" dirty="0"/>
          </a:p>
          <a:p>
            <a:r>
              <a:rPr lang="en-US" dirty="0" smtClean="0"/>
              <a:t>Risk for adverse events must be weighed against risk of catastrophic CVD event </a:t>
            </a:r>
          </a:p>
          <a:p>
            <a:r>
              <a:rPr lang="en-US" dirty="0" smtClean="0"/>
              <a:t>Clear net benefit at 10-year ASCVD risk </a:t>
            </a:r>
            <a:r>
              <a:rPr lang="en-US" u="sng" dirty="0" smtClean="0"/>
              <a:t>&gt;</a:t>
            </a:r>
            <a:r>
              <a:rPr lang="en-US" dirty="0" smtClean="0"/>
              <a:t> 7.5%; less clear at 5 to &lt; 7.5%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69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79" r="243" b="12678"/>
          <a:stretch/>
        </p:blipFill>
        <p:spPr>
          <a:xfrm>
            <a:off x="533400" y="1384124"/>
            <a:ext cx="8077200" cy="3949876"/>
          </a:xfrm>
          <a:prstGeom prst="rect">
            <a:avLst/>
          </a:prstGeom>
          <a:ln w="25400">
            <a:solidFill>
              <a:srgbClr val="3498DB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calculator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407223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ECF0F1"/>
                </a:solidFill>
              </a:rPr>
              <a:t>Image from ASCVD Risk Calculator App (iTunes).</a:t>
            </a:r>
            <a:endParaRPr lang="en-US" sz="1400" dirty="0">
              <a:solidFill>
                <a:srgbClr val="EC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3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/>
          <p:nvPr/>
        </p:nvCxnSpPr>
        <p:spPr>
          <a:xfrm>
            <a:off x="3352800" y="814980"/>
            <a:ext cx="609600" cy="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76770" y="45112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382000" y="820454"/>
            <a:ext cx="0" cy="5161246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362200" y="1905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68248" y="2796949"/>
            <a:ext cx="56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775693" y="1371600"/>
            <a:ext cx="4768" cy="306502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780461" y="2837311"/>
            <a:ext cx="4768" cy="306502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725996" y="3966843"/>
            <a:ext cx="4768" cy="306502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800933" y="3964102"/>
            <a:ext cx="4768" cy="306502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896100" y="3964102"/>
            <a:ext cx="4768" cy="306502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2" idx="2"/>
          </p:cNvCxnSpPr>
          <p:nvPr/>
        </p:nvCxnSpPr>
        <p:spPr>
          <a:xfrm>
            <a:off x="4803317" y="5005979"/>
            <a:ext cx="7742" cy="405923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900868" y="5005978"/>
            <a:ext cx="2384" cy="405924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2740816" y="4963236"/>
            <a:ext cx="4768" cy="446964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725996" y="3964102"/>
            <a:ext cx="4170104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796165" y="3657600"/>
            <a:ext cx="4768" cy="306502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143000" y="2262780"/>
            <a:ext cx="2876816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152099" y="2262780"/>
            <a:ext cx="0" cy="314742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505184" y="820454"/>
            <a:ext cx="2876816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772401" y="5981700"/>
            <a:ext cx="609599" cy="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00600" y="1295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81000"/>
            <a:ext cx="2819400" cy="867960"/>
          </a:xfrm>
          <a:prstGeom prst="rect">
            <a:avLst/>
          </a:prstGeom>
          <a:noFill/>
          <a:ln>
            <a:solidFill>
              <a:srgbClr val="34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ECF0F1"/>
                </a:solidFill>
              </a:rPr>
              <a:t>No clinical ASCVD</a:t>
            </a:r>
            <a:endParaRPr lang="en-US" sz="1600" dirty="0">
              <a:solidFill>
                <a:srgbClr val="ECF0F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86470" y="1676400"/>
            <a:ext cx="1752331" cy="1172760"/>
            <a:chOff x="762000" y="1828800"/>
            <a:chExt cx="1752331" cy="1172760"/>
          </a:xfrm>
        </p:grpSpPr>
        <p:sp>
          <p:nvSpPr>
            <p:cNvPr id="7" name="Diamond 6"/>
            <p:cNvSpPr/>
            <p:nvPr/>
          </p:nvSpPr>
          <p:spPr>
            <a:xfrm>
              <a:off x="820283" y="1828800"/>
              <a:ext cx="1651046" cy="1172760"/>
            </a:xfrm>
            <a:prstGeom prst="diamond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2011680"/>
              <a:ext cx="17523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40-75 </a:t>
              </a:r>
              <a:r>
                <a:rPr lang="en-US" sz="1600" dirty="0" err="1" smtClean="0">
                  <a:solidFill>
                    <a:schemeClr val="bg1"/>
                  </a:solidFill>
                  <a:latin typeface="+mj-lt"/>
                </a:rPr>
                <a:t>yo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6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and LDL-C &lt; 190 </a:t>
              </a:r>
              <a:br>
                <a:rPr lang="en-US" sz="16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mg/</a:t>
              </a:r>
              <a:r>
                <a:rPr lang="en-US" sz="1600" dirty="0" err="1" smtClean="0">
                  <a:solidFill>
                    <a:schemeClr val="bg1"/>
                  </a:solidFill>
                  <a:latin typeface="+mj-lt"/>
                </a:rPr>
                <a:t>dL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?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828800" y="3166281"/>
            <a:ext cx="5943600" cy="5334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sz="1600" b="1" dirty="0" smtClean="0"/>
              <a:t>Calculate 10-yr ASCVD risk using Pooled Cohort Equations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6019800" y="4273345"/>
            <a:ext cx="1752601" cy="735375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sz="1600" b="1" u="sng" dirty="0" smtClean="0"/>
              <a:t>&gt;</a:t>
            </a:r>
            <a:r>
              <a:rPr lang="en-US" sz="1600" b="1" dirty="0" smtClean="0"/>
              <a:t> 7.5% 10-yr ASCVD risk</a:t>
            </a:r>
            <a:endParaRPr lang="en-US" sz="1400" dirty="0"/>
          </a:p>
        </p:txBody>
      </p:sp>
      <p:sp>
        <p:nvSpPr>
          <p:cNvPr id="56" name="Rectangle 55"/>
          <p:cNvSpPr/>
          <p:nvPr/>
        </p:nvSpPr>
        <p:spPr>
          <a:xfrm>
            <a:off x="685800" y="5410200"/>
            <a:ext cx="2971800" cy="1143000"/>
          </a:xfrm>
          <a:prstGeom prst="rect">
            <a:avLst/>
          </a:prstGeom>
          <a:noFill/>
          <a:ln>
            <a:solidFill>
              <a:srgbClr val="34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In </a:t>
            </a:r>
            <a:r>
              <a:rPr lang="en-US" sz="1600" dirty="0" smtClean="0"/>
              <a:t>select </a:t>
            </a:r>
            <a:r>
              <a:rPr lang="en-US" sz="1600" dirty="0"/>
              <a:t>individuals</a:t>
            </a:r>
            <a:r>
              <a:rPr lang="en-US" sz="1600" dirty="0" smtClean="0"/>
              <a:t>, additional </a:t>
            </a:r>
            <a:r>
              <a:rPr lang="en-US" sz="1600" dirty="0"/>
              <a:t>factors may </a:t>
            </a:r>
            <a:r>
              <a:rPr lang="en-US" sz="1600" dirty="0" smtClean="0"/>
              <a:t>be considered </a:t>
            </a:r>
            <a:r>
              <a:rPr lang="en-US" sz="1600" dirty="0"/>
              <a:t>to </a:t>
            </a:r>
            <a:r>
              <a:rPr lang="en-US" sz="1600" dirty="0" smtClean="0"/>
              <a:t>inform treatment </a:t>
            </a:r>
            <a:r>
              <a:rPr lang="en-US" sz="1600" dirty="0"/>
              <a:t>decision </a:t>
            </a:r>
            <a:r>
              <a:rPr lang="en-US" sz="1600" dirty="0" smtClean="0"/>
              <a:t>making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4003216" y="4270604"/>
            <a:ext cx="1600201" cy="735375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sz="1600" b="1" dirty="0" smtClean="0"/>
              <a:t>5 to &lt; 7.5% 10-yr ASCVD risk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1828800" y="4270603"/>
            <a:ext cx="1828800" cy="735375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sz="1600" b="1" dirty="0" smtClean="0"/>
              <a:t>&lt; 5% 10-yr ASCVD risk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4019816" y="5410200"/>
            <a:ext cx="3752584" cy="11430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00"/>
              </a:spcAft>
            </a:pPr>
            <a:r>
              <a:rPr lang="en-US" sz="1600" b="1" dirty="0" smtClean="0"/>
              <a:t>Patient discussion regarding ASCVD risk reduction benefits, adverse effects, drug-drug interactions, and patient preferences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886200" y="228600"/>
            <a:ext cx="1752331" cy="1172760"/>
            <a:chOff x="762000" y="1828800"/>
            <a:chExt cx="1752331" cy="1172760"/>
          </a:xfrm>
        </p:grpSpPr>
        <p:sp>
          <p:nvSpPr>
            <p:cNvPr id="48" name="Diamond 47"/>
            <p:cNvSpPr/>
            <p:nvPr/>
          </p:nvSpPr>
          <p:spPr>
            <a:xfrm>
              <a:off x="820283" y="1828800"/>
              <a:ext cx="1651046" cy="1172760"/>
            </a:xfrm>
            <a:prstGeom prst="diamond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2000" y="2011680"/>
              <a:ext cx="17523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Diabetes </a:t>
              </a:r>
              <a:br>
                <a:rPr lang="en-US" sz="16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or LDL-C </a:t>
              </a:r>
              <a:r>
                <a:rPr lang="en-US" sz="1600" u="sng" dirty="0" smtClean="0">
                  <a:solidFill>
                    <a:schemeClr val="bg1"/>
                  </a:solidFill>
                  <a:latin typeface="+mj-lt"/>
                </a:rPr>
                <a:t>&gt;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 190 </a:t>
              </a:r>
              <a:br>
                <a:rPr lang="en-US" sz="16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mg/</a:t>
              </a:r>
              <a:r>
                <a:rPr lang="en-US" sz="1600" dirty="0" err="1" smtClean="0">
                  <a:solidFill>
                    <a:schemeClr val="bg1"/>
                  </a:solidFill>
                  <a:latin typeface="+mj-lt"/>
                </a:rPr>
                <a:t>dL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?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880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5" grpId="0"/>
      <p:bldP spid="62" grpId="0"/>
      <p:bldP spid="34" grpId="0"/>
      <p:bldP spid="4" grpId="0" animBg="1"/>
      <p:bldP spid="30" grpId="0" animBg="1"/>
      <p:bldP spid="41" grpId="0" animBg="1"/>
      <p:bldP spid="56" grpId="0" animBg="1"/>
      <p:bldP spid="42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to statin 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Emphasize heart-healthy lifestyle</a:t>
            </a:r>
          </a:p>
          <a:p>
            <a:r>
              <a:rPr lang="en-US" dirty="0" smtClean="0"/>
              <a:t>Obtain baseline laboratories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asting lipid panel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lanine transaminase (ALT)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reatinine kinase (CK) if indicated</a:t>
            </a:r>
          </a:p>
          <a:p>
            <a:r>
              <a:rPr lang="en-US" dirty="0" smtClean="0"/>
              <a:t>Exclude secondary causes of dyslipidemia</a:t>
            </a:r>
          </a:p>
          <a:p>
            <a:r>
              <a:rPr lang="en-US" dirty="0" smtClean="0"/>
              <a:t>Evaluate for risk of drug-related adverse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66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/>
          <p:nvPr/>
        </p:nvCxnSpPr>
        <p:spPr>
          <a:xfrm>
            <a:off x="3352800" y="814980"/>
            <a:ext cx="609600" cy="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38792" y="45645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382000" y="820454"/>
            <a:ext cx="0" cy="5014854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200400" y="18782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72956" y="1893448"/>
            <a:ext cx="56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775693" y="1371600"/>
            <a:ext cx="4768" cy="306502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846270" y="4396380"/>
            <a:ext cx="0" cy="901986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41" idx="0"/>
          </p:cNvCxnSpPr>
          <p:nvPr/>
        </p:nvCxnSpPr>
        <p:spPr>
          <a:xfrm>
            <a:off x="6934200" y="2262780"/>
            <a:ext cx="9392" cy="25182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705600" y="4396978"/>
            <a:ext cx="0" cy="922406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5" idx="3"/>
            <a:endCxn id="46" idx="1"/>
          </p:cNvCxnSpPr>
          <p:nvPr/>
        </p:nvCxnSpPr>
        <p:spPr>
          <a:xfrm>
            <a:off x="4611570" y="5835307"/>
            <a:ext cx="798630" cy="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571750" y="3505200"/>
            <a:ext cx="2198255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571750" y="3276600"/>
            <a:ext cx="0" cy="241336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571750" y="2262780"/>
            <a:ext cx="1448066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0" idx="0"/>
          </p:cNvCxnSpPr>
          <p:nvPr/>
        </p:nvCxnSpPr>
        <p:spPr>
          <a:xfrm>
            <a:off x="2571750" y="2262780"/>
            <a:ext cx="0" cy="25182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505184" y="820454"/>
            <a:ext cx="2876816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8001001" y="5835308"/>
            <a:ext cx="380999" cy="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576770" y="2262780"/>
            <a:ext cx="1366822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95584" y="134018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943592" y="3276600"/>
            <a:ext cx="0" cy="241336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770276" y="3505200"/>
            <a:ext cx="0" cy="32802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576770" y="4396380"/>
            <a:ext cx="1128830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200400" y="401505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36385" y="401505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2833570" y="4396380"/>
            <a:ext cx="1128830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4770005" y="3505200"/>
            <a:ext cx="2164195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33400" y="381000"/>
            <a:ext cx="2819400" cy="867960"/>
          </a:xfrm>
          <a:prstGeom prst="rect">
            <a:avLst/>
          </a:prstGeom>
          <a:noFill/>
          <a:ln>
            <a:solidFill>
              <a:srgbClr val="34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ECF0F1"/>
                </a:solidFill>
              </a:rPr>
              <a:t>Assess adherence with fasting lipid panel</a:t>
            </a:r>
            <a:endParaRPr lang="en-US" sz="1600" dirty="0">
              <a:solidFill>
                <a:srgbClr val="ECF0F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86470" y="1676400"/>
            <a:ext cx="1752331" cy="1172760"/>
            <a:chOff x="762000" y="1828800"/>
            <a:chExt cx="1752331" cy="1172760"/>
          </a:xfrm>
        </p:grpSpPr>
        <p:sp>
          <p:nvSpPr>
            <p:cNvPr id="7" name="Diamond 6"/>
            <p:cNvSpPr/>
            <p:nvPr/>
          </p:nvSpPr>
          <p:spPr>
            <a:xfrm>
              <a:off x="820283" y="1828800"/>
              <a:ext cx="1651046" cy="1172760"/>
            </a:xfrm>
            <a:prstGeom prst="diamond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2082224"/>
              <a:ext cx="175233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Statin Intolerance?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447800" y="2514600"/>
            <a:ext cx="2247900" cy="7620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sz="1600" b="1" dirty="0" smtClean="0"/>
              <a:t>Reinforce medication adherence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5816935" y="2514600"/>
            <a:ext cx="2253314" cy="7620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sz="1600" b="1" dirty="0" smtClean="0"/>
              <a:t>Manage Intolerance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1106370" y="5309174"/>
            <a:ext cx="3505200" cy="1052265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sz="1600" b="1" dirty="0" smtClean="0"/>
              <a:t>Reinforce Improved Adherence</a:t>
            </a:r>
          </a:p>
          <a:p>
            <a:pPr algn="ctr">
              <a:spcAft>
                <a:spcPts val="200"/>
              </a:spcAft>
            </a:pPr>
            <a:r>
              <a:rPr lang="en-US" sz="1600" dirty="0" smtClean="0"/>
              <a:t>Increase intensity OR consider addition of non-statin therapy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5410200" y="5309174"/>
            <a:ext cx="2590800" cy="1052265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sz="1600" b="1" dirty="0" smtClean="0"/>
              <a:t>Reinforce continued adherence</a:t>
            </a:r>
          </a:p>
          <a:p>
            <a:pPr algn="ctr">
              <a:spcAft>
                <a:spcPts val="200"/>
              </a:spcAft>
            </a:pPr>
            <a:r>
              <a:rPr lang="en-US" sz="1600" dirty="0" smtClean="0"/>
              <a:t>Follow-up in 3-12 months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886200" y="228600"/>
            <a:ext cx="1752331" cy="1172760"/>
            <a:chOff x="762000" y="1828800"/>
            <a:chExt cx="1752331" cy="1172760"/>
          </a:xfrm>
        </p:grpSpPr>
        <p:sp>
          <p:nvSpPr>
            <p:cNvPr id="48" name="Diamond 47"/>
            <p:cNvSpPr/>
            <p:nvPr/>
          </p:nvSpPr>
          <p:spPr>
            <a:xfrm>
              <a:off x="820283" y="1828800"/>
              <a:ext cx="1651046" cy="1172760"/>
            </a:xfrm>
            <a:prstGeom prst="diamond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2000" y="2133600"/>
              <a:ext cx="175233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Expected Response?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893840" y="3810000"/>
            <a:ext cx="1752331" cy="1172760"/>
            <a:chOff x="762000" y="1828800"/>
            <a:chExt cx="1752331" cy="1172760"/>
          </a:xfrm>
        </p:grpSpPr>
        <p:sp>
          <p:nvSpPr>
            <p:cNvPr id="51" name="Diamond 50"/>
            <p:cNvSpPr/>
            <p:nvPr/>
          </p:nvSpPr>
          <p:spPr>
            <a:xfrm>
              <a:off x="820283" y="1828800"/>
              <a:ext cx="1651046" cy="1172760"/>
            </a:xfrm>
            <a:prstGeom prst="diamond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0" y="2133600"/>
              <a:ext cx="175233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Expected Response?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096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5" grpId="0"/>
      <p:bldP spid="62" grpId="0"/>
      <p:bldP spid="36" grpId="0"/>
      <p:bldP spid="85" grpId="0"/>
      <p:bldP spid="86" grpId="0"/>
      <p:bldP spid="4" grpId="0" animBg="1"/>
      <p:bldP spid="30" grpId="0" animBg="1"/>
      <p:bldP spid="41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3-22 at 2.25.1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8" r="34503" b="64497"/>
          <a:stretch/>
        </p:blipFill>
        <p:spPr>
          <a:xfrm>
            <a:off x="2590800" y="381000"/>
            <a:ext cx="5791200" cy="1077448"/>
          </a:xfrm>
          <a:prstGeom prst="rect">
            <a:avLst/>
          </a:prstGeom>
          <a:ln w="25400">
            <a:solidFill>
              <a:srgbClr val="3498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creen Shot 2014-03-22 at 2.29.0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7" b="49708"/>
          <a:stretch/>
        </p:blipFill>
        <p:spPr>
          <a:xfrm>
            <a:off x="1600200" y="2667000"/>
            <a:ext cx="6280836" cy="854461"/>
          </a:xfrm>
          <a:prstGeom prst="rect">
            <a:avLst/>
          </a:prstGeom>
          <a:ln w="25400">
            <a:solidFill>
              <a:srgbClr val="3498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Screen Shot 2014-03-22 at 2.30.1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t="37270" b="50644"/>
          <a:stretch/>
        </p:blipFill>
        <p:spPr>
          <a:xfrm>
            <a:off x="457200" y="1600200"/>
            <a:ext cx="6498318" cy="877662"/>
          </a:xfrm>
          <a:prstGeom prst="rect">
            <a:avLst/>
          </a:prstGeom>
          <a:ln w="25400">
            <a:solidFill>
              <a:srgbClr val="3498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creen Shot 2014-03-22 at 2.32.36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42660" r="5848" b="42135"/>
          <a:stretch/>
        </p:blipFill>
        <p:spPr>
          <a:xfrm>
            <a:off x="533400" y="3733800"/>
            <a:ext cx="6629400" cy="855578"/>
          </a:xfrm>
          <a:prstGeom prst="rect">
            <a:avLst/>
          </a:prstGeom>
          <a:ln w="25400">
            <a:solidFill>
              <a:srgbClr val="3498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Screen Shot 2014-03-22 at 2.38.27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9" b="2402"/>
          <a:stretch/>
        </p:blipFill>
        <p:spPr>
          <a:xfrm>
            <a:off x="2819400" y="4785682"/>
            <a:ext cx="5638800" cy="1081718"/>
          </a:xfrm>
          <a:prstGeom prst="rect">
            <a:avLst/>
          </a:prstGeom>
          <a:ln w="25400">
            <a:solidFill>
              <a:srgbClr val="3498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04800" y="6172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CF0F1"/>
                </a:solidFill>
              </a:rPr>
              <a:t>Headlines from NPR, </a:t>
            </a:r>
            <a:r>
              <a:rPr lang="en-US" i="1" dirty="0" smtClean="0">
                <a:solidFill>
                  <a:srgbClr val="ECF0F1"/>
                </a:solidFill>
              </a:rPr>
              <a:t>The New York Times</a:t>
            </a:r>
            <a:r>
              <a:rPr lang="en-US" dirty="0" smtClean="0">
                <a:solidFill>
                  <a:srgbClr val="ECF0F1"/>
                </a:solidFill>
              </a:rPr>
              <a:t>, and </a:t>
            </a:r>
            <a:r>
              <a:rPr lang="en-US" i="1" dirty="0" smtClean="0">
                <a:solidFill>
                  <a:srgbClr val="ECF0F1"/>
                </a:solidFill>
              </a:rPr>
              <a:t>Time </a:t>
            </a:r>
            <a:endParaRPr lang="en-US" i="1" dirty="0">
              <a:solidFill>
                <a:srgbClr val="EC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17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Non-statin therapies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796053"/>
              </p:ext>
            </p:extLst>
          </p:nvPr>
        </p:nvGraphicFramePr>
        <p:xfrm>
          <a:off x="533400" y="1447800"/>
          <a:ext cx="8077200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971800"/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Agent</a:t>
                      </a:r>
                      <a:endParaRPr lang="en-US" sz="2000" dirty="0"/>
                    </a:p>
                  </a:txBody>
                  <a:tcPr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Improved Outcomes</a:t>
                      </a:r>
                      <a:r>
                        <a:rPr lang="en-US" sz="2000" baseline="30000" dirty="0" smtClean="0">
                          <a:latin typeface="Corbel"/>
                        </a:rPr>
                        <a:t>†</a:t>
                      </a:r>
                      <a:endParaRPr lang="en-US" sz="2000" baseline="30000" dirty="0"/>
                    </a:p>
                  </a:txBody>
                  <a:tcPr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Monitoring</a:t>
                      </a:r>
                      <a:endParaRPr lang="en-US" sz="2000" dirty="0"/>
                    </a:p>
                  </a:txBody>
                  <a:tcPr>
                    <a:solidFill>
                      <a:srgbClr val="3498D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Niacin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Mortality (all-cause, CV)</a:t>
                      </a:r>
                    </a:p>
                    <a:p>
                      <a:pPr marL="182880" indent="-18288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Recurrent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CV events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Hepatic transaminases</a:t>
                      </a:r>
                    </a:p>
                    <a:p>
                      <a:pPr marL="182880" indent="-18288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Hgb 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</a:t>
                      </a: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1C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or FBG</a:t>
                      </a:r>
                    </a:p>
                    <a:p>
                      <a:pPr marL="182880" indent="-182880">
                        <a:buFont typeface="Arial"/>
                        <a:buChar char="•"/>
                      </a:pP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Uric acid concentrations</a:t>
                      </a:r>
                    </a:p>
                    <a:p>
                      <a:pPr marL="182880" indent="-182880">
                        <a:buFont typeface="Arial"/>
                        <a:buChar char="•"/>
                      </a:pP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Intolerance (flushing)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Fibrates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Mortality (CV)</a:t>
                      </a:r>
                    </a:p>
                    <a:p>
                      <a:pPr marL="182880" indent="-18288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Recurrent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CV events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Renal function</a:t>
                      </a:r>
                    </a:p>
                    <a:p>
                      <a:pPr marL="182880" indent="-18288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Triglycerides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(for potential benefit if added to statin)</a:t>
                      </a:r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182880" indent="-18288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Avoid </a:t>
                      </a:r>
                      <a:r>
                        <a:rPr lang="en-US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gemfibrozil</a:t>
                      </a: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/statin combination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Bile</a:t>
                      </a:r>
                      <a:r>
                        <a:rPr lang="en-US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Acid </a:t>
                      </a:r>
                      <a:r>
                        <a:rPr lang="en-US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Sequestrants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Recurrent CV events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Triglycerides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(adverse effect)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Fish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CV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Intolerance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(GI disturbances, skin changes, bleeding)</a:t>
                      </a:r>
                      <a:endPara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Ezetimibe</a:t>
                      </a:r>
                      <a:endParaRPr lang="en-US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Hepatic transaminases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172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rgbClr val="ECF0F1"/>
                </a:solidFill>
                <a:latin typeface="Corbel"/>
              </a:rPr>
              <a:t>†</a:t>
            </a:r>
            <a:r>
              <a:rPr lang="en-US" sz="1400" dirty="0" smtClean="0">
                <a:solidFill>
                  <a:srgbClr val="ECF0F1"/>
                </a:solidFill>
              </a:rPr>
              <a:t>In the absence of statin therapy. CV = cardiovascular, FBG = fasting blood glucose, GI = gastrointestinal, Hgb = hemoglobin</a:t>
            </a:r>
            <a:endParaRPr lang="en-US" sz="1400" dirty="0">
              <a:solidFill>
                <a:srgbClr val="EC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2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4495800"/>
            <a:ext cx="8458200" cy="1371600"/>
          </a:xfrm>
        </p:spPr>
        <p:txBody>
          <a:bodyPr anchor="b"/>
          <a:lstStyle/>
          <a:p>
            <a:r>
              <a:rPr lang="en-US" dirty="0" smtClean="0"/>
              <a:t>Guidelines for blood pressure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5943600"/>
            <a:ext cx="7315200" cy="457200"/>
          </a:xfrm>
        </p:spPr>
        <p:txBody>
          <a:bodyPr/>
          <a:lstStyle/>
          <a:p>
            <a:r>
              <a:rPr lang="en-US" dirty="0" smtClean="0"/>
              <a:t>James PA, et al. </a:t>
            </a:r>
            <a:r>
              <a:rPr lang="en-US" i="1" dirty="0" smtClean="0"/>
              <a:t>JAMA</a:t>
            </a:r>
            <a:r>
              <a:rPr lang="en-US" dirty="0" smtClean="0"/>
              <a:t>. 2014; 311(5):507-520.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87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differences from JNC7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404012"/>
              </p:ext>
            </p:extLst>
          </p:nvPr>
        </p:nvGraphicFramePr>
        <p:xfrm>
          <a:off x="533400" y="1447800"/>
          <a:ext cx="8153400" cy="487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485"/>
                <a:gridCol w="5768915"/>
              </a:tblGrid>
              <a:tr h="49497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Topic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Difference in JNC8</a:t>
                      </a:r>
                      <a:endParaRPr lang="en-US" sz="2400" dirty="0"/>
                    </a:p>
                  </a:txBody>
                  <a:tcPr/>
                </a:tc>
              </a:tr>
              <a:tr h="73342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Methodology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Systematic search and review process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Standardized protocol for recommendations</a:t>
                      </a:r>
                      <a:endParaRPr lang="en-US" sz="2000" dirty="0"/>
                    </a:p>
                  </a:txBody>
                  <a:tcPr anchor="ctr"/>
                </a:tc>
              </a:tr>
              <a:tr h="71470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Definitions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Hypertension,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prehypertension not defined</a:t>
                      </a:r>
                    </a:p>
                  </a:txBody>
                  <a:tcPr anchor="ctr"/>
                </a:tc>
              </a:tr>
              <a:tr h="73342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Treatment goals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Similar except when trial evidence supported different goals in a specific subgroup</a:t>
                      </a:r>
                    </a:p>
                  </a:txBody>
                  <a:tcPr anchor="ctr"/>
                </a:tc>
              </a:tr>
              <a:tr h="73342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Lifestyle recommendations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Addressed</a:t>
                      </a:r>
                      <a:r>
                        <a:rPr lang="en-US" sz="2000" baseline="0" dirty="0" smtClean="0"/>
                        <a:t> separately</a:t>
                      </a:r>
                      <a:endParaRPr lang="en-US" sz="2000" dirty="0"/>
                    </a:p>
                  </a:txBody>
                  <a:tcPr anchor="ctr"/>
                </a:tc>
              </a:tr>
              <a:tr h="73342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Drug therapy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err="1" smtClean="0"/>
                        <a:t>ACEi</a:t>
                      </a:r>
                      <a:r>
                        <a:rPr lang="en-US" sz="2000" baseline="0" dirty="0" smtClean="0"/>
                        <a:t> or ARB, CCB, or thiazide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Specific drug in racial or disease subgroups</a:t>
                      </a:r>
                      <a:endParaRPr lang="en-US" sz="2000" dirty="0"/>
                    </a:p>
                  </a:txBody>
                  <a:tcPr anchor="ctr"/>
                </a:tc>
              </a:tr>
              <a:tr h="73342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Review process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Expert review </a:t>
                      </a:r>
                      <a:r>
                        <a:rPr lang="en-US" sz="2000" baseline="0" dirty="0" smtClean="0"/>
                        <a:t>from various organizations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No official sponsorship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396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Age-stratified goals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2626"/>
          <a:stretch/>
        </p:blipFill>
        <p:spPr bwMode="auto">
          <a:xfrm>
            <a:off x="533400" y="1457364"/>
            <a:ext cx="8077200" cy="3267036"/>
          </a:xfrm>
          <a:prstGeom prst="rect">
            <a:avLst/>
          </a:prstGeom>
          <a:solidFill>
            <a:schemeClr val="bg1"/>
          </a:solidFill>
          <a:ln w="25400">
            <a:solidFill>
              <a:srgbClr val="3498D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52600" y="4378569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Intention-to-treat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437708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Per-protocol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324600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ECF0F1"/>
                </a:solidFill>
              </a:rPr>
              <a:t>Hypertension. 2010;56:196-202.</a:t>
            </a:r>
            <a:endParaRPr lang="en-US" sz="1400" dirty="0">
              <a:solidFill>
                <a:srgbClr val="ECF0F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800600"/>
            <a:ext cx="81534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3498DB"/>
                </a:solidFill>
                <a:latin typeface="+mj-lt"/>
              </a:rPr>
              <a:t>Strict vs. Moderate Blood Pressure Control in Older Patients</a:t>
            </a:r>
          </a:p>
          <a:p>
            <a:r>
              <a:rPr lang="en-US" sz="1600" dirty="0" smtClean="0">
                <a:solidFill>
                  <a:srgbClr val="ECF0F1"/>
                </a:solidFill>
              </a:rPr>
              <a:t>Showing no differences in the primary composite endpoint when a goal of &lt; 140 mmHg (strict) vs. 140-150 mmHg (moderate) was compared.</a:t>
            </a:r>
            <a:endParaRPr lang="en-US" sz="1600" dirty="0">
              <a:solidFill>
                <a:srgbClr val="EC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62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kidney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improvement in cardiovascular outcomes at lower BP goals (i.e., &lt; 130 / 80 mmHg)</a:t>
            </a:r>
          </a:p>
          <a:p>
            <a:r>
              <a:rPr lang="en-US" dirty="0" smtClean="0"/>
              <a:t>Some improvement in kidney-related outcomes in post-hoc analyses but results inconsistent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324600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>
                <a:solidFill>
                  <a:srgbClr val="ECF0F1"/>
                </a:solidFill>
              </a:rPr>
              <a:t>Lancet. 2005;365(9463</a:t>
            </a:r>
            <a:r>
              <a:rPr lang="nn-NO" sz="1400" dirty="0">
                <a:solidFill>
                  <a:srgbClr val="ECF0F1"/>
                </a:solidFill>
              </a:rPr>
              <a:t>):939-946</a:t>
            </a:r>
            <a:r>
              <a:rPr lang="nn-NO" sz="1400" dirty="0" smtClean="0">
                <a:solidFill>
                  <a:srgbClr val="ECF0F1"/>
                </a:solidFill>
              </a:rPr>
              <a:t>. JAMA. 2002;288(19</a:t>
            </a:r>
            <a:r>
              <a:rPr lang="nn-NO" sz="1400" dirty="0">
                <a:solidFill>
                  <a:srgbClr val="ECF0F1"/>
                </a:solidFill>
              </a:rPr>
              <a:t>):</a:t>
            </a:r>
            <a:r>
              <a:rPr lang="nn-NO" sz="1400" dirty="0" smtClean="0">
                <a:solidFill>
                  <a:srgbClr val="ECF0F1"/>
                </a:solidFill>
              </a:rPr>
              <a:t>2421-2431. N </a:t>
            </a:r>
            <a:r>
              <a:rPr lang="nn-NO" sz="1400" dirty="0">
                <a:solidFill>
                  <a:srgbClr val="ECF0F1"/>
                </a:solidFill>
              </a:rPr>
              <a:t>Engl J Med. 1994;330(13):877-884.</a:t>
            </a:r>
            <a:endParaRPr lang="en-US" sz="1400" dirty="0">
              <a:solidFill>
                <a:srgbClr val="EC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52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99" y="1371600"/>
            <a:ext cx="8001001" cy="3201730"/>
          </a:xfrm>
          <a:prstGeom prst="rect">
            <a:avLst/>
          </a:prstGeom>
          <a:solidFill>
            <a:schemeClr val="bg1"/>
          </a:solidFill>
          <a:ln>
            <a:solidFill>
              <a:srgbClr val="34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32" y="1447800"/>
            <a:ext cx="389546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3" y="1447800"/>
            <a:ext cx="386765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mellitus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649530"/>
            <a:ext cx="81534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3498DB"/>
                </a:solidFill>
                <a:latin typeface="+mj-lt"/>
              </a:rPr>
              <a:t>Systolic Blood Pressure Goals in Diabetes Mellitus</a:t>
            </a:r>
          </a:p>
          <a:p>
            <a:r>
              <a:rPr lang="en-US" sz="1600" dirty="0" smtClean="0">
                <a:solidFill>
                  <a:srgbClr val="ECF0F1"/>
                </a:solidFill>
              </a:rPr>
              <a:t>Showing no differences in the primary composite endpoint and cardiovascular death when a goal SBP of &lt; 140 mmHg vs. &lt; 120 mmHg was compared.</a:t>
            </a:r>
            <a:endParaRPr lang="en-US" sz="1600" dirty="0">
              <a:solidFill>
                <a:srgbClr val="ECF0F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324600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CF0F1"/>
                </a:solidFill>
              </a:rPr>
              <a:t>N </a:t>
            </a:r>
            <a:r>
              <a:rPr lang="en-US" sz="1400" dirty="0" err="1">
                <a:solidFill>
                  <a:srgbClr val="ECF0F1"/>
                </a:solidFill>
              </a:rPr>
              <a:t>Engl</a:t>
            </a:r>
            <a:r>
              <a:rPr lang="en-US" sz="1400" dirty="0">
                <a:solidFill>
                  <a:srgbClr val="ECF0F1"/>
                </a:solidFill>
              </a:rPr>
              <a:t> J Med. 2010;362(17):1575-1585.</a:t>
            </a:r>
          </a:p>
        </p:txBody>
      </p:sp>
    </p:spTree>
    <p:extLst>
      <p:ext uri="{BB962C8B-B14F-4D97-AF65-F5344CB8AC3E}">
        <p14:creationId xmlns:p14="http://schemas.microsoft.com/office/powerpoint/2010/main" val="476100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initial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Non-blacks: similar improvements with ACEi or ARB, calcium channel blockers, or thiazides</a:t>
            </a:r>
          </a:p>
          <a:p>
            <a:r>
              <a:rPr lang="en-US" dirty="0" smtClean="0"/>
              <a:t>Blacks: calcium channel blockers or thiazides prior to ACEi or ARB</a:t>
            </a:r>
          </a:p>
          <a:p>
            <a:r>
              <a:rPr lang="en-US" dirty="0" smtClean="0"/>
              <a:t>Not impacted by presence of diabetes</a:t>
            </a:r>
          </a:p>
          <a:p>
            <a:r>
              <a:rPr lang="en-US" dirty="0" smtClean="0"/>
              <a:t>ACEi or ARB recommended as initial therapy in chronic kidney disease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96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ECF0F1"/>
                </a:solidFill>
              </a:rPr>
              <a:t>JAMA. 1991;265(24):3255-3264. JAMA. 1979;242(23):2562-2571. JAMA. 1970;213(7):1143-1152. JAMA. 2002;288(23):2981-2997. JAMA. 2002;288(19):2421-2431.</a:t>
            </a:r>
            <a:endParaRPr lang="en-US" sz="1400" dirty="0">
              <a:solidFill>
                <a:srgbClr val="EC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7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/>
          <p:nvPr/>
        </p:nvCxnSpPr>
        <p:spPr>
          <a:xfrm>
            <a:off x="4642839" y="662580"/>
            <a:ext cx="4768" cy="306502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10852" y="1557847"/>
            <a:ext cx="1351548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08468" y="1553563"/>
            <a:ext cx="4768" cy="306502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36698" y="2450636"/>
            <a:ext cx="841570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36261" y="2436935"/>
            <a:ext cx="884800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555169" y="1560077"/>
            <a:ext cx="577665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221336" y="2440372"/>
            <a:ext cx="4768" cy="306502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036698" y="2441590"/>
            <a:ext cx="4768" cy="306502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128066" y="1569589"/>
            <a:ext cx="4768" cy="1178503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635761" y="3590550"/>
            <a:ext cx="1587959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041466" y="3349214"/>
            <a:ext cx="0" cy="241336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758425" y="2108528"/>
            <a:ext cx="1805" cy="337917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635761" y="3581400"/>
            <a:ext cx="0" cy="32802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169310" y="4511293"/>
            <a:ext cx="710356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53" idx="0"/>
          </p:cNvCxnSpPr>
          <p:nvPr/>
        </p:nvCxnSpPr>
        <p:spPr>
          <a:xfrm>
            <a:off x="1155021" y="4511293"/>
            <a:ext cx="1" cy="365507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51687" y="209089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384866" y="1560077"/>
            <a:ext cx="558734" cy="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429000" y="4511293"/>
            <a:ext cx="739817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984700" y="1143000"/>
            <a:ext cx="52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223720" y="2436935"/>
            <a:ext cx="2527967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27379" y="114911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221061" y="3349214"/>
            <a:ext cx="0" cy="241336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036698" y="3590550"/>
            <a:ext cx="1591422" cy="0"/>
          </a:xfrm>
          <a:prstGeom prst="straightConnector1">
            <a:avLst/>
          </a:prstGeom>
          <a:ln w="25400">
            <a:solidFill>
              <a:srgbClr val="3498DB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4169792" y="4497816"/>
            <a:ext cx="2265" cy="365507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8100348" y="3331310"/>
            <a:ext cx="2384" cy="1545490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1167045" y="5578090"/>
            <a:ext cx="2265" cy="365507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4175915" y="5578091"/>
            <a:ext cx="2265" cy="365507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8098083" y="5578093"/>
            <a:ext cx="2265" cy="365507"/>
          </a:xfrm>
          <a:prstGeom prst="straightConnector1">
            <a:avLst/>
          </a:prstGeom>
          <a:ln w="25400">
            <a:solidFill>
              <a:srgbClr val="3498D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3505200" y="412848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87417" y="413561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384866" y="1143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56066" y="2057400"/>
            <a:ext cx="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17666" y="205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54" y="3590550"/>
            <a:ext cx="1871969" cy="507831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tIns="91440" rtlCol="0">
            <a:spAutoFit/>
          </a:bodyPr>
          <a:lstStyle/>
          <a:p>
            <a:r>
              <a:rPr lang="en-US" sz="1200" dirty="0" smtClean="0">
                <a:solidFill>
                  <a:srgbClr val="ECF0F1"/>
                </a:solidFill>
              </a:rPr>
              <a:t>Acceptable if &lt; 140/90 mm Hg achieved</a:t>
            </a:r>
            <a:r>
              <a:rPr lang="en-US" sz="1200" dirty="0">
                <a:solidFill>
                  <a:srgbClr val="ECF0F1"/>
                </a:solidFill>
              </a:rPr>
              <a:t> </a:t>
            </a:r>
            <a:r>
              <a:rPr lang="en-US" sz="1200" dirty="0" smtClean="0">
                <a:solidFill>
                  <a:srgbClr val="ECF0F1"/>
                </a:solidFill>
              </a:rPr>
              <a:t>safely</a:t>
            </a:r>
            <a:endParaRPr lang="en-US" sz="1200" dirty="0">
              <a:solidFill>
                <a:srgbClr val="ECF0F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71441" y="965643"/>
            <a:ext cx="1752331" cy="1172760"/>
            <a:chOff x="762000" y="1828800"/>
            <a:chExt cx="1752331" cy="1172760"/>
          </a:xfrm>
        </p:grpSpPr>
        <p:sp>
          <p:nvSpPr>
            <p:cNvPr id="5" name="Diamond 4"/>
            <p:cNvSpPr/>
            <p:nvPr/>
          </p:nvSpPr>
          <p:spPr>
            <a:xfrm>
              <a:off x="820283" y="1828800"/>
              <a:ext cx="1651046" cy="1172760"/>
            </a:xfrm>
            <a:prstGeom prst="diamond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" y="2252246"/>
              <a:ext cx="17523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DM or CKD?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37205" y="1860065"/>
            <a:ext cx="1752331" cy="1172760"/>
            <a:chOff x="762000" y="1828800"/>
            <a:chExt cx="1752331" cy="1172760"/>
          </a:xfrm>
        </p:grpSpPr>
        <p:sp>
          <p:nvSpPr>
            <p:cNvPr id="8" name="Diamond 7"/>
            <p:cNvSpPr/>
            <p:nvPr/>
          </p:nvSpPr>
          <p:spPr>
            <a:xfrm>
              <a:off x="820283" y="1828800"/>
              <a:ext cx="1651046" cy="1172760"/>
            </a:xfrm>
            <a:prstGeom prst="diamond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2252246"/>
              <a:ext cx="17523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Age &lt; 60 y?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75522" y="973697"/>
            <a:ext cx="1752331" cy="1172760"/>
            <a:chOff x="762000" y="1828800"/>
            <a:chExt cx="1752331" cy="1172760"/>
          </a:xfrm>
        </p:grpSpPr>
        <p:sp>
          <p:nvSpPr>
            <p:cNvPr id="11" name="Diamond 10"/>
            <p:cNvSpPr/>
            <p:nvPr/>
          </p:nvSpPr>
          <p:spPr>
            <a:xfrm>
              <a:off x="820283" y="1828800"/>
              <a:ext cx="1651046" cy="1172760"/>
            </a:xfrm>
            <a:prstGeom prst="diamond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2252246"/>
              <a:ext cx="17523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CKD?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51955" y="3924913"/>
            <a:ext cx="1752331" cy="1172760"/>
            <a:chOff x="762000" y="1828800"/>
            <a:chExt cx="1752331" cy="1172760"/>
          </a:xfrm>
        </p:grpSpPr>
        <p:sp>
          <p:nvSpPr>
            <p:cNvPr id="14" name="Diamond 13"/>
            <p:cNvSpPr/>
            <p:nvPr/>
          </p:nvSpPr>
          <p:spPr>
            <a:xfrm>
              <a:off x="820283" y="1828800"/>
              <a:ext cx="1651046" cy="1172760"/>
            </a:xfrm>
            <a:prstGeom prst="diamond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2252246"/>
              <a:ext cx="17523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Black?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687272" y="228600"/>
            <a:ext cx="3911134" cy="433980"/>
          </a:xfrm>
          <a:prstGeom prst="rect">
            <a:avLst/>
          </a:prstGeom>
          <a:noFill/>
          <a:ln>
            <a:solidFill>
              <a:srgbClr val="34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ECF0F1"/>
                </a:solidFill>
              </a:rPr>
              <a:t>Adults </a:t>
            </a:r>
            <a:r>
              <a:rPr lang="en-US" sz="1600" u="sng" dirty="0" smtClean="0">
                <a:solidFill>
                  <a:srgbClr val="ECF0F1"/>
                </a:solidFill>
              </a:rPr>
              <a:t>&gt;</a:t>
            </a:r>
            <a:r>
              <a:rPr lang="en-US" sz="1600" dirty="0" smtClean="0">
                <a:solidFill>
                  <a:srgbClr val="ECF0F1"/>
                </a:solidFill>
              </a:rPr>
              <a:t> 18 years with hypertension</a:t>
            </a:r>
            <a:endParaRPr lang="en-US" sz="1600" dirty="0">
              <a:solidFill>
                <a:srgbClr val="ECF0F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8845" y="2765014"/>
            <a:ext cx="1425241" cy="584200"/>
          </a:xfrm>
          <a:prstGeom prst="rect">
            <a:avLst/>
          </a:prstGeom>
          <a:noFill/>
          <a:ln>
            <a:solidFill>
              <a:srgbClr val="34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ECF0F1"/>
                </a:solidFill>
              </a:rPr>
              <a:t>&lt; 150 / 90 </a:t>
            </a:r>
            <a:r>
              <a:rPr lang="en-US" sz="1600" dirty="0" smtClean="0">
                <a:solidFill>
                  <a:srgbClr val="ECF0F1"/>
                </a:solidFill>
              </a:rPr>
              <a:t>mm Hg</a:t>
            </a:r>
            <a:endParaRPr lang="en-US" sz="1600" dirty="0">
              <a:solidFill>
                <a:srgbClr val="ECF0F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08441" y="2765014"/>
            <a:ext cx="1425241" cy="584200"/>
          </a:xfrm>
          <a:prstGeom prst="rect">
            <a:avLst/>
          </a:prstGeom>
          <a:noFill/>
          <a:ln>
            <a:solidFill>
              <a:srgbClr val="34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ECF0F1"/>
                </a:solidFill>
              </a:rPr>
              <a:t>&lt; 140 / 90 </a:t>
            </a:r>
            <a:r>
              <a:rPr lang="en-US" sz="1600" dirty="0" smtClean="0">
                <a:solidFill>
                  <a:srgbClr val="ECF0F1"/>
                </a:solidFill>
              </a:rPr>
              <a:t>mm Hg</a:t>
            </a:r>
            <a:endParaRPr lang="en-US" sz="1600" dirty="0">
              <a:solidFill>
                <a:srgbClr val="ECF0F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16932" y="2753643"/>
            <a:ext cx="1422268" cy="584200"/>
          </a:xfrm>
          <a:prstGeom prst="rect">
            <a:avLst/>
          </a:prstGeom>
          <a:noFill/>
          <a:ln>
            <a:solidFill>
              <a:srgbClr val="34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ECF0F1"/>
                </a:solidFill>
              </a:rPr>
              <a:t>&lt; 140 / 90 </a:t>
            </a:r>
            <a:r>
              <a:rPr lang="en-US" sz="1600" dirty="0" smtClean="0">
                <a:solidFill>
                  <a:srgbClr val="ECF0F1"/>
                </a:solidFill>
              </a:rPr>
              <a:t>mm Hg</a:t>
            </a:r>
            <a:endParaRPr lang="en-US" sz="1600" dirty="0">
              <a:solidFill>
                <a:srgbClr val="ECF0F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8844" y="4876800"/>
            <a:ext cx="1652355" cy="7620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sz="1600" b="1" dirty="0" smtClean="0"/>
              <a:t>Thiazide, ACEi, ARB or CCB</a:t>
            </a:r>
            <a:endParaRPr lang="en-US" sz="1400" dirty="0"/>
          </a:p>
        </p:txBody>
      </p:sp>
      <p:sp>
        <p:nvSpPr>
          <p:cNvPr id="54" name="Rectangle 53"/>
          <p:cNvSpPr/>
          <p:nvPr/>
        </p:nvSpPr>
        <p:spPr>
          <a:xfrm>
            <a:off x="3457575" y="4866055"/>
            <a:ext cx="1425240" cy="7620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sz="1600" b="1" dirty="0" smtClean="0"/>
              <a:t>Thiazide or CCB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7391598" y="4876800"/>
            <a:ext cx="1422268" cy="7620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en-US" sz="1600" b="1" dirty="0" smtClean="0"/>
              <a:t>ACEi or ARB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328845" y="5943600"/>
            <a:ext cx="8485021" cy="685800"/>
          </a:xfrm>
          <a:prstGeom prst="rect">
            <a:avLst/>
          </a:prstGeom>
          <a:noFill/>
          <a:ln>
            <a:solidFill>
              <a:srgbClr val="349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ECF0F1"/>
                </a:solidFill>
              </a:rPr>
              <a:t>Optimize by up-titrating and/or adding thiazide, ACEi or ARB, or CCB. For refractory patients, may add from an additional class (e.g., beta blocker, aldosterone antagonist) </a:t>
            </a:r>
            <a:endParaRPr lang="en-US" sz="1600" dirty="0">
              <a:solidFill>
                <a:srgbClr val="EC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60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5" grpId="0"/>
      <p:bldP spid="90" grpId="0"/>
      <p:bldP spid="120" grpId="0"/>
      <p:bldP spid="121" grpId="0"/>
      <p:bldP spid="122" grpId="0"/>
      <p:bldP spid="56" grpId="0"/>
      <p:bldP spid="59" grpId="0"/>
      <p:bldP spid="2" grpId="0"/>
      <p:bldP spid="19" grpId="0" animBg="1"/>
      <p:bldP spid="33" grpId="0" animBg="1"/>
      <p:bldP spid="34" grpId="0" animBg="1"/>
      <p:bldP spid="36" grpId="0" animBg="1"/>
      <p:bldP spid="53" grpId="0" animBg="1"/>
      <p:bldP spid="54" grpId="0" animBg="1"/>
      <p:bldP spid="55" grpId="0" animBg="1"/>
      <p:bldP spid="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Antihypertensive strategies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654604"/>
              </p:ext>
            </p:extLst>
          </p:nvPr>
        </p:nvGraphicFramePr>
        <p:xfrm>
          <a:off x="533400" y="1447800"/>
          <a:ext cx="80772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6477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Strategy</a:t>
                      </a:r>
                      <a:endParaRPr lang="en-US" sz="2400" dirty="0"/>
                    </a:p>
                  </a:txBody>
                  <a:tcPr marL="137160" marR="137160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 marL="137160" marR="137160">
                    <a:solidFill>
                      <a:srgbClr val="3498D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Start with one d</a:t>
                      </a:r>
                      <a:r>
                        <a:rPr lang="en-US" sz="2400" baseline="0" dirty="0" smtClean="0"/>
                        <a:t>rug, titrate to maximum dose, then add a second drug</a:t>
                      </a:r>
                      <a:endParaRPr lang="en-US" sz="2400" dirty="0"/>
                    </a:p>
                  </a:txBody>
                  <a:tcPr marL="137160" marR="1371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Add second drug before achieving a maximum dose of first drug</a:t>
                      </a:r>
                      <a:endParaRPr lang="en-US" sz="2400" dirty="0"/>
                    </a:p>
                  </a:txBody>
                  <a:tcPr marL="137160" marR="1371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marL="137160" marR="137160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Begin two drugs at same time either as separate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pills or combination pill</a:t>
                      </a:r>
                      <a:endParaRPr lang="en-US" sz="2400" dirty="0"/>
                    </a:p>
                  </a:txBody>
                  <a:tcPr marL="137160" marR="13716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572000"/>
            <a:ext cx="8077200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ECF0F1"/>
                </a:solidFill>
              </a:rPr>
              <a:t>Select </a:t>
            </a:r>
            <a:r>
              <a:rPr lang="en-US" sz="2400" dirty="0" err="1" smtClean="0">
                <a:solidFill>
                  <a:srgbClr val="ECF0F1"/>
                </a:solidFill>
              </a:rPr>
              <a:t>ACEi</a:t>
            </a:r>
            <a:r>
              <a:rPr lang="en-US" sz="2400" dirty="0" smtClean="0">
                <a:solidFill>
                  <a:srgbClr val="ECF0F1"/>
                </a:solidFill>
              </a:rPr>
              <a:t> or ARB, CCB, or thiazide first</a:t>
            </a:r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ECF0F1"/>
                </a:solidFill>
              </a:rPr>
              <a:t>Avoid </a:t>
            </a:r>
            <a:r>
              <a:rPr lang="en-US" sz="2400" dirty="0" err="1" smtClean="0">
                <a:solidFill>
                  <a:srgbClr val="ECF0F1"/>
                </a:solidFill>
              </a:rPr>
              <a:t>ACEi</a:t>
            </a:r>
            <a:r>
              <a:rPr lang="en-US" sz="2400" dirty="0" smtClean="0">
                <a:solidFill>
                  <a:srgbClr val="ECF0F1"/>
                </a:solidFill>
              </a:rPr>
              <a:t> / ARB combination therapy</a:t>
            </a:r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ECF0F1"/>
                </a:solidFill>
              </a:rPr>
              <a:t>Consider Strategy C if BP &gt; 160/100 or if SBP is &gt; 20 over goal and DBP is &gt; 10 over goal (mm Hg)</a:t>
            </a:r>
          </a:p>
        </p:txBody>
      </p:sp>
    </p:spTree>
    <p:extLst>
      <p:ext uri="{BB962C8B-B14F-4D97-AF65-F5344CB8AC3E}">
        <p14:creationId xmlns:p14="http://schemas.microsoft.com/office/powerpoint/2010/main" val="3365611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93867514"/>
              </p:ext>
            </p:extLst>
          </p:nvPr>
        </p:nvGraphicFramePr>
        <p:xfrm>
          <a:off x="457200" y="381000"/>
          <a:ext cx="8305800" cy="5333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/>
                <a:gridCol w="2362200"/>
                <a:gridCol w="1600200"/>
                <a:gridCol w="1524000"/>
                <a:gridCol w="1600200"/>
              </a:tblGrid>
              <a:tr h="724226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Medication</a:t>
                      </a:r>
                      <a:endParaRPr lang="en-US" dirty="0"/>
                    </a:p>
                  </a:txBody>
                  <a:tcPr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Initial Daily Dose (mg)</a:t>
                      </a:r>
                      <a:endParaRPr lang="en-US" dirty="0"/>
                    </a:p>
                  </a:txBody>
                  <a:tcPr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Daily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Dose (mg)</a:t>
                      </a:r>
                      <a:endParaRPr lang="en-US" dirty="0"/>
                    </a:p>
                  </a:txBody>
                  <a:tcPr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Doses/day</a:t>
                      </a:r>
                      <a:endParaRPr lang="en-US" dirty="0"/>
                    </a:p>
                  </a:txBody>
                  <a:tcPr anchor="ctr">
                    <a:solidFill>
                      <a:srgbClr val="3498DB"/>
                    </a:solidFill>
                  </a:tcPr>
                </a:tc>
              </a:tr>
              <a:tr h="413843">
                <a:tc rowSpan="3">
                  <a:txBody>
                    <a:bodyPr/>
                    <a:lstStyle/>
                    <a:p>
                      <a:r>
                        <a:rPr lang="en-US" dirty="0" err="1" smtClean="0"/>
                        <a:t>ACEi</a:t>
                      </a:r>
                      <a:endParaRPr lang="en-US" b="0" dirty="0">
                        <a:solidFill>
                          <a:srgbClr val="3498DB"/>
                        </a:solidFill>
                      </a:endParaRPr>
                    </a:p>
                  </a:txBody>
                  <a:tcPr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Captopril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150-200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twice</a:t>
                      </a:r>
                      <a:endParaRPr lang="en-US" dirty="0"/>
                    </a:p>
                  </a:txBody>
                  <a:tcPr/>
                </a:tc>
              </a:tr>
              <a:tr h="4138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Enalapril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once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twice</a:t>
                      </a:r>
                      <a:endParaRPr lang="en-US" dirty="0"/>
                    </a:p>
                  </a:txBody>
                  <a:tcPr/>
                </a:tc>
              </a:tr>
              <a:tr h="4138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Lisinopril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once</a:t>
                      </a:r>
                      <a:endParaRPr lang="en-US" dirty="0"/>
                    </a:p>
                  </a:txBody>
                  <a:tcPr/>
                </a:tc>
              </a:tr>
              <a:tr h="413843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ARB</a:t>
                      </a:r>
                      <a:endParaRPr lang="en-US" b="0" dirty="0">
                        <a:solidFill>
                          <a:srgbClr val="3498DB"/>
                        </a:solidFill>
                      </a:endParaRPr>
                    </a:p>
                  </a:txBody>
                  <a:tcPr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Candesartan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12-32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once</a:t>
                      </a:r>
                    </a:p>
                  </a:txBody>
                  <a:tcPr/>
                </a:tc>
              </a:tr>
              <a:tr h="4138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Losartan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once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twice</a:t>
                      </a:r>
                      <a:endParaRPr lang="en-US" dirty="0"/>
                    </a:p>
                  </a:txBody>
                  <a:tcPr/>
                </a:tc>
              </a:tr>
              <a:tr h="4138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Valsartan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40-80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160-320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once</a:t>
                      </a:r>
                      <a:endParaRPr lang="en-US" dirty="0"/>
                    </a:p>
                  </a:txBody>
                  <a:tcPr/>
                </a:tc>
              </a:tr>
              <a:tr h="4138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Irbesartan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once</a:t>
                      </a:r>
                      <a:endParaRPr lang="en-US" dirty="0"/>
                    </a:p>
                  </a:txBody>
                  <a:tcPr/>
                </a:tc>
              </a:tr>
              <a:tr h="413843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CCB</a:t>
                      </a:r>
                      <a:endParaRPr lang="en-US" b="0" dirty="0">
                        <a:solidFill>
                          <a:srgbClr val="3498DB"/>
                        </a:solidFill>
                      </a:endParaRPr>
                    </a:p>
                  </a:txBody>
                  <a:tcPr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Amlodipine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once</a:t>
                      </a:r>
                      <a:endParaRPr lang="en-US" dirty="0"/>
                    </a:p>
                  </a:txBody>
                  <a:tcPr/>
                </a:tc>
              </a:tr>
              <a:tr h="4138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Diltiazem 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120-180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once</a:t>
                      </a:r>
                      <a:endParaRPr lang="en-US" dirty="0"/>
                    </a:p>
                  </a:txBody>
                  <a:tcPr/>
                </a:tc>
              </a:tr>
              <a:tr h="413843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Thiazide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diuretic</a:t>
                      </a:r>
                      <a:endParaRPr lang="en-US" b="0" dirty="0">
                        <a:solidFill>
                          <a:srgbClr val="3498DB"/>
                        </a:solidFill>
                      </a:endParaRPr>
                    </a:p>
                  </a:txBody>
                  <a:tcPr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Chlorthalidone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12.5-25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once</a:t>
                      </a:r>
                      <a:endParaRPr lang="en-US" dirty="0"/>
                    </a:p>
                  </a:txBody>
                  <a:tcPr/>
                </a:tc>
              </a:tr>
              <a:tr h="4713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Hydrochlorothiazide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12.5-25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once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twice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80138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ECF0F1"/>
                </a:solidFill>
              </a:rPr>
              <a:t>ACEi</a:t>
            </a:r>
            <a:r>
              <a:rPr lang="en-US" sz="1400" dirty="0" smtClean="0">
                <a:solidFill>
                  <a:srgbClr val="ECF0F1"/>
                </a:solidFill>
              </a:rPr>
              <a:t> = ACE inhibitor, ARB = angiotensin receptor blocker, CCB = calcium channel blocker. International drugs omitted from table. Adapted from James PA, et al. JAMA 2014;311(5):507-520.</a:t>
            </a:r>
            <a:endParaRPr lang="en-US" sz="1400" dirty="0">
              <a:solidFill>
                <a:srgbClr val="EC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18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controversy?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departure from previous editions</a:t>
            </a:r>
          </a:p>
          <a:p>
            <a:r>
              <a:rPr lang="en-US" dirty="0" smtClean="0"/>
              <a:t>Discrepancies between experts</a:t>
            </a:r>
          </a:p>
          <a:p>
            <a:r>
              <a:rPr lang="en-US" dirty="0" smtClean="0"/>
              <a:t>Evidence-based, but unanswered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3818453"/>
            <a:ext cx="5105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ECF0F1"/>
                </a:solidFill>
              </a:rPr>
              <a:t>“… not a substitute for clinical judgment, and decisions about care must carefully consider… each individual patient.”</a:t>
            </a:r>
          </a:p>
          <a:p>
            <a:pPr algn="r">
              <a:spcBef>
                <a:spcPts val="1200"/>
              </a:spcBef>
            </a:pPr>
            <a:r>
              <a:rPr lang="en-US" sz="2000" dirty="0" smtClean="0">
                <a:solidFill>
                  <a:srgbClr val="3498DB"/>
                </a:solidFill>
                <a:latin typeface="+mj-lt"/>
              </a:rPr>
              <a:t>- JNC8 Guidelines</a:t>
            </a:r>
            <a:endParaRPr lang="en-US" sz="2000" dirty="0">
              <a:solidFill>
                <a:srgbClr val="3498D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0547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recommendations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978014"/>
              </p:ext>
            </p:extLst>
          </p:nvPr>
        </p:nvGraphicFramePr>
        <p:xfrm>
          <a:off x="533400" y="1447800"/>
          <a:ext cx="8077200" cy="478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3429000"/>
                <a:gridCol w="31242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Group</a:t>
                      </a:r>
                      <a:endParaRPr lang="en-US" sz="2400" dirty="0"/>
                    </a:p>
                  </a:txBody>
                  <a:tcPr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Recommendation</a:t>
                      </a:r>
                      <a:endParaRPr lang="en-US" sz="2400" dirty="0"/>
                    </a:p>
                  </a:txBody>
                  <a:tcPr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Grade</a:t>
                      </a:r>
                      <a:endParaRPr lang="en-US" sz="2400" dirty="0"/>
                    </a:p>
                  </a:txBody>
                  <a:tcPr>
                    <a:solidFill>
                      <a:srgbClr val="3498DB"/>
                    </a:solidFill>
                  </a:tcPr>
                </a:tc>
              </a:tr>
              <a:tr h="4452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Age </a:t>
                      </a:r>
                      <a:r>
                        <a:rPr lang="en-US" sz="2000" u="sng" dirty="0" smtClean="0"/>
                        <a:t>&gt;</a:t>
                      </a:r>
                      <a:r>
                        <a:rPr lang="en-US" sz="2000" u="none" dirty="0" smtClean="0"/>
                        <a:t> 60 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dirty="0" smtClean="0"/>
                        <a:t>Goal &lt;</a:t>
                      </a:r>
                      <a:r>
                        <a:rPr lang="en-US" sz="2000" u="none" baseline="0" dirty="0" smtClean="0"/>
                        <a:t> 150 / 90 mmHg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r>
                        <a:rPr lang="en-US" sz="2000" baseline="0" dirty="0" smtClean="0"/>
                        <a:t> (Strong)</a:t>
                      </a:r>
                      <a:endParaRPr lang="en-US" sz="2000" dirty="0"/>
                    </a:p>
                  </a:txBody>
                  <a:tcPr anchor="ctr"/>
                </a:tc>
              </a:tr>
              <a:tr h="78778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Age &lt; 60 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Goal &lt; 140 / 90 mmHg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 (Expert opinion)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dirty="0" smtClean="0"/>
                        <a:t>SBP)</a:t>
                      </a:r>
                    </a:p>
                    <a:p>
                      <a:r>
                        <a:rPr lang="en-US" sz="2000" dirty="0" smtClean="0"/>
                        <a:t>A (Strong)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dirty="0" smtClean="0"/>
                        <a:t>DBP)</a:t>
                      </a:r>
                      <a:endParaRPr lang="en-US" sz="2000" dirty="0"/>
                    </a:p>
                  </a:txBody>
                  <a:tcPr anchor="ctr"/>
                </a:tc>
              </a:tr>
              <a:tr h="4452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CKD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Goal &lt; 140</a:t>
                      </a:r>
                      <a:r>
                        <a:rPr lang="en-US" sz="2000" baseline="0" dirty="0" smtClean="0"/>
                        <a:t> / 90 mmHg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 (Expert opinion)</a:t>
                      </a:r>
                      <a:endParaRPr lang="en-US" sz="2000" dirty="0"/>
                    </a:p>
                  </a:txBody>
                  <a:tcPr anchor="ctr"/>
                </a:tc>
              </a:tr>
              <a:tr h="4452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Goal &lt; 140 / 90 mmHg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 (Expert</a:t>
                      </a:r>
                      <a:r>
                        <a:rPr lang="en-US" sz="2000" baseline="0" dirty="0" smtClean="0"/>
                        <a:t> opinion)</a:t>
                      </a:r>
                      <a:endParaRPr lang="en-US" sz="2000" dirty="0"/>
                    </a:p>
                  </a:txBody>
                  <a:tcPr anchor="ctr"/>
                </a:tc>
              </a:tr>
              <a:tr h="4452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Non-blacks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T</a:t>
                      </a:r>
                      <a:r>
                        <a:rPr lang="en-US" sz="2000" dirty="0" smtClean="0"/>
                        <a:t>hiazide, </a:t>
                      </a:r>
                      <a:r>
                        <a:rPr lang="en-US" sz="2000" dirty="0" err="1" smtClean="0"/>
                        <a:t>ACEi</a:t>
                      </a:r>
                      <a:r>
                        <a:rPr lang="en-US" sz="2000" dirty="0" smtClean="0"/>
                        <a:t>/ARB, or CCB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r>
                        <a:rPr lang="en-US" sz="2000" baseline="0" dirty="0" smtClean="0"/>
                        <a:t> (Moderate)</a:t>
                      </a:r>
                      <a:endParaRPr lang="en-US" sz="2000" dirty="0"/>
                    </a:p>
                  </a:txBody>
                  <a:tcPr anchor="ctr"/>
                </a:tc>
              </a:tr>
              <a:tr h="78778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Blacks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Initial</a:t>
                      </a:r>
                      <a:r>
                        <a:rPr lang="en-US" sz="2000" baseline="0" dirty="0" smtClean="0"/>
                        <a:t>: </a:t>
                      </a:r>
                      <a:r>
                        <a:rPr lang="en-US" sz="2000" dirty="0" smtClean="0"/>
                        <a:t>CCB or thiazide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 (Moderate)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dirty="0" smtClean="0"/>
                        <a:t>non-DM)</a:t>
                      </a:r>
                    </a:p>
                    <a:p>
                      <a:r>
                        <a:rPr lang="en-US" sz="2000" dirty="0" smtClean="0"/>
                        <a:t>C (Weak)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dirty="0" smtClean="0"/>
                        <a:t>DM)</a:t>
                      </a:r>
                      <a:endParaRPr lang="en-US" sz="2000" dirty="0"/>
                    </a:p>
                  </a:txBody>
                  <a:tcPr anchor="ctr"/>
                </a:tc>
              </a:tr>
              <a:tr h="4452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CKD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Initial </a:t>
                      </a:r>
                      <a:r>
                        <a:rPr lang="en-US" sz="2000" dirty="0" err="1" smtClean="0"/>
                        <a:t>ACEi</a:t>
                      </a:r>
                      <a:r>
                        <a:rPr lang="en-US" sz="2000" dirty="0" smtClean="0"/>
                        <a:t> or ARB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 (Moderate)</a:t>
                      </a:r>
                      <a:endParaRPr lang="en-US" sz="2000" dirty="0"/>
                    </a:p>
                  </a:txBody>
                  <a:tcPr anchor="ctr"/>
                </a:tc>
              </a:tr>
              <a:tr h="4452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Strategies for achieving</a:t>
                      </a:r>
                      <a:r>
                        <a:rPr lang="en-US" sz="2000" baseline="0" dirty="0" smtClean="0"/>
                        <a:t> goal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 (Expert opinion)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107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questions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498DB"/>
                </a:solidFill>
                <a:latin typeface="+mj-lt"/>
              </a:rPr>
              <a:t>Blood Cholesterol</a:t>
            </a:r>
            <a:endParaRPr lang="en-US" sz="2800" dirty="0">
              <a:solidFill>
                <a:srgbClr val="3498DB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prevention in older populations</a:t>
            </a:r>
          </a:p>
          <a:p>
            <a:r>
              <a:rPr lang="en-US" dirty="0" smtClean="0"/>
              <a:t>Alternate strategies for reducing ASCVD risk</a:t>
            </a:r>
          </a:p>
          <a:p>
            <a:r>
              <a:rPr lang="en-US" dirty="0" smtClean="0"/>
              <a:t>Non-statin therapies added to low-dose statin</a:t>
            </a:r>
          </a:p>
          <a:p>
            <a:r>
              <a:rPr lang="en-US" dirty="0" smtClean="0"/>
              <a:t>Diabetes risks</a:t>
            </a:r>
          </a:p>
          <a:p>
            <a:r>
              <a:rPr lang="en-US" dirty="0" smtClean="0"/>
              <a:t>New therapies vs. statins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498DB"/>
                </a:solidFill>
                <a:latin typeface="+mj-lt"/>
              </a:rPr>
              <a:t>Blood Pressure</a:t>
            </a:r>
            <a:endParaRPr lang="en-US" sz="2800" dirty="0">
              <a:solidFill>
                <a:srgbClr val="3498DB"/>
              </a:solidFill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oals for older patients with high-risk features </a:t>
            </a:r>
          </a:p>
          <a:p>
            <a:r>
              <a:rPr lang="en-US" dirty="0" smtClean="0"/>
              <a:t>Goals in younger patients</a:t>
            </a:r>
          </a:p>
          <a:p>
            <a:r>
              <a:rPr lang="en-US" dirty="0" smtClean="0"/>
              <a:t>Non-hypertensive populations (e.g., HF)</a:t>
            </a:r>
          </a:p>
          <a:p>
            <a:r>
              <a:rPr lang="en-US" dirty="0" smtClean="0"/>
              <a:t>Which optimization strategy is best?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31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build="p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7696200" cy="457200"/>
          </a:xfrm>
        </p:spPr>
        <p:txBody>
          <a:bodyPr/>
          <a:lstStyle/>
          <a:p>
            <a:r>
              <a:rPr lang="en-US" dirty="0" smtClean="0"/>
              <a:t>Guidelines for the Management of Cardiovascular Risk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4244975"/>
            <a:ext cx="8458200" cy="555625"/>
          </a:xfrm>
        </p:spPr>
        <p:txBody>
          <a:bodyPr/>
          <a:lstStyle/>
          <a:p>
            <a:r>
              <a:rPr lang="en-US" dirty="0" smtClean="0"/>
              <a:t>Consensus or controversy?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916269"/>
            <a:ext cx="7086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3498DB"/>
                </a:solidFill>
                <a:latin typeface="+mj-lt"/>
              </a:rPr>
              <a:t>Brent N. Reed, PharmD, BCPS-AQ Cardiology, FAHA</a:t>
            </a:r>
          </a:p>
          <a:p>
            <a:r>
              <a:rPr lang="en-US" sz="1400" dirty="0" smtClean="0">
                <a:solidFill>
                  <a:srgbClr val="ECF0F1"/>
                </a:solidFill>
              </a:rPr>
              <a:t>Assistant Professor, Department of Pharmacy Practice and Science</a:t>
            </a:r>
          </a:p>
          <a:p>
            <a:r>
              <a:rPr lang="en-US" sz="1400" dirty="0" smtClean="0">
                <a:solidFill>
                  <a:srgbClr val="ECF0F1"/>
                </a:solidFill>
              </a:rPr>
              <a:t>University of Maryland School of Pharmacy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8945"/>
            <a:ext cx="2209800" cy="5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4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81000"/>
            <a:ext cx="8534400" cy="5334000"/>
          </a:xfrm>
          <a:prstGeom prst="rect">
            <a:avLst/>
          </a:prstGeom>
          <a:solidFill>
            <a:schemeClr val="bg1"/>
          </a:solidFill>
          <a:ln w="25400">
            <a:solidFill>
              <a:srgbClr val="3498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100" t="3019" r="4415" b="12464"/>
          <a:stretch/>
        </p:blipFill>
        <p:spPr>
          <a:xfrm>
            <a:off x="533400" y="2590800"/>
            <a:ext cx="3434199" cy="2895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609600"/>
            <a:ext cx="1497013" cy="845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57200"/>
            <a:ext cx="6858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Parachute use to prevent death and major trauma related to gravitational challenge: systematic review of </a:t>
            </a:r>
            <a:r>
              <a:rPr lang="en-US" sz="2400" b="1" dirty="0" err="1" smtClean="0"/>
              <a:t>randomised</a:t>
            </a:r>
            <a:r>
              <a:rPr lang="en-US" sz="2400" b="1" dirty="0" smtClean="0"/>
              <a:t> controlled trials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Gordon C S Smith, Jill P Pell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2556808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/>
            <a:r>
              <a:rPr lang="en-US" sz="2400" dirty="0" smtClean="0"/>
              <a:t>“Parachutes reduce the risk of injury after gravitational challenge, but their effectiveness has not been proved with randomized controlled trials”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63246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ECF0F1"/>
                </a:solidFill>
              </a:rPr>
              <a:t>BMJ 2003;327;1459-</a:t>
            </a:r>
            <a:r>
              <a:rPr lang="en-US" sz="1400" i="1" dirty="0" smtClean="0">
                <a:solidFill>
                  <a:srgbClr val="ECF0F1"/>
                </a:solidFill>
              </a:rPr>
              <a:t>1461.</a:t>
            </a:r>
            <a:endParaRPr lang="en-US" sz="1400" i="1" dirty="0">
              <a:solidFill>
                <a:srgbClr val="EC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52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pharmacologic management of blood cholesterol and blood pressure</a:t>
            </a:r>
          </a:p>
          <a:p>
            <a:r>
              <a:rPr lang="en-US" dirty="0" smtClean="0"/>
              <a:t>Summarize evidence responsible for major changes in updated practice guidelines</a:t>
            </a:r>
          </a:p>
          <a:p>
            <a:r>
              <a:rPr lang="en-US" dirty="0" smtClean="0"/>
              <a:t>Recognize where important questions remain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89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4495800"/>
            <a:ext cx="8458200" cy="1371600"/>
          </a:xfrm>
        </p:spPr>
        <p:txBody>
          <a:bodyPr anchor="b"/>
          <a:lstStyle/>
          <a:p>
            <a:r>
              <a:rPr lang="en-US" sz="3400" dirty="0" smtClean="0"/>
              <a:t>Guidelines for blood cholesterol</a:t>
            </a:r>
            <a:endParaRPr lang="en-US" sz="3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5943600"/>
            <a:ext cx="7315200" cy="457200"/>
          </a:xfrm>
        </p:spPr>
        <p:txBody>
          <a:bodyPr/>
          <a:lstStyle/>
          <a:p>
            <a:r>
              <a:rPr lang="en-US" dirty="0" smtClean="0"/>
              <a:t>Stone NJ, et al. </a:t>
            </a:r>
            <a:r>
              <a:rPr lang="en-US" i="1" dirty="0" smtClean="0"/>
              <a:t>Circulation</a:t>
            </a:r>
            <a:r>
              <a:rPr lang="en-US" dirty="0" smtClean="0"/>
              <a:t>.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47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953000"/>
          </a:xfrm>
        </p:spPr>
        <p:txBody>
          <a:bodyPr numCol="3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498DB"/>
                </a:solidFill>
                <a:latin typeface="+mj-lt"/>
              </a:rPr>
              <a:t>Statin vs. Control</a:t>
            </a:r>
          </a:p>
          <a:p>
            <a:r>
              <a:rPr lang="en-US" dirty="0"/>
              <a:t>SSSS</a:t>
            </a:r>
          </a:p>
          <a:p>
            <a:r>
              <a:rPr lang="en-US" dirty="0"/>
              <a:t>HPS</a:t>
            </a:r>
          </a:p>
          <a:p>
            <a:r>
              <a:rPr lang="en-US" dirty="0"/>
              <a:t>ALLIANCE</a:t>
            </a:r>
          </a:p>
          <a:p>
            <a:r>
              <a:rPr lang="en-US" dirty="0"/>
              <a:t>CARDS</a:t>
            </a:r>
          </a:p>
          <a:p>
            <a:r>
              <a:rPr lang="en-US" dirty="0"/>
              <a:t>JUPITER</a:t>
            </a:r>
          </a:p>
          <a:p>
            <a:r>
              <a:rPr lang="en-US" dirty="0"/>
              <a:t>ASCOT-LLA</a:t>
            </a:r>
          </a:p>
          <a:p>
            <a:r>
              <a:rPr lang="en-US" dirty="0"/>
              <a:t>Post-CABG</a:t>
            </a:r>
          </a:p>
          <a:p>
            <a:r>
              <a:rPr lang="en-US" dirty="0"/>
              <a:t>WOSCOPS</a:t>
            </a:r>
          </a:p>
          <a:p>
            <a:r>
              <a:rPr lang="en-US" dirty="0"/>
              <a:t>PROSPER</a:t>
            </a:r>
          </a:p>
          <a:p>
            <a:r>
              <a:rPr lang="en-US" dirty="0"/>
              <a:t>CARE</a:t>
            </a:r>
          </a:p>
          <a:p>
            <a:r>
              <a:rPr lang="en-US" dirty="0"/>
              <a:t>LIPID</a:t>
            </a:r>
          </a:p>
          <a:p>
            <a:endParaRPr lang="en-US" dirty="0"/>
          </a:p>
          <a:p>
            <a:r>
              <a:rPr lang="en-US" dirty="0"/>
              <a:t>ASPEN</a:t>
            </a:r>
          </a:p>
          <a:p>
            <a:r>
              <a:rPr lang="en-US" dirty="0"/>
              <a:t>AURORA</a:t>
            </a:r>
          </a:p>
          <a:p>
            <a:r>
              <a:rPr lang="en-US" dirty="0" smtClean="0"/>
              <a:t>AFCAPS/</a:t>
            </a:r>
            <a:br>
              <a:rPr lang="en-US" dirty="0" smtClean="0"/>
            </a:br>
            <a:r>
              <a:rPr lang="en-US" dirty="0" err="1" smtClean="0"/>
              <a:t>TexCAPS</a:t>
            </a:r>
            <a:endParaRPr lang="en-US" dirty="0"/>
          </a:p>
          <a:p>
            <a:r>
              <a:rPr lang="en-US" dirty="0"/>
              <a:t>LIPS</a:t>
            </a:r>
          </a:p>
          <a:p>
            <a:r>
              <a:rPr lang="en-US" dirty="0"/>
              <a:t>GISSI-HF</a:t>
            </a:r>
          </a:p>
          <a:p>
            <a:r>
              <a:rPr lang="en-US" dirty="0"/>
              <a:t>4D</a:t>
            </a:r>
          </a:p>
          <a:p>
            <a:r>
              <a:rPr lang="en-US" dirty="0"/>
              <a:t>ALERT</a:t>
            </a:r>
          </a:p>
          <a:p>
            <a:r>
              <a:rPr lang="en-US" dirty="0"/>
              <a:t>MEGA</a:t>
            </a:r>
          </a:p>
          <a:p>
            <a:r>
              <a:rPr lang="en-US" dirty="0"/>
              <a:t>ALLHAT-LLT</a:t>
            </a:r>
          </a:p>
          <a:p>
            <a:r>
              <a:rPr lang="en-US" dirty="0" smtClean="0"/>
              <a:t>GISSI-P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498DB"/>
                </a:solidFill>
                <a:latin typeface="+mj-lt"/>
              </a:rPr>
              <a:t>More vs. Less Statin</a:t>
            </a:r>
          </a:p>
          <a:p>
            <a:r>
              <a:rPr lang="en-US" dirty="0" smtClean="0"/>
              <a:t>PROVE-IT</a:t>
            </a:r>
          </a:p>
          <a:p>
            <a:r>
              <a:rPr lang="en-US" dirty="0" smtClean="0"/>
              <a:t>TNT</a:t>
            </a:r>
          </a:p>
          <a:p>
            <a:r>
              <a:rPr lang="en-US" dirty="0" smtClean="0"/>
              <a:t>IDEAL</a:t>
            </a:r>
          </a:p>
          <a:p>
            <a:r>
              <a:rPr lang="en-US" dirty="0" smtClean="0"/>
              <a:t>SEARCH</a:t>
            </a:r>
          </a:p>
          <a:p>
            <a:r>
              <a:rPr lang="en-US" dirty="0" smtClean="0"/>
              <a:t>A to Z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3498DB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67400" y="1801368"/>
            <a:ext cx="2590800" cy="0"/>
          </a:xfrm>
          <a:prstGeom prst="line">
            <a:avLst/>
          </a:prstGeom>
          <a:ln w="38100">
            <a:solidFill>
              <a:srgbClr val="3498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" y="1801368"/>
            <a:ext cx="5029200" cy="0"/>
          </a:xfrm>
          <a:prstGeom prst="line">
            <a:avLst/>
          </a:prstGeom>
          <a:ln w="38100">
            <a:solidFill>
              <a:srgbClr val="3498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54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05561423"/>
              </p:ext>
            </p:extLst>
          </p:nvPr>
        </p:nvGraphicFramePr>
        <p:xfrm>
          <a:off x="76200" y="1600200"/>
          <a:ext cx="8763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632460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ECF0F1"/>
                </a:solidFill>
              </a:rPr>
              <a:t>Adapted </a:t>
            </a:r>
            <a:r>
              <a:rPr lang="en-US" sz="1400" dirty="0">
                <a:solidFill>
                  <a:srgbClr val="ECF0F1"/>
                </a:solidFill>
              </a:rPr>
              <a:t>from Lancet 2005; 366(9493):1267-78.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672705"/>
              </p:ext>
            </p:extLst>
          </p:nvPr>
        </p:nvGraphicFramePr>
        <p:xfrm>
          <a:off x="1066800" y="5721027"/>
          <a:ext cx="7690337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05000"/>
                <a:gridCol w="1905000"/>
                <a:gridCol w="189913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30 (24-37)</a:t>
                      </a:r>
                      <a:endParaRPr lang="en-US" sz="1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27 (20-34)</a:t>
                      </a:r>
                      <a:endParaRPr lang="en-US" sz="1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 (4-12)</a:t>
                      </a:r>
                      <a:endParaRPr lang="en-US" sz="1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48 (39-57)</a:t>
                      </a:r>
                      <a:endParaRPr lang="en-US" sz="1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5509736"/>
            <a:ext cx="1389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CF0F1"/>
                </a:solidFill>
              </a:rPr>
              <a:t>Outcomes avoided per 1000 (95% CI)</a:t>
            </a:r>
            <a:endParaRPr lang="en-US" sz="1400" b="1" dirty="0">
              <a:solidFill>
                <a:srgbClr val="ECF0F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prevention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112389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CF0F1"/>
                </a:solidFill>
              </a:rPr>
              <a:t>5-year absolute benefits per mg/</a:t>
            </a:r>
            <a:r>
              <a:rPr lang="en-US" sz="2000" dirty="0" err="1" smtClean="0">
                <a:solidFill>
                  <a:srgbClr val="ECF0F1"/>
                </a:solidFill>
              </a:rPr>
              <a:t>dL</a:t>
            </a:r>
            <a:r>
              <a:rPr lang="en-US" sz="2000" dirty="0" smtClean="0">
                <a:solidFill>
                  <a:srgbClr val="ECF0F1"/>
                </a:solidFill>
              </a:rPr>
              <a:t> LDL-C reduction</a:t>
            </a:r>
            <a:endParaRPr lang="en-US" sz="2000" dirty="0">
              <a:solidFill>
                <a:srgbClr val="EC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71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13489045"/>
              </p:ext>
            </p:extLst>
          </p:nvPr>
        </p:nvGraphicFramePr>
        <p:xfrm>
          <a:off x="76200" y="1600200"/>
          <a:ext cx="8763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632460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ECF0F1"/>
                </a:solidFill>
              </a:rPr>
              <a:t>Adapted </a:t>
            </a:r>
            <a:r>
              <a:rPr lang="en-US" sz="1400" dirty="0">
                <a:solidFill>
                  <a:srgbClr val="ECF0F1"/>
                </a:solidFill>
              </a:rPr>
              <a:t>from Lancet 2005; 366(9493):1267-78.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05803"/>
              </p:ext>
            </p:extLst>
          </p:nvPr>
        </p:nvGraphicFramePr>
        <p:xfrm>
          <a:off x="1143001" y="5721027"/>
          <a:ext cx="76141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910"/>
                <a:gridCol w="1926089"/>
                <a:gridCol w="1905000"/>
                <a:gridCol w="189913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18 (14-23)</a:t>
                      </a:r>
                      <a:endParaRPr lang="en-US" sz="1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12 (9-16)</a:t>
                      </a:r>
                      <a:endParaRPr lang="en-US" sz="1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</a:t>
                      </a:r>
                      <a:r>
                        <a:rPr lang="en-US" sz="1600" b="0" baseline="0" dirty="0" smtClean="0"/>
                        <a:t> (1-8)</a:t>
                      </a:r>
                      <a:endParaRPr lang="en-US" sz="1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25 (19-31)</a:t>
                      </a:r>
                      <a:endParaRPr lang="en-US" sz="16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5509736"/>
            <a:ext cx="1389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CF0F1"/>
                </a:solidFill>
              </a:rPr>
              <a:t>Outcomes avoided per 1000 (95% CI)</a:t>
            </a:r>
            <a:endParaRPr lang="en-US" sz="1400" b="1" dirty="0">
              <a:solidFill>
                <a:srgbClr val="ECF0F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prevention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112389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CF0F1"/>
                </a:solidFill>
              </a:rPr>
              <a:t>5-year absolute benefits per mg/</a:t>
            </a:r>
            <a:r>
              <a:rPr lang="en-US" sz="2000" dirty="0" err="1" smtClean="0">
                <a:solidFill>
                  <a:srgbClr val="ECF0F1"/>
                </a:solidFill>
              </a:rPr>
              <a:t>dL</a:t>
            </a:r>
            <a:r>
              <a:rPr lang="en-US" sz="2000" dirty="0" smtClean="0">
                <a:solidFill>
                  <a:srgbClr val="ECF0F1"/>
                </a:solidFill>
              </a:rPr>
              <a:t> LDL-C reduction</a:t>
            </a:r>
            <a:endParaRPr lang="en-US" sz="2000" dirty="0">
              <a:solidFill>
                <a:srgbClr val="EC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7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El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Lato Black"/>
        <a:ea typeface=""/>
        <a:cs typeface=""/>
      </a:majorFont>
      <a:minorFont>
        <a:latin typeface="Enrique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98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5399</TotalTime>
  <Words>1767</Words>
  <Application>Microsoft Office PowerPoint</Application>
  <PresentationFormat>On-screen Show (4:3)</PresentationFormat>
  <Paragraphs>398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Lato Black</vt:lpstr>
      <vt:lpstr>Corbel</vt:lpstr>
      <vt:lpstr>Enriqueta</vt:lpstr>
      <vt:lpstr>Office Theme</vt:lpstr>
      <vt:lpstr>Consensus or controversy?</vt:lpstr>
      <vt:lpstr>PowerPoint Presentation</vt:lpstr>
      <vt:lpstr>Why the controversy?</vt:lpstr>
      <vt:lpstr>PowerPoint Presentation</vt:lpstr>
      <vt:lpstr>Learning objectives</vt:lpstr>
      <vt:lpstr>Guidelines for blood cholesterol</vt:lpstr>
      <vt:lpstr>Trial Data</vt:lpstr>
      <vt:lpstr>Secondary prevention</vt:lpstr>
      <vt:lpstr>Primary prevention</vt:lpstr>
      <vt:lpstr>PowerPoint Presentation</vt:lpstr>
      <vt:lpstr>Areas of inadequate evidence</vt:lpstr>
      <vt:lpstr>PowerPoint Presentation</vt:lpstr>
      <vt:lpstr>Statin intensity</vt:lpstr>
      <vt:lpstr>Risk factors for adverse events</vt:lpstr>
      <vt:lpstr>Statins in primary prevention</vt:lpstr>
      <vt:lpstr>Risk calculator</vt:lpstr>
      <vt:lpstr>PowerPoint Presentation</vt:lpstr>
      <vt:lpstr>Prior to statin initiation</vt:lpstr>
      <vt:lpstr>PowerPoint Presentation</vt:lpstr>
      <vt:lpstr>Non-statin therapies</vt:lpstr>
      <vt:lpstr>Guidelines for blood pressure</vt:lpstr>
      <vt:lpstr>Major differences from JNC7</vt:lpstr>
      <vt:lpstr>Age-stratified goals</vt:lpstr>
      <vt:lpstr>Chronic kidney disease</vt:lpstr>
      <vt:lpstr>Diabetes mellitus</vt:lpstr>
      <vt:lpstr>Selection of initial therapy</vt:lpstr>
      <vt:lpstr>PowerPoint Presentation</vt:lpstr>
      <vt:lpstr>Antihypertensive strategies</vt:lpstr>
      <vt:lpstr>PowerPoint Presentation</vt:lpstr>
      <vt:lpstr>Evidence for recommendations</vt:lpstr>
      <vt:lpstr>Remaining questions</vt:lpstr>
      <vt:lpstr>Consensus or controversy?</vt:lpstr>
    </vt:vector>
  </TitlesOfParts>
  <Company>University of Maryland Baltimore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Reed, Brent</dc:creator>
  <cp:lastModifiedBy>Reed, Brent</cp:lastModifiedBy>
  <cp:revision>198</cp:revision>
  <dcterms:created xsi:type="dcterms:W3CDTF">2014-02-25T22:58:22Z</dcterms:created>
  <dcterms:modified xsi:type="dcterms:W3CDTF">2014-05-05T12:17:19Z</dcterms:modified>
</cp:coreProperties>
</file>