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Lst>
  <p:notesMasterIdLst>
    <p:notesMasterId r:id="rId74"/>
  </p:notesMasterIdLst>
  <p:sldIdLst>
    <p:sldId id="312" r:id="rId3"/>
    <p:sldId id="309" r:id="rId4"/>
    <p:sldId id="308" r:id="rId5"/>
    <p:sldId id="311" r:id="rId6"/>
    <p:sldId id="313" r:id="rId7"/>
    <p:sldId id="314" r:id="rId8"/>
    <p:sldId id="310" r:id="rId9"/>
    <p:sldId id="401" r:id="rId10"/>
    <p:sldId id="390" r:id="rId11"/>
    <p:sldId id="394" r:id="rId12"/>
    <p:sldId id="391" r:id="rId13"/>
    <p:sldId id="392" r:id="rId14"/>
    <p:sldId id="395" r:id="rId15"/>
    <p:sldId id="396" r:id="rId16"/>
    <p:sldId id="321" r:id="rId17"/>
    <p:sldId id="357" r:id="rId18"/>
    <p:sldId id="360" r:id="rId19"/>
    <p:sldId id="359" r:id="rId20"/>
    <p:sldId id="402" r:id="rId21"/>
    <p:sldId id="398" r:id="rId22"/>
    <p:sldId id="403" r:id="rId23"/>
    <p:sldId id="305" r:id="rId24"/>
    <p:sldId id="362" r:id="rId25"/>
    <p:sldId id="366" r:id="rId26"/>
    <p:sldId id="367" r:id="rId27"/>
    <p:sldId id="364" r:id="rId28"/>
    <p:sldId id="369" r:id="rId29"/>
    <p:sldId id="404" r:id="rId30"/>
    <p:sldId id="370" r:id="rId31"/>
    <p:sldId id="338" r:id="rId32"/>
    <p:sldId id="339" r:id="rId33"/>
    <p:sldId id="263" r:id="rId34"/>
    <p:sldId id="264" r:id="rId35"/>
    <p:sldId id="374" r:id="rId36"/>
    <p:sldId id="377" r:id="rId37"/>
    <p:sldId id="378" r:id="rId38"/>
    <p:sldId id="323" r:id="rId39"/>
    <p:sldId id="324" r:id="rId40"/>
    <p:sldId id="383" r:id="rId41"/>
    <p:sldId id="384" r:id="rId42"/>
    <p:sldId id="385" r:id="rId43"/>
    <p:sldId id="381" r:id="rId44"/>
    <p:sldId id="327" r:id="rId45"/>
    <p:sldId id="328" r:id="rId46"/>
    <p:sldId id="386" r:id="rId47"/>
    <p:sldId id="387" r:id="rId48"/>
    <p:sldId id="334" r:id="rId49"/>
    <p:sldId id="329" r:id="rId50"/>
    <p:sldId id="330" r:id="rId51"/>
    <p:sldId id="331" r:id="rId52"/>
    <p:sldId id="335" r:id="rId53"/>
    <p:sldId id="336" r:id="rId54"/>
    <p:sldId id="340" r:id="rId55"/>
    <p:sldId id="341" r:id="rId56"/>
    <p:sldId id="337" r:id="rId57"/>
    <p:sldId id="349" r:id="rId58"/>
    <p:sldId id="348" r:id="rId59"/>
    <p:sldId id="342" r:id="rId60"/>
    <p:sldId id="343" r:id="rId61"/>
    <p:sldId id="351" r:id="rId62"/>
    <p:sldId id="347" r:id="rId63"/>
    <p:sldId id="350" r:id="rId64"/>
    <p:sldId id="352" r:id="rId65"/>
    <p:sldId id="353" r:id="rId66"/>
    <p:sldId id="344" r:id="rId67"/>
    <p:sldId id="345" r:id="rId68"/>
    <p:sldId id="346" r:id="rId69"/>
    <p:sldId id="406" r:id="rId70"/>
    <p:sldId id="405" r:id="rId71"/>
    <p:sldId id="354" r:id="rId72"/>
    <p:sldId id="37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A71"/>
    <a:srgbClr val="0000E0"/>
    <a:srgbClr val="61FE3D"/>
    <a:srgbClr val="4DCB31"/>
    <a:srgbClr val="00BC00"/>
    <a:srgbClr val="000000"/>
    <a:srgbClr val="443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128" y="-8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B3283-7AFF-D840-9B4A-67F18A8BAACB}" type="datetimeFigureOut">
              <a:rPr lang="en-US" smtClean="0"/>
              <a:pPr/>
              <a:t>9/7/15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2B379-1E28-B446-8B91-A7504ACBD6B9}" type="slidenum">
              <a:rPr lang="en-US" smtClean="0"/>
              <a:pPr/>
              <a:t>‹#›</a:t>
            </a:fld>
            <a:endParaRPr lang="en-US"/>
          </a:p>
        </p:txBody>
      </p:sp>
    </p:spTree>
    <p:extLst>
      <p:ext uri="{BB962C8B-B14F-4D97-AF65-F5344CB8AC3E}">
        <p14:creationId xmlns:p14="http://schemas.microsoft.com/office/powerpoint/2010/main" val="14296556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12</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13</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18</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19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Scored as a mean fluorescence index or molecules of equivalent soluble fluorescence. </a:t>
            </a:r>
          </a:p>
          <a:p>
            <a:endParaRPr lang="en-US" dirty="0"/>
          </a:p>
        </p:txBody>
      </p:sp>
      <p:sp>
        <p:nvSpPr>
          <p:cNvPr id="4" name="Slide Number Placeholder 3"/>
          <p:cNvSpPr>
            <a:spLocks noGrp="1"/>
          </p:cNvSpPr>
          <p:nvPr>
            <p:ph type="sldNum" sz="quarter" idx="10"/>
          </p:nvPr>
        </p:nvSpPr>
        <p:spPr/>
        <p:txBody>
          <a:bodyPr/>
          <a:lstStyle/>
          <a:p>
            <a:fld id="{77D2B379-1E28-B446-8B91-A7504ACBD6B9}" type="slidenum">
              <a:rPr lang="en-US" smtClean="0"/>
              <a:pPr/>
              <a:t>22</a:t>
            </a:fld>
            <a:endParaRPr lang="en-US"/>
          </a:p>
        </p:txBody>
      </p:sp>
    </p:spTree>
    <p:extLst>
      <p:ext uri="{BB962C8B-B14F-4D97-AF65-F5344CB8AC3E}">
        <p14:creationId xmlns:p14="http://schemas.microsoft.com/office/powerpoint/2010/main" val="1926824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23</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28</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29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7D2B379-1E28-B446-8B91-A7504ACBD6B9}" type="slidenum">
              <a:rPr lang="en-US" smtClean="0"/>
              <a:pPr/>
              <a:t>31</a:t>
            </a:fld>
            <a:endParaRPr lang="en-US"/>
          </a:p>
        </p:txBody>
      </p:sp>
    </p:spTree>
    <p:extLst>
      <p:ext uri="{BB962C8B-B14F-4D97-AF65-F5344CB8AC3E}">
        <p14:creationId xmlns:p14="http://schemas.microsoft.com/office/powerpoint/2010/main" val="4081473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B379-1E28-B446-8B91-A7504ACBD6B9}" type="slidenum">
              <a:rPr lang="en-US" smtClean="0"/>
              <a:pPr/>
              <a:t>32</a:t>
            </a:fld>
            <a:endParaRPr lang="en-US"/>
          </a:p>
        </p:txBody>
      </p:sp>
    </p:spTree>
    <p:extLst>
      <p:ext uri="{BB962C8B-B14F-4D97-AF65-F5344CB8AC3E}">
        <p14:creationId xmlns:p14="http://schemas.microsoft.com/office/powerpoint/2010/main" val="1937567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7D2B379-1E28-B446-8B91-A7504ACBD6B9}" type="slidenum">
              <a:rPr lang="en-US" smtClean="0"/>
              <a:pPr/>
              <a:t>33</a:t>
            </a:fld>
            <a:endParaRPr lang="en-US"/>
          </a:p>
        </p:txBody>
      </p:sp>
    </p:spTree>
    <p:extLst>
      <p:ext uri="{BB962C8B-B14F-4D97-AF65-F5344CB8AC3E}">
        <p14:creationId xmlns:p14="http://schemas.microsoft.com/office/powerpoint/2010/main" val="2342337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38</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39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42</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43</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48</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49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52</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53</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58</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647700" rtl="0" eaLnBrk="1" fontAlgn="auto" latinLnBrk="0" hangingPunct="1">
              <a:lnSpc>
                <a:spcPct val="100000"/>
              </a:lnSpc>
              <a:spcBef>
                <a:spcPts val="0"/>
              </a:spcBef>
              <a:spcAft>
                <a:spcPts val="0"/>
              </a:spcAft>
              <a:buClrTx/>
              <a:buSzTx/>
              <a:buFontTx/>
              <a:buNone/>
              <a:tabLst/>
              <a:defRPr/>
            </a:pPr>
            <a:endParaRPr lang="en-US" dirty="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59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62</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63</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64</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65</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66</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D2B379-1E28-B446-8B91-A7504ACBD6B9}" type="slidenum">
              <a:rPr lang="en-US" smtClean="0"/>
              <a:pPr/>
              <a:t>68</a:t>
            </a:fld>
            <a:endParaRPr lang="en-US"/>
          </a:p>
        </p:txBody>
      </p:sp>
    </p:spTree>
    <p:extLst>
      <p:ext uri="{BB962C8B-B14F-4D97-AF65-F5344CB8AC3E}">
        <p14:creationId xmlns:p14="http://schemas.microsoft.com/office/powerpoint/2010/main" val="32147846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69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7</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70</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71</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8</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charset="0"/>
                <a:ea typeface="ＭＳ Ｐゴシック" charset="0"/>
              </a:defRPr>
            </a:lvl1pPr>
            <a:lvl2pPr marL="742950" indent="-285750">
              <a:defRPr b="1">
                <a:solidFill>
                  <a:schemeClr val="tx1"/>
                </a:solidFill>
                <a:latin typeface="Times New Roman" charset="0"/>
                <a:ea typeface="ＭＳ Ｐゴシック" charset="0"/>
              </a:defRPr>
            </a:lvl2pPr>
            <a:lvl3pPr marL="1143000" indent="-228600">
              <a:defRPr b="1">
                <a:solidFill>
                  <a:schemeClr val="tx1"/>
                </a:solidFill>
                <a:latin typeface="Times New Roman" charset="0"/>
                <a:ea typeface="ＭＳ Ｐゴシック" charset="0"/>
              </a:defRPr>
            </a:lvl3pPr>
            <a:lvl4pPr marL="1600200" indent="-228600">
              <a:defRPr b="1">
                <a:solidFill>
                  <a:schemeClr val="tx1"/>
                </a:solidFill>
                <a:latin typeface="Times New Roman" charset="0"/>
                <a:ea typeface="ＭＳ Ｐゴシック" charset="0"/>
              </a:defRPr>
            </a:lvl4pPr>
            <a:lvl5pPr marL="2057400" indent="-228600">
              <a:defRPr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b="1">
                <a:solidFill>
                  <a:schemeClr val="tx1"/>
                </a:solidFill>
                <a:latin typeface="Times New Roman" charset="0"/>
                <a:ea typeface="ＭＳ Ｐゴシック" charset="0"/>
              </a:defRPr>
            </a:lvl9pPr>
          </a:lstStyle>
          <a:p>
            <a:fld id="{935D154D-BD13-F849-BA88-0010D3C44FF3}" type="slidenum">
              <a:rPr lang="en-US" b="0">
                <a:latin typeface="Arial" charset="0"/>
              </a:rPr>
              <a:pPr/>
              <a:t>9</a:t>
            </a:fld>
            <a:endParaRPr lang="en-US" b="0">
              <a:latin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defTabSz="647700"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latin typeface="Times New Roman" pitchFamily="18" charset="0"/>
                  <a:ea typeface="+mn-ea"/>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latin typeface="Times New Roman" pitchFamily="18" charset="0"/>
                  <a:ea typeface="+mn-ea"/>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latin typeface="Times New Roman" pitchFamily="18" charset="0"/>
                  <a:ea typeface="+mn-ea"/>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latin typeface="Times New Roman" pitchFamily="18" charset="0"/>
                  <a:ea typeface="+mn-ea"/>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latin typeface="Times New Roman" pitchFamily="18" charset="0"/>
                  <a:ea typeface="+mn-ea"/>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Times New Roman" pitchFamily="18" charset="0"/>
                <a:ea typeface="+mn-ea"/>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latin typeface="Times New Roman" pitchFamily="18" charset="0"/>
                <a:ea typeface="+mn-ea"/>
              </a:endParaRPr>
            </a:p>
          </p:txBody>
        </p:sp>
      </p:grpSp>
      <p:sp>
        <p:nvSpPr>
          <p:cNvPr id="1127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1127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fld id="{7E972890-02EE-1843-9890-721A0CC8AF1B}" type="datetimeFigureOut">
              <a:rPr lang="en-US" smtClean="0"/>
              <a:pPr/>
              <a:t>9/7/15</a:t>
            </a:fld>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554841B6-BD8A-094F-8C5A-7A8A9626B740}" type="slidenum">
              <a:rPr lang="en-US" smtClean="0"/>
              <a:pPr/>
              <a:t>‹#›</a:t>
            </a:fld>
            <a:endParaRPr lang="en-US"/>
          </a:p>
        </p:txBody>
      </p:sp>
    </p:spTree>
    <p:extLst>
      <p:ext uri="{BB962C8B-B14F-4D97-AF65-F5344CB8AC3E}">
        <p14:creationId xmlns:p14="http://schemas.microsoft.com/office/powerpoint/2010/main" val="1542727367"/>
      </p:ext>
    </p:extLst>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5"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730280803"/>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5"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084094291"/>
      </p:ext>
    </p:extLst>
  </p:cSld>
  <p:clrMapOvr>
    <a:masterClrMapping/>
  </p:clrMapOvr>
  <p:transition xmlns:p14="http://schemas.microsoft.com/office/powerpoint/2010/mai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fld id="{287C4CE2-F0C7-374D-88CA-4AF3939A602F}"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86661478"/>
      </p:ext>
    </p:extLst>
  </p:cSld>
  <p:clrMapOvr>
    <a:masterClrMapping/>
  </p:clrMapOvr>
  <p:transition xmlns:p14="http://schemas.microsoft.com/office/powerpoint/2010/mai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b="1">
                <a:latin typeface="Times New Roman" charset="0"/>
              </a:defRPr>
            </a:lvl1pPr>
          </a:lstStyle>
          <a:p>
            <a:fld id="{11C4C087-DE51-524F-BCC1-8B59B2773177}" type="datetimeFigureOut">
              <a:rPr lang="en-US"/>
              <a:pPr/>
              <a:t>9/7/15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charset="0"/>
              </a:defRPr>
            </a:lvl1pPr>
          </a:lstStyle>
          <a:p>
            <a:fld id="{2B1C46C9-5FDB-6645-AD22-D0CF6CA5D620}" type="slidenum">
              <a:rPr lang="en-US"/>
              <a:pPr/>
              <a:t>‹#›</a:t>
            </a:fld>
            <a:endParaRPr lang="en-US"/>
          </a:p>
        </p:txBody>
      </p:sp>
    </p:spTree>
    <p:extLst>
      <p:ext uri="{BB962C8B-B14F-4D97-AF65-F5344CB8AC3E}">
        <p14:creationId xmlns:p14="http://schemas.microsoft.com/office/powerpoint/2010/main" val="933792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Times New Roman" charset="0"/>
              </a:defRPr>
            </a:lvl1pPr>
          </a:lstStyle>
          <a:p>
            <a:fld id="{B8DABC84-0DC9-8944-AC58-D055465BE0EB}" type="datetimeFigureOut">
              <a:rPr lang="en-US"/>
              <a:pPr/>
              <a:t>9/7/15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charset="0"/>
              </a:defRPr>
            </a:lvl1pPr>
          </a:lstStyle>
          <a:p>
            <a:fld id="{E5C9F81E-4A7C-0F4C-BFC4-155E3D927C29}" type="slidenum">
              <a:rPr lang="en-US"/>
              <a:pPr/>
              <a:t>‹#›</a:t>
            </a:fld>
            <a:endParaRPr lang="en-US"/>
          </a:p>
        </p:txBody>
      </p:sp>
    </p:spTree>
    <p:extLst>
      <p:ext uri="{BB962C8B-B14F-4D97-AF65-F5344CB8AC3E}">
        <p14:creationId xmlns:p14="http://schemas.microsoft.com/office/powerpoint/2010/main" val="181345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b="1">
                <a:latin typeface="Times New Roman" charset="0"/>
              </a:defRPr>
            </a:lvl1pPr>
          </a:lstStyle>
          <a:p>
            <a:fld id="{23762A37-FAE7-8D49-BEE5-D88278D4A812}" type="datetimeFigureOut">
              <a:rPr lang="en-US"/>
              <a:pPr/>
              <a:t>9/7/15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charset="0"/>
              </a:defRPr>
            </a:lvl1pPr>
          </a:lstStyle>
          <a:p>
            <a:fld id="{5CDED943-D628-934B-814A-B4C412301E5A}" type="slidenum">
              <a:rPr lang="en-US"/>
              <a:pPr/>
              <a:t>‹#›</a:t>
            </a:fld>
            <a:endParaRPr lang="en-US"/>
          </a:p>
        </p:txBody>
      </p:sp>
    </p:spTree>
    <p:extLst>
      <p:ext uri="{BB962C8B-B14F-4D97-AF65-F5344CB8AC3E}">
        <p14:creationId xmlns:p14="http://schemas.microsoft.com/office/powerpoint/2010/main" val="195737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b="1">
                <a:latin typeface="Times New Roman" charset="0"/>
              </a:defRPr>
            </a:lvl1pPr>
          </a:lstStyle>
          <a:p>
            <a:fld id="{2319FFB4-E5EF-5F4E-AF55-537B6CC4B7A9}" type="datetimeFigureOut">
              <a:rPr lang="en-US"/>
              <a:pPr/>
              <a:t>9/7/15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Times New Roman" charset="0"/>
              </a:defRPr>
            </a:lvl1pPr>
          </a:lstStyle>
          <a:p>
            <a:fld id="{C25E1065-00DB-6141-A967-E9E1E1D5AEE7}" type="slidenum">
              <a:rPr lang="en-US"/>
              <a:pPr/>
              <a:t>‹#›</a:t>
            </a:fld>
            <a:endParaRPr lang="en-US"/>
          </a:p>
        </p:txBody>
      </p:sp>
    </p:spTree>
    <p:extLst>
      <p:ext uri="{BB962C8B-B14F-4D97-AF65-F5344CB8AC3E}">
        <p14:creationId xmlns:p14="http://schemas.microsoft.com/office/powerpoint/2010/main" val="29296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b="1">
                <a:latin typeface="Times New Roman" charset="0"/>
              </a:defRPr>
            </a:lvl1pPr>
          </a:lstStyle>
          <a:p>
            <a:fld id="{72868374-208A-E241-A63A-B4F49299D378}" type="datetimeFigureOut">
              <a:rPr lang="en-US"/>
              <a:pPr/>
              <a:t>9/7/15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b="1">
                <a:latin typeface="Times New Roman" charset="0"/>
              </a:defRPr>
            </a:lvl1pPr>
          </a:lstStyle>
          <a:p>
            <a:fld id="{70C1F42C-F83A-584B-AA14-FE11356AFE18}" type="slidenum">
              <a:rPr lang="en-US"/>
              <a:pPr/>
              <a:t>‹#›</a:t>
            </a:fld>
            <a:endParaRPr lang="en-US"/>
          </a:p>
        </p:txBody>
      </p:sp>
    </p:spTree>
    <p:extLst>
      <p:ext uri="{BB962C8B-B14F-4D97-AF65-F5344CB8AC3E}">
        <p14:creationId xmlns:p14="http://schemas.microsoft.com/office/powerpoint/2010/main" val="3895239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b="1">
                <a:latin typeface="Times New Roman" charset="0"/>
              </a:defRPr>
            </a:lvl1pPr>
          </a:lstStyle>
          <a:p>
            <a:fld id="{F54182DA-49A2-8649-AC84-3F2833861F5B}" type="datetimeFigureOut">
              <a:rPr lang="en-US"/>
              <a:pPr/>
              <a:t>9/7/15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b="1">
                <a:latin typeface="Times New Roman" charset="0"/>
              </a:defRPr>
            </a:lvl1pPr>
          </a:lstStyle>
          <a:p>
            <a:fld id="{96CD8F27-12FF-D949-95FA-72BDBA2AA988}" type="slidenum">
              <a:rPr lang="en-US"/>
              <a:pPr/>
              <a:t>‹#›</a:t>
            </a:fld>
            <a:endParaRPr lang="en-US"/>
          </a:p>
        </p:txBody>
      </p:sp>
    </p:spTree>
    <p:extLst>
      <p:ext uri="{BB962C8B-B14F-4D97-AF65-F5344CB8AC3E}">
        <p14:creationId xmlns:p14="http://schemas.microsoft.com/office/powerpoint/2010/main" val="397648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b="1">
                <a:latin typeface="Times New Roman" charset="0"/>
              </a:defRPr>
            </a:lvl1pPr>
          </a:lstStyle>
          <a:p>
            <a:fld id="{47C4EE74-517C-064A-9C37-757BADDE7939}" type="datetimeFigureOut">
              <a:rPr lang="en-US"/>
              <a:pPr/>
              <a:t>9/7/15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b="1">
                <a:latin typeface="Times New Roman" charset="0"/>
              </a:defRPr>
            </a:lvl1pPr>
          </a:lstStyle>
          <a:p>
            <a:fld id="{D3EF2DD3-459F-C544-B79B-12911FEB0965}" type="slidenum">
              <a:rPr lang="en-US"/>
              <a:pPr/>
              <a:t>‹#›</a:t>
            </a:fld>
            <a:endParaRPr lang="en-US"/>
          </a:p>
        </p:txBody>
      </p:sp>
    </p:spTree>
    <p:extLst>
      <p:ext uri="{BB962C8B-B14F-4D97-AF65-F5344CB8AC3E}">
        <p14:creationId xmlns:p14="http://schemas.microsoft.com/office/powerpoint/2010/main" val="416633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5"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400290504"/>
      </p:ext>
    </p:extLst>
  </p:cSld>
  <p:clrMapOvr>
    <a:masterClrMapping/>
  </p:clrMapOvr>
  <p:transition xmlns:p14="http://schemas.microsoft.com/office/powerpoint/2010/mai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latin typeface="Times New Roman" charset="0"/>
              </a:defRPr>
            </a:lvl1pPr>
          </a:lstStyle>
          <a:p>
            <a:fld id="{C4C242AB-3797-2444-B473-05387A36C606}" type="datetimeFigureOut">
              <a:rPr lang="en-US"/>
              <a:pPr/>
              <a:t>9/7/15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Times New Roman" charset="0"/>
              </a:defRPr>
            </a:lvl1pPr>
          </a:lstStyle>
          <a:p>
            <a:fld id="{E21F062D-AB65-6E46-81B2-967EDAED3873}" type="slidenum">
              <a:rPr lang="en-US"/>
              <a:pPr/>
              <a:t>‹#›</a:t>
            </a:fld>
            <a:endParaRPr lang="en-US"/>
          </a:p>
        </p:txBody>
      </p:sp>
    </p:spTree>
    <p:extLst>
      <p:ext uri="{BB962C8B-B14F-4D97-AF65-F5344CB8AC3E}">
        <p14:creationId xmlns:p14="http://schemas.microsoft.com/office/powerpoint/2010/main" val="1157003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b="1">
                <a:latin typeface="Times New Roman" charset="0"/>
              </a:defRPr>
            </a:lvl1pPr>
          </a:lstStyle>
          <a:p>
            <a:fld id="{205BB0FC-660C-F045-8765-DBC732F7AD7A}" type="datetimeFigureOut">
              <a:rPr lang="en-US"/>
              <a:pPr/>
              <a:t>9/7/15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b="1">
                <a:latin typeface="Times New Roman" charset="0"/>
              </a:defRPr>
            </a:lvl1pPr>
          </a:lstStyle>
          <a:p>
            <a:fld id="{F22CC012-ECA8-DF4A-9D51-27E0B97351A3}" type="slidenum">
              <a:rPr lang="en-US"/>
              <a:pPr/>
              <a:t>‹#›</a:t>
            </a:fld>
            <a:endParaRPr lang="en-US"/>
          </a:p>
        </p:txBody>
      </p:sp>
    </p:spTree>
    <p:extLst>
      <p:ext uri="{BB962C8B-B14F-4D97-AF65-F5344CB8AC3E}">
        <p14:creationId xmlns:p14="http://schemas.microsoft.com/office/powerpoint/2010/main" val="937470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Times New Roman" charset="0"/>
              </a:defRPr>
            </a:lvl1pPr>
          </a:lstStyle>
          <a:p>
            <a:fld id="{7C8EE58B-2AF3-E540-A7D6-D8CE860A8C30}" type="datetimeFigureOut">
              <a:rPr lang="en-US"/>
              <a:pPr/>
              <a:t>9/7/15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charset="0"/>
              </a:defRPr>
            </a:lvl1pPr>
          </a:lstStyle>
          <a:p>
            <a:fld id="{7A8C765E-F687-E944-87D5-D5B50EEAC861}" type="slidenum">
              <a:rPr lang="en-US"/>
              <a:pPr/>
              <a:t>‹#›</a:t>
            </a:fld>
            <a:endParaRPr lang="en-US"/>
          </a:p>
        </p:txBody>
      </p:sp>
    </p:spTree>
    <p:extLst>
      <p:ext uri="{BB962C8B-B14F-4D97-AF65-F5344CB8AC3E}">
        <p14:creationId xmlns:p14="http://schemas.microsoft.com/office/powerpoint/2010/main" val="263948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b="1">
                <a:latin typeface="Times New Roman" charset="0"/>
              </a:defRPr>
            </a:lvl1pPr>
          </a:lstStyle>
          <a:p>
            <a:fld id="{755A7652-9E92-2749-BD01-A2057DB95A4D}" type="datetimeFigureOut">
              <a:rPr lang="en-US"/>
              <a:pPr/>
              <a:t>9/7/15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b="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b="1">
                <a:latin typeface="Times New Roman" charset="0"/>
              </a:defRPr>
            </a:lvl1pPr>
          </a:lstStyle>
          <a:p>
            <a:fld id="{F2839FBF-76F5-384F-B12F-8EF3B6C16998}" type="slidenum">
              <a:rPr lang="en-US"/>
              <a:pPr/>
              <a:t>‹#›</a:t>
            </a:fld>
            <a:endParaRPr lang="en-US"/>
          </a:p>
        </p:txBody>
      </p:sp>
    </p:spTree>
    <p:extLst>
      <p:ext uri="{BB962C8B-B14F-4D97-AF65-F5344CB8AC3E}">
        <p14:creationId xmlns:p14="http://schemas.microsoft.com/office/powerpoint/2010/main" val="258378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5"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6"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821608752"/>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6"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474531282"/>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8"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9"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823079686"/>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4"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5"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4266267044"/>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3"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4"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165720965"/>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6"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250488300"/>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fld id="{7E972890-02EE-1843-9890-721A0CC8AF1B}" type="datetimeFigureOut">
              <a:rPr lang="en-US" smtClean="0"/>
              <a:pPr/>
              <a:t>9/7/15</a:t>
            </a:fld>
            <a:endParaRPr lang="en-US"/>
          </a:p>
        </p:txBody>
      </p:sp>
      <p:sp>
        <p:nvSpPr>
          <p:cNvPr id="6" name="Rectangle 3"/>
          <p:cNvSpPr>
            <a:spLocks noGrp="1" noChangeArrowheads="1"/>
          </p:cNvSpPr>
          <p:nvPr>
            <p:ph type="sldNum" sz="quarter" idx="11"/>
          </p:nvPr>
        </p:nvSpPr>
        <p:spPr>
          <a:ln/>
        </p:spPr>
        <p:txBody>
          <a:bodyPr/>
          <a:lstStyle>
            <a:lvl1pPr>
              <a:defRPr/>
            </a:lvl1pPr>
          </a:lstStyle>
          <a:p>
            <a:fld id="{554841B6-BD8A-094F-8C5A-7A8A9626B740}" type="slidenum">
              <a:rPr lang="en-US" smtClean="0"/>
              <a:pPr/>
              <a:t>‹#›</a:t>
            </a:fld>
            <a:endParaRPr lang="en-US"/>
          </a:p>
        </p:txBody>
      </p:sp>
      <p:sp>
        <p:nvSpPr>
          <p:cNvPr id="7" name="Rectangle 14"/>
          <p:cNvSpPr>
            <a:spLocks noGrp="1" noChangeArrowheads="1"/>
          </p:cNvSpPr>
          <p:nvPr>
            <p:ph type="ftr" sz="quarter" idx="12"/>
          </p:nvPr>
        </p:nvSpPr>
        <p:spPr>
          <a:ln/>
        </p:spPr>
        <p:txBody>
          <a:bodyPr/>
          <a:lstStyle>
            <a:lvl1pPr>
              <a:defRPr/>
            </a:lvl1pPr>
          </a:lstStyle>
          <a:p>
            <a:endParaRPr lang="en-US"/>
          </a:p>
        </p:txBody>
      </p:sp>
    </p:spTree>
    <p:extLst>
      <p:ext uri="{BB962C8B-B14F-4D97-AF65-F5344CB8AC3E}">
        <p14:creationId xmlns:p14="http://schemas.microsoft.com/office/powerpoint/2010/main" val="613202457"/>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ea typeface="+mn-ea"/>
              </a:defRPr>
            </a:lvl1pPr>
          </a:lstStyle>
          <a:p>
            <a:fld id="{7E972890-02EE-1843-9890-721A0CC8AF1B}" type="datetimeFigureOut">
              <a:rPr lang="en-US" smtClean="0"/>
              <a:pPr/>
              <a:t>9/7/15</a:t>
            </a:fld>
            <a:endParaRPr lang="en-US"/>
          </a:p>
        </p:txBody>
      </p:sp>
      <p:sp>
        <p:nvSpPr>
          <p:cNvPr id="1024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fld id="{554841B6-BD8A-094F-8C5A-7A8A9626B740}" type="slidenum">
              <a:rPr lang="en-US" smtClean="0"/>
              <a:pPr/>
              <a:t>‹#›</a:t>
            </a:fld>
            <a:endParaRPr lang="en-US"/>
          </a:p>
        </p:txBody>
      </p:sp>
      <p:grpSp>
        <p:nvGrpSpPr>
          <p:cNvPr id="2052" name="Group 4"/>
          <p:cNvGrpSpPr>
            <a:grpSpLocks/>
          </p:cNvGrpSpPr>
          <p:nvPr/>
        </p:nvGrpSpPr>
        <p:grpSpPr bwMode="auto">
          <a:xfrm>
            <a:off x="0" y="0"/>
            <a:ext cx="9140825" cy="6850063"/>
            <a:chOff x="0" y="0"/>
            <a:chExt cx="5758" cy="4315"/>
          </a:xfrm>
        </p:grpSpPr>
        <p:grpSp>
          <p:nvGrpSpPr>
            <p:cNvPr id="2056" name="Group 5"/>
            <p:cNvGrpSpPr>
              <a:grpSpLocks/>
            </p:cNvGrpSpPr>
            <p:nvPr userDrawn="1"/>
          </p:nvGrpSpPr>
          <p:grpSpPr bwMode="auto">
            <a:xfrm>
              <a:off x="1728" y="2230"/>
              <a:ext cx="4027" cy="2085"/>
              <a:chOff x="1728" y="2230"/>
              <a:chExt cx="4027" cy="2085"/>
            </a:xfrm>
          </p:grpSpPr>
          <p:sp>
            <p:nvSpPr>
              <p:cNvPr id="1024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latin typeface="Times New Roman" pitchFamily="18" charset="0"/>
                  <a:ea typeface="+mn-ea"/>
                </a:endParaRPr>
              </a:p>
            </p:txBody>
          </p:sp>
          <p:sp>
            <p:nvSpPr>
              <p:cNvPr id="1024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latin typeface="Times New Roman" pitchFamily="18" charset="0"/>
                  <a:ea typeface="+mn-ea"/>
                </a:endParaRPr>
              </a:p>
            </p:txBody>
          </p:sp>
          <p:sp>
            <p:nvSpPr>
              <p:cNvPr id="1024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latin typeface="Times New Roman" pitchFamily="18" charset="0"/>
                  <a:ea typeface="+mn-ea"/>
                </a:endParaRPr>
              </a:p>
            </p:txBody>
          </p:sp>
          <p:sp>
            <p:nvSpPr>
              <p:cNvPr id="10249"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dirty="0">
                  <a:latin typeface="Times New Roman" pitchFamily="18" charset="0"/>
                  <a:ea typeface="+mn-ea"/>
                </a:endParaRPr>
              </a:p>
            </p:txBody>
          </p:sp>
          <p:sp>
            <p:nvSpPr>
              <p:cNvPr id="1025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latin typeface="Times New Roman" pitchFamily="18" charset="0"/>
                  <a:ea typeface="+mn-ea"/>
                </a:endParaRPr>
              </a:p>
            </p:txBody>
          </p:sp>
        </p:grpSp>
        <p:sp>
          <p:nvSpPr>
            <p:cNvPr id="1025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Times New Roman" pitchFamily="18" charset="0"/>
                <a:ea typeface="+mn-ea"/>
              </a:endParaRPr>
            </a:p>
          </p:txBody>
        </p:sp>
        <p:sp>
          <p:nvSpPr>
            <p:cNvPr id="10252"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latin typeface="Times New Roman" pitchFamily="18" charset="0"/>
                <a:ea typeface="+mn-ea"/>
              </a:endParaRPr>
            </a:p>
          </p:txBody>
        </p:sp>
      </p:grpSp>
      <p:sp>
        <p:nvSpPr>
          <p:cNvPr id="1025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latin typeface="Arial" pitchFamily="34" charset="0"/>
                <a:ea typeface="+mn-ea"/>
              </a:defRPr>
            </a:lvl1pPr>
          </a:lstStyle>
          <a:p>
            <a:endParaRPr lang="en-US"/>
          </a:p>
        </p:txBody>
      </p:sp>
      <p:sp>
        <p:nvSpPr>
          <p:cNvPr id="1025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xmlns:p14="http://schemas.microsoft.com/office/powerpoint/2010/main">
    <p:fade thruBlk="1"/>
  </p:transition>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1" fontAlgn="base" hangingPunct="1">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1" fontAlgn="base" hangingPunct="1">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1" fontAlgn="base" hangingPunct="1">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1" fontAlgn="base" hangingPunct="1">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latin typeface="Calibri" charset="0"/>
              </a:defRPr>
            </a:lvl1pPr>
          </a:lstStyle>
          <a:p>
            <a:fld id="{71C0BFAC-2DD9-C548-A4D2-18478D3F9452}" type="datetimeFigureOut">
              <a:rPr lang="en-US"/>
              <a:pPr/>
              <a:t>9/7/15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charset="0"/>
              </a:defRPr>
            </a:lvl1pPr>
          </a:lstStyle>
          <a:p>
            <a:fld id="{DAFEB800-3706-154A-83FA-7AE25228BD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20.pn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4" name="Title 3"/>
          <p:cNvSpPr>
            <a:spLocks noGrp="1"/>
          </p:cNvSpPr>
          <p:nvPr>
            <p:ph type="ctrTitle" sz="quarter"/>
          </p:nvPr>
        </p:nvSpPr>
        <p:spPr/>
        <p:txBody>
          <a:bodyPr/>
          <a:lstStyle/>
          <a:p>
            <a:r>
              <a:rPr lang="en-US" sz="4800" dirty="0">
                <a:solidFill>
                  <a:srgbClr val="FFFF00"/>
                </a:solidFill>
              </a:rPr>
              <a:t>Treatment of Preformed Antibodies</a:t>
            </a:r>
            <a:br>
              <a:rPr lang="en-US" sz="4800" dirty="0">
                <a:solidFill>
                  <a:srgbClr val="FFFF00"/>
                </a:solidFill>
              </a:rPr>
            </a:br>
            <a:r>
              <a:rPr lang="en-US" sz="4800" dirty="0">
                <a:solidFill>
                  <a:srgbClr val="FFFF00"/>
                </a:solidFill>
              </a:rPr>
              <a:t>“Desensitization Protocols”</a:t>
            </a:r>
          </a:p>
        </p:txBody>
      </p:sp>
      <p:sp>
        <p:nvSpPr>
          <p:cNvPr id="5" name="Subtitle 4"/>
          <p:cNvSpPr>
            <a:spLocks noGrp="1"/>
          </p:cNvSpPr>
          <p:nvPr>
            <p:ph type="subTitle" sz="quarter" idx="1"/>
          </p:nvPr>
        </p:nvSpPr>
        <p:spPr>
          <a:xfrm>
            <a:off x="1371600" y="4094018"/>
            <a:ext cx="6400800" cy="1752600"/>
          </a:xfrm>
        </p:spPr>
        <p:txBody>
          <a:bodyPr/>
          <a:lstStyle/>
          <a:p>
            <a:r>
              <a:rPr lang="en-US" b="1" dirty="0" smtClean="0"/>
              <a:t>Maria E. Rodrigo, MD</a:t>
            </a:r>
          </a:p>
          <a:p>
            <a:r>
              <a:rPr lang="en-US" sz="2800" dirty="0" smtClean="0"/>
              <a:t>Associate Director, Heart Transplantation</a:t>
            </a:r>
          </a:p>
          <a:p>
            <a:r>
              <a:rPr lang="en-US" sz="2800" dirty="0" err="1" smtClean="0"/>
              <a:t>Medstar</a:t>
            </a:r>
            <a:r>
              <a:rPr lang="en-US" sz="2800" dirty="0" smtClean="0"/>
              <a:t> Washington Hospital Center</a:t>
            </a:r>
            <a:endParaRPr lang="en-US" sz="2800" dirty="0"/>
          </a:p>
        </p:txBody>
      </p:sp>
    </p:spTree>
    <p:extLst>
      <p:ext uri="{BB962C8B-B14F-4D97-AF65-F5344CB8AC3E}">
        <p14:creationId xmlns:p14="http://schemas.microsoft.com/office/powerpoint/2010/main" val="22540506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7811"/>
            <a:ext cx="5870576" cy="1143000"/>
          </a:xfrm>
        </p:spPr>
        <p:txBody>
          <a:bodyPr/>
          <a:lstStyle/>
          <a:p>
            <a:r>
              <a:rPr lang="en-US" sz="4000" dirty="0">
                <a:solidFill>
                  <a:srgbClr val="FFFF00"/>
                </a:solidFill>
              </a:rPr>
              <a:t>Antibody Detection Methods</a:t>
            </a:r>
          </a:p>
        </p:txBody>
      </p:sp>
      <p:pic>
        <p:nvPicPr>
          <p:cNvPr id="8" name="Content Placeholder 3" descr="Screen Shot 2015-08-29 at 8.32.33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5675" t="14255" r="6882" b="3196"/>
          <a:stretch/>
        </p:blipFill>
        <p:spPr>
          <a:xfrm>
            <a:off x="1049235" y="1843506"/>
            <a:ext cx="7013315" cy="4137977"/>
          </a:xfrm>
          <a:prstGeom prst="rect">
            <a:avLst/>
          </a:prstGeom>
          <a:ln w="57150" cmpd="sng">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43960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sz="3200" dirty="0">
                <a:solidFill>
                  <a:srgbClr val="FFFF00"/>
                </a:solidFill>
              </a:rPr>
              <a:t>CDC (Complement-dependent cytotoxicity) </a:t>
            </a:r>
            <a:r>
              <a:rPr lang="en-US" sz="3200" dirty="0" err="1">
                <a:solidFill>
                  <a:srgbClr val="FFFF00"/>
                </a:solidFill>
              </a:rPr>
              <a:t>Crossmatch</a:t>
            </a:r>
            <a:endParaRPr lang="en-US" sz="3200" dirty="0">
              <a:solidFill>
                <a:srgbClr val="FFFF00"/>
              </a:solidFill>
            </a:endParaRPr>
          </a:p>
        </p:txBody>
      </p:sp>
      <p:sp>
        <p:nvSpPr>
          <p:cNvPr id="2" name="Oval 1"/>
          <p:cNvSpPr/>
          <p:nvPr/>
        </p:nvSpPr>
        <p:spPr bwMode="auto">
          <a:xfrm>
            <a:off x="1040745" y="2525680"/>
            <a:ext cx="2681240" cy="2028733"/>
          </a:xfrm>
          <a:prstGeom prst="ellipse">
            <a:avLst/>
          </a:prstGeom>
          <a:solidFill>
            <a:schemeClr val="hlink"/>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4956767" y="2752021"/>
            <a:ext cx="899627" cy="811493"/>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6104489" y="2525680"/>
            <a:ext cx="899627" cy="811493"/>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5226288" y="3715946"/>
            <a:ext cx="899627" cy="811493"/>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6305288" y="3783538"/>
            <a:ext cx="899627" cy="811493"/>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7106062" y="3001991"/>
            <a:ext cx="899627" cy="811493"/>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1040745" y="1746964"/>
            <a:ext cx="2681240" cy="461665"/>
          </a:xfrm>
          <a:prstGeom prst="rect">
            <a:avLst/>
          </a:prstGeom>
          <a:noFill/>
        </p:spPr>
        <p:txBody>
          <a:bodyPr wrap="square" rtlCol="0">
            <a:spAutoFit/>
          </a:bodyPr>
          <a:lstStyle/>
          <a:p>
            <a:pPr algn="ctr"/>
            <a:r>
              <a:rPr lang="en-US" sz="2400" b="1" dirty="0" smtClean="0"/>
              <a:t>Recipient Serum</a:t>
            </a:r>
            <a:endParaRPr lang="en-US" sz="2400" b="1" dirty="0"/>
          </a:p>
        </p:txBody>
      </p:sp>
      <p:sp>
        <p:nvSpPr>
          <p:cNvPr id="15" name="TextBox 14"/>
          <p:cNvSpPr txBox="1"/>
          <p:nvPr/>
        </p:nvSpPr>
        <p:spPr>
          <a:xfrm>
            <a:off x="4956767" y="1763107"/>
            <a:ext cx="2968402" cy="461665"/>
          </a:xfrm>
          <a:prstGeom prst="rect">
            <a:avLst/>
          </a:prstGeom>
          <a:noFill/>
        </p:spPr>
        <p:txBody>
          <a:bodyPr wrap="square" rtlCol="0">
            <a:spAutoFit/>
          </a:bodyPr>
          <a:lstStyle/>
          <a:p>
            <a:pPr algn="ctr"/>
            <a:r>
              <a:rPr lang="en-US" sz="2400" b="1" dirty="0" smtClean="0"/>
              <a:t>Donor Lymphocytes</a:t>
            </a:r>
            <a:endParaRPr lang="en-US" sz="2400" b="1" dirty="0"/>
          </a:p>
        </p:txBody>
      </p:sp>
      <p:sp>
        <p:nvSpPr>
          <p:cNvPr id="8" name="TextBox 7"/>
          <p:cNvSpPr txBox="1"/>
          <p:nvPr/>
        </p:nvSpPr>
        <p:spPr>
          <a:xfrm>
            <a:off x="1517018" y="3127407"/>
            <a:ext cx="1816893" cy="646331"/>
          </a:xfrm>
          <a:prstGeom prst="rect">
            <a:avLst/>
          </a:prstGeom>
          <a:noFill/>
        </p:spPr>
        <p:txBody>
          <a:bodyPr wrap="square" rtlCol="0">
            <a:spAutoFit/>
          </a:bodyPr>
          <a:lstStyle/>
          <a:p>
            <a:pPr algn="ctr"/>
            <a:r>
              <a:rPr lang="en-US" b="1" dirty="0" smtClean="0">
                <a:solidFill>
                  <a:schemeClr val="bg2"/>
                </a:solidFill>
              </a:rPr>
              <a:t>? Donor Specific anti HLA Abs</a:t>
            </a:r>
            <a:endParaRPr lang="en-US" b="1" dirty="0">
              <a:solidFill>
                <a:schemeClr val="bg2"/>
              </a:solidFill>
            </a:endParaRPr>
          </a:p>
        </p:txBody>
      </p:sp>
      <p:sp>
        <p:nvSpPr>
          <p:cNvPr id="9" name="TextBox 8"/>
          <p:cNvSpPr txBox="1"/>
          <p:nvPr/>
        </p:nvSpPr>
        <p:spPr>
          <a:xfrm>
            <a:off x="5133164" y="2946073"/>
            <a:ext cx="578216" cy="461665"/>
          </a:xfrm>
          <a:prstGeom prst="rect">
            <a:avLst/>
          </a:prstGeom>
          <a:noFill/>
        </p:spPr>
        <p:txBody>
          <a:bodyPr wrap="square" rtlCol="0">
            <a:spAutoFit/>
          </a:bodyPr>
          <a:lstStyle/>
          <a:p>
            <a:pPr algn="ctr"/>
            <a:r>
              <a:rPr lang="en-US" sz="1200" b="1" dirty="0" smtClean="0">
                <a:solidFill>
                  <a:srgbClr val="000514"/>
                </a:solidFill>
              </a:rPr>
              <a:t>HLA Ag</a:t>
            </a:r>
            <a:endParaRPr lang="en-US" sz="1200" b="1" dirty="0">
              <a:solidFill>
                <a:srgbClr val="000514"/>
              </a:solidFill>
            </a:endParaRPr>
          </a:p>
        </p:txBody>
      </p:sp>
      <p:sp>
        <p:nvSpPr>
          <p:cNvPr id="18" name="TextBox 17"/>
          <p:cNvSpPr txBox="1"/>
          <p:nvPr/>
        </p:nvSpPr>
        <p:spPr>
          <a:xfrm>
            <a:off x="5422272" y="3883014"/>
            <a:ext cx="578216" cy="461665"/>
          </a:xfrm>
          <a:prstGeom prst="rect">
            <a:avLst/>
          </a:prstGeom>
          <a:noFill/>
        </p:spPr>
        <p:txBody>
          <a:bodyPr wrap="square" rtlCol="0">
            <a:spAutoFit/>
          </a:bodyPr>
          <a:lstStyle/>
          <a:p>
            <a:pPr algn="ctr"/>
            <a:r>
              <a:rPr lang="en-US" sz="1200" b="1" dirty="0" smtClean="0">
                <a:solidFill>
                  <a:srgbClr val="000514"/>
                </a:solidFill>
              </a:rPr>
              <a:t>HLA Ag</a:t>
            </a:r>
            <a:endParaRPr lang="en-US" sz="1200" b="1" dirty="0">
              <a:solidFill>
                <a:srgbClr val="000514"/>
              </a:solidFill>
            </a:endParaRPr>
          </a:p>
        </p:txBody>
      </p:sp>
      <p:sp>
        <p:nvSpPr>
          <p:cNvPr id="19" name="TextBox 18"/>
          <p:cNvSpPr txBox="1"/>
          <p:nvPr/>
        </p:nvSpPr>
        <p:spPr>
          <a:xfrm>
            <a:off x="6305288" y="2731814"/>
            <a:ext cx="578216" cy="461665"/>
          </a:xfrm>
          <a:prstGeom prst="rect">
            <a:avLst/>
          </a:prstGeom>
          <a:noFill/>
        </p:spPr>
        <p:txBody>
          <a:bodyPr wrap="square" rtlCol="0">
            <a:spAutoFit/>
          </a:bodyPr>
          <a:lstStyle/>
          <a:p>
            <a:pPr algn="ctr"/>
            <a:r>
              <a:rPr lang="en-US" sz="1200" b="1" dirty="0" smtClean="0">
                <a:solidFill>
                  <a:srgbClr val="000514"/>
                </a:solidFill>
              </a:rPr>
              <a:t>HLA Ag</a:t>
            </a:r>
            <a:endParaRPr lang="en-US" sz="1200" b="1" dirty="0">
              <a:solidFill>
                <a:srgbClr val="000514"/>
              </a:solidFill>
            </a:endParaRPr>
          </a:p>
        </p:txBody>
      </p:sp>
      <p:sp>
        <p:nvSpPr>
          <p:cNvPr id="20" name="TextBox 19"/>
          <p:cNvSpPr txBox="1"/>
          <p:nvPr/>
        </p:nvSpPr>
        <p:spPr>
          <a:xfrm>
            <a:off x="6444570" y="3953579"/>
            <a:ext cx="578216" cy="461665"/>
          </a:xfrm>
          <a:prstGeom prst="rect">
            <a:avLst/>
          </a:prstGeom>
          <a:noFill/>
        </p:spPr>
        <p:txBody>
          <a:bodyPr wrap="square" rtlCol="0">
            <a:spAutoFit/>
          </a:bodyPr>
          <a:lstStyle/>
          <a:p>
            <a:pPr algn="ctr"/>
            <a:r>
              <a:rPr lang="en-US" sz="1200" b="1" dirty="0" smtClean="0">
                <a:solidFill>
                  <a:srgbClr val="000514"/>
                </a:solidFill>
              </a:rPr>
              <a:t>HLA Ag</a:t>
            </a:r>
            <a:endParaRPr lang="en-US" sz="1200" b="1" dirty="0">
              <a:solidFill>
                <a:srgbClr val="000514"/>
              </a:solidFill>
            </a:endParaRPr>
          </a:p>
        </p:txBody>
      </p:sp>
      <p:sp>
        <p:nvSpPr>
          <p:cNvPr id="21" name="TextBox 20"/>
          <p:cNvSpPr txBox="1"/>
          <p:nvPr/>
        </p:nvSpPr>
        <p:spPr>
          <a:xfrm>
            <a:off x="7232296" y="3198792"/>
            <a:ext cx="578216" cy="461665"/>
          </a:xfrm>
          <a:prstGeom prst="rect">
            <a:avLst/>
          </a:prstGeom>
          <a:noFill/>
        </p:spPr>
        <p:txBody>
          <a:bodyPr wrap="square" rtlCol="0">
            <a:spAutoFit/>
          </a:bodyPr>
          <a:lstStyle/>
          <a:p>
            <a:pPr algn="ctr"/>
            <a:r>
              <a:rPr lang="en-US" sz="1200" b="1" dirty="0" smtClean="0">
                <a:solidFill>
                  <a:srgbClr val="000514"/>
                </a:solidFill>
              </a:rPr>
              <a:t>HLA Ag</a:t>
            </a:r>
            <a:endParaRPr lang="en-US" sz="1200" b="1" dirty="0">
              <a:solidFill>
                <a:srgbClr val="000514"/>
              </a:solidFill>
            </a:endParaRPr>
          </a:p>
        </p:txBody>
      </p:sp>
      <p:sp>
        <p:nvSpPr>
          <p:cNvPr id="14" name="Curved Down Arrow 13"/>
          <p:cNvSpPr/>
          <p:nvPr/>
        </p:nvSpPr>
        <p:spPr bwMode="auto">
          <a:xfrm>
            <a:off x="3721985" y="2525680"/>
            <a:ext cx="1234782" cy="420393"/>
          </a:xfrm>
          <a:prstGeom prst="curvedDownArrow">
            <a:avLst/>
          </a:prstGeom>
          <a:solidFill>
            <a:srgbClr val="FF0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6" name="Explosion 1 15"/>
          <p:cNvSpPr/>
          <p:nvPr/>
        </p:nvSpPr>
        <p:spPr bwMode="auto">
          <a:xfrm>
            <a:off x="2910557" y="4878760"/>
            <a:ext cx="3215358" cy="1842521"/>
          </a:xfrm>
          <a:prstGeom prst="irregularSeal1">
            <a:avLst/>
          </a:prstGeom>
          <a:solidFill>
            <a:srgbClr val="FF66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7" name="TextBox 16"/>
          <p:cNvSpPr txBox="1"/>
          <p:nvPr/>
        </p:nvSpPr>
        <p:spPr>
          <a:xfrm>
            <a:off x="3721985" y="5451117"/>
            <a:ext cx="1700287" cy="646331"/>
          </a:xfrm>
          <a:prstGeom prst="rect">
            <a:avLst/>
          </a:prstGeom>
          <a:noFill/>
        </p:spPr>
        <p:txBody>
          <a:bodyPr wrap="square" rtlCol="0">
            <a:spAutoFit/>
          </a:bodyPr>
          <a:lstStyle/>
          <a:p>
            <a:pPr algn="ctr"/>
            <a:r>
              <a:rPr lang="en-US" b="1" dirty="0" smtClean="0">
                <a:solidFill>
                  <a:srgbClr val="000514"/>
                </a:solidFill>
              </a:rPr>
              <a:t>CYTOTOXIC REACTION</a:t>
            </a:r>
            <a:endParaRPr lang="en-US" b="1" dirty="0">
              <a:solidFill>
                <a:srgbClr val="000514"/>
              </a:solidFill>
            </a:endParaRPr>
          </a:p>
        </p:txBody>
      </p:sp>
      <p:sp>
        <p:nvSpPr>
          <p:cNvPr id="22" name="Down Arrow 21"/>
          <p:cNvSpPr/>
          <p:nvPr/>
        </p:nvSpPr>
        <p:spPr bwMode="auto">
          <a:xfrm>
            <a:off x="4198258" y="4527439"/>
            <a:ext cx="529192" cy="517932"/>
          </a:xfrm>
          <a:prstGeom prst="downArrow">
            <a:avLst/>
          </a:prstGeom>
          <a:solidFill>
            <a:srgbClr val="FF0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007948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dirty="0" err="1" smtClean="0">
                <a:solidFill>
                  <a:srgbClr val="FFFF00"/>
                </a:solidFill>
              </a:rPr>
              <a:t>Crossmatch</a:t>
            </a:r>
            <a:endParaRPr lang="en-US" dirty="0">
              <a:solidFill>
                <a:srgbClr val="FFFF00"/>
              </a:solidFill>
            </a:endParaRPr>
          </a:p>
        </p:txBody>
      </p:sp>
      <p:sp>
        <p:nvSpPr>
          <p:cNvPr id="4" name="Content Placeholder 3"/>
          <p:cNvSpPr>
            <a:spLocks noGrp="1"/>
          </p:cNvSpPr>
          <p:nvPr>
            <p:ph idx="1"/>
          </p:nvPr>
        </p:nvSpPr>
        <p:spPr>
          <a:xfrm>
            <a:off x="457200" y="1482089"/>
            <a:ext cx="8229600" cy="4525963"/>
          </a:xfrm>
        </p:spPr>
        <p:txBody>
          <a:bodyPr/>
          <a:lstStyle/>
          <a:p>
            <a:pPr marL="0" indent="0" algn="ctr">
              <a:buNone/>
            </a:pPr>
            <a:r>
              <a:rPr lang="en-US" b="1" dirty="0" smtClean="0"/>
              <a:t>Are there clinically significant DS HLA antibodies in the recipient?</a:t>
            </a:r>
            <a:endParaRPr lang="en-US" b="1" dirty="0"/>
          </a:p>
        </p:txBody>
      </p:sp>
      <p:grpSp>
        <p:nvGrpSpPr>
          <p:cNvPr id="6" name="Group 5"/>
          <p:cNvGrpSpPr/>
          <p:nvPr/>
        </p:nvGrpSpPr>
        <p:grpSpPr>
          <a:xfrm>
            <a:off x="4102269" y="3460116"/>
            <a:ext cx="4414286" cy="2452122"/>
            <a:chOff x="2218256" y="3175408"/>
            <a:chExt cx="4414286" cy="2452122"/>
          </a:xfrm>
        </p:grpSpPr>
        <p:sp>
          <p:nvSpPr>
            <p:cNvPr id="2" name="Rectangle 1"/>
            <p:cNvSpPr/>
            <p:nvPr/>
          </p:nvSpPr>
          <p:spPr bwMode="auto">
            <a:xfrm>
              <a:off x="2218256" y="3175408"/>
              <a:ext cx="4414286" cy="2452122"/>
            </a:xfrm>
            <a:prstGeom prst="rect">
              <a:avLst/>
            </a:prstGeom>
            <a:solidFill>
              <a:schemeClr val="tx1">
                <a:lumMod val="85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2469564" y="3369461"/>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2469564" y="4104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4102269" y="4104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2" name="Oval 11"/>
            <p:cNvSpPr/>
            <p:nvPr/>
          </p:nvSpPr>
          <p:spPr bwMode="auto">
            <a:xfrm>
              <a:off x="3261919" y="4104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4955334" y="4866019"/>
              <a:ext cx="670310" cy="582158"/>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4102269" y="4866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3261919" y="4866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2439209" y="4866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7" name="Oval 16"/>
            <p:cNvSpPr/>
            <p:nvPr/>
          </p:nvSpPr>
          <p:spPr bwMode="auto">
            <a:xfrm>
              <a:off x="3255562" y="3369461"/>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9" name="Oval 18"/>
            <p:cNvSpPr/>
            <p:nvPr/>
          </p:nvSpPr>
          <p:spPr bwMode="auto">
            <a:xfrm>
              <a:off x="5806966" y="4104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20" name="Oval 19"/>
            <p:cNvSpPr/>
            <p:nvPr/>
          </p:nvSpPr>
          <p:spPr bwMode="auto">
            <a:xfrm>
              <a:off x="4929904" y="41040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21" name="Oval 20"/>
            <p:cNvSpPr/>
            <p:nvPr/>
          </p:nvSpPr>
          <p:spPr bwMode="auto">
            <a:xfrm>
              <a:off x="5806966" y="4875819"/>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22" name="Oval 21"/>
            <p:cNvSpPr/>
            <p:nvPr/>
          </p:nvSpPr>
          <p:spPr bwMode="auto">
            <a:xfrm>
              <a:off x="4078272" y="3403273"/>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23" name="Oval 22"/>
            <p:cNvSpPr/>
            <p:nvPr/>
          </p:nvSpPr>
          <p:spPr bwMode="auto">
            <a:xfrm>
              <a:off x="4917189" y="3403273"/>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24" name="Oval 23"/>
            <p:cNvSpPr/>
            <p:nvPr/>
          </p:nvSpPr>
          <p:spPr bwMode="auto">
            <a:xfrm>
              <a:off x="5806966" y="3403273"/>
              <a:ext cx="670310" cy="582158"/>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grpSp>
      <p:sp>
        <p:nvSpPr>
          <p:cNvPr id="8" name="TextBox 7"/>
          <p:cNvSpPr txBox="1"/>
          <p:nvPr/>
        </p:nvSpPr>
        <p:spPr>
          <a:xfrm>
            <a:off x="793789" y="3460116"/>
            <a:ext cx="2533154" cy="830997"/>
          </a:xfrm>
          <a:prstGeom prst="rect">
            <a:avLst/>
          </a:prstGeom>
          <a:noFill/>
        </p:spPr>
        <p:txBody>
          <a:bodyPr wrap="square" rtlCol="0">
            <a:spAutoFit/>
          </a:bodyPr>
          <a:lstStyle/>
          <a:p>
            <a:pPr marL="457200" indent="-457200">
              <a:buFont typeface="+mj-ea"/>
              <a:buAutoNum type="circleNumDbPlain"/>
            </a:pPr>
            <a:r>
              <a:rPr lang="en-US" sz="2400" b="1" dirty="0" smtClean="0">
                <a:solidFill>
                  <a:srgbClr val="FFFF00"/>
                </a:solidFill>
              </a:rPr>
              <a:t>Recipient Serum</a:t>
            </a:r>
            <a:endParaRPr lang="en-US" sz="2400" b="1" dirty="0">
              <a:solidFill>
                <a:srgbClr val="FFFF00"/>
              </a:solidFill>
            </a:endParaRPr>
          </a:p>
        </p:txBody>
      </p:sp>
      <p:sp>
        <p:nvSpPr>
          <p:cNvPr id="25" name="TextBox 24"/>
          <p:cNvSpPr txBox="1"/>
          <p:nvPr/>
        </p:nvSpPr>
        <p:spPr>
          <a:xfrm>
            <a:off x="793789" y="5137135"/>
            <a:ext cx="2313454" cy="461665"/>
          </a:xfrm>
          <a:prstGeom prst="rect">
            <a:avLst/>
          </a:prstGeom>
          <a:noFill/>
        </p:spPr>
        <p:txBody>
          <a:bodyPr wrap="none" rtlCol="0">
            <a:spAutoFit/>
          </a:bodyPr>
          <a:lstStyle/>
          <a:p>
            <a:pPr marL="457200" indent="-457200">
              <a:buFont typeface="+mj-ea"/>
              <a:buAutoNum type="circleNumDbPlain" startAt="2"/>
            </a:pPr>
            <a:r>
              <a:rPr lang="en-US" sz="2400" b="1" dirty="0" smtClean="0">
                <a:solidFill>
                  <a:srgbClr val="4DCB31"/>
                </a:solidFill>
              </a:rPr>
              <a:t>Complement</a:t>
            </a:r>
            <a:endParaRPr lang="en-US" sz="2400" b="1" dirty="0">
              <a:solidFill>
                <a:srgbClr val="4DCB31"/>
              </a:solidFill>
            </a:endParaRPr>
          </a:p>
        </p:txBody>
      </p:sp>
      <p:sp>
        <p:nvSpPr>
          <p:cNvPr id="28" name="Curved Down Arrow 27"/>
          <p:cNvSpPr/>
          <p:nvPr/>
        </p:nvSpPr>
        <p:spPr bwMode="auto">
          <a:xfrm>
            <a:off x="2681240" y="3032809"/>
            <a:ext cx="1813455" cy="566966"/>
          </a:xfrm>
          <a:prstGeom prst="curvedDownArrow">
            <a:avLst/>
          </a:prstGeom>
          <a:solidFill>
            <a:srgbClr val="FF0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29" name="Curved Up Arrow 28"/>
          <p:cNvSpPr/>
          <p:nvPr/>
        </p:nvSpPr>
        <p:spPr bwMode="auto">
          <a:xfrm>
            <a:off x="2681240" y="5732886"/>
            <a:ext cx="1813455" cy="565008"/>
          </a:xfrm>
          <a:prstGeom prst="curvedUpArrow">
            <a:avLst/>
          </a:prstGeom>
          <a:solidFill>
            <a:srgbClr val="FF0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30" name="TextBox 29"/>
          <p:cNvSpPr txBox="1"/>
          <p:nvPr/>
        </p:nvSpPr>
        <p:spPr>
          <a:xfrm>
            <a:off x="4494695" y="3745071"/>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34" name="TextBox 33"/>
          <p:cNvSpPr txBox="1"/>
          <p:nvPr/>
        </p:nvSpPr>
        <p:spPr>
          <a:xfrm>
            <a:off x="4494695" y="4497636"/>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35" name="TextBox 34"/>
          <p:cNvSpPr txBox="1"/>
          <p:nvPr/>
        </p:nvSpPr>
        <p:spPr>
          <a:xfrm>
            <a:off x="4494695" y="5215347"/>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36" name="TextBox 35"/>
          <p:cNvSpPr txBox="1"/>
          <p:nvPr/>
        </p:nvSpPr>
        <p:spPr>
          <a:xfrm>
            <a:off x="5308128" y="3745071"/>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37" name="TextBox 36"/>
          <p:cNvSpPr txBox="1"/>
          <p:nvPr/>
        </p:nvSpPr>
        <p:spPr>
          <a:xfrm>
            <a:off x="5308128" y="4497636"/>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38" name="TextBox 37"/>
          <p:cNvSpPr txBox="1"/>
          <p:nvPr/>
        </p:nvSpPr>
        <p:spPr>
          <a:xfrm>
            <a:off x="5308128" y="5215104"/>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39" name="TextBox 38"/>
          <p:cNvSpPr txBox="1"/>
          <p:nvPr/>
        </p:nvSpPr>
        <p:spPr>
          <a:xfrm>
            <a:off x="6908483" y="3745071"/>
            <a:ext cx="356233" cy="400110"/>
          </a:xfrm>
          <a:prstGeom prst="rect">
            <a:avLst/>
          </a:prstGeom>
          <a:noFill/>
        </p:spPr>
        <p:txBody>
          <a:bodyPr wrap="square" rtlCol="0">
            <a:spAutoFit/>
          </a:bodyPr>
          <a:lstStyle/>
          <a:p>
            <a:r>
              <a:rPr lang="en-US" sz="2000" b="1" dirty="0">
                <a:solidFill>
                  <a:schemeClr val="bg2"/>
                </a:solidFill>
              </a:rPr>
              <a:t>B</a:t>
            </a:r>
          </a:p>
        </p:txBody>
      </p:sp>
      <p:sp>
        <p:nvSpPr>
          <p:cNvPr id="40" name="TextBox 39"/>
          <p:cNvSpPr txBox="1"/>
          <p:nvPr/>
        </p:nvSpPr>
        <p:spPr>
          <a:xfrm>
            <a:off x="6145040" y="5216326"/>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41" name="TextBox 40"/>
          <p:cNvSpPr txBox="1"/>
          <p:nvPr/>
        </p:nvSpPr>
        <p:spPr>
          <a:xfrm>
            <a:off x="6145040" y="4481828"/>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42" name="TextBox 41"/>
          <p:cNvSpPr txBox="1"/>
          <p:nvPr/>
        </p:nvSpPr>
        <p:spPr>
          <a:xfrm>
            <a:off x="6145040" y="3732575"/>
            <a:ext cx="356233" cy="400110"/>
          </a:xfrm>
          <a:prstGeom prst="rect">
            <a:avLst/>
          </a:prstGeom>
          <a:noFill/>
        </p:spPr>
        <p:txBody>
          <a:bodyPr wrap="square" rtlCol="0">
            <a:spAutoFit/>
          </a:bodyPr>
          <a:lstStyle/>
          <a:p>
            <a:r>
              <a:rPr lang="en-US" sz="2000" b="1" dirty="0" smtClean="0">
                <a:solidFill>
                  <a:schemeClr val="bg2"/>
                </a:solidFill>
              </a:rPr>
              <a:t>T</a:t>
            </a:r>
            <a:endParaRPr lang="en-US" sz="2000" b="1" dirty="0">
              <a:solidFill>
                <a:schemeClr val="bg2"/>
              </a:solidFill>
            </a:endParaRPr>
          </a:p>
        </p:txBody>
      </p:sp>
      <p:sp>
        <p:nvSpPr>
          <p:cNvPr id="43" name="TextBox 42"/>
          <p:cNvSpPr txBox="1"/>
          <p:nvPr/>
        </p:nvSpPr>
        <p:spPr>
          <a:xfrm>
            <a:off x="6940906" y="4447405"/>
            <a:ext cx="356233" cy="400110"/>
          </a:xfrm>
          <a:prstGeom prst="rect">
            <a:avLst/>
          </a:prstGeom>
          <a:noFill/>
        </p:spPr>
        <p:txBody>
          <a:bodyPr wrap="square" rtlCol="0">
            <a:spAutoFit/>
          </a:bodyPr>
          <a:lstStyle/>
          <a:p>
            <a:r>
              <a:rPr lang="en-US" sz="2000" b="1" dirty="0">
                <a:solidFill>
                  <a:schemeClr val="bg2"/>
                </a:solidFill>
              </a:rPr>
              <a:t>B</a:t>
            </a:r>
          </a:p>
        </p:txBody>
      </p:sp>
      <p:sp>
        <p:nvSpPr>
          <p:cNvPr id="44" name="TextBox 43"/>
          <p:cNvSpPr txBox="1"/>
          <p:nvPr/>
        </p:nvSpPr>
        <p:spPr>
          <a:xfrm>
            <a:off x="7887666" y="3745071"/>
            <a:ext cx="356233" cy="400110"/>
          </a:xfrm>
          <a:prstGeom prst="rect">
            <a:avLst/>
          </a:prstGeom>
          <a:noFill/>
        </p:spPr>
        <p:txBody>
          <a:bodyPr wrap="square" rtlCol="0">
            <a:spAutoFit/>
          </a:bodyPr>
          <a:lstStyle/>
          <a:p>
            <a:r>
              <a:rPr lang="en-US" sz="2000" b="1" dirty="0">
                <a:solidFill>
                  <a:schemeClr val="bg2"/>
                </a:solidFill>
              </a:rPr>
              <a:t>B</a:t>
            </a:r>
          </a:p>
        </p:txBody>
      </p:sp>
      <p:sp>
        <p:nvSpPr>
          <p:cNvPr id="45" name="TextBox 44"/>
          <p:cNvSpPr txBox="1"/>
          <p:nvPr/>
        </p:nvSpPr>
        <p:spPr>
          <a:xfrm>
            <a:off x="7887666" y="4447405"/>
            <a:ext cx="356233" cy="400110"/>
          </a:xfrm>
          <a:prstGeom prst="rect">
            <a:avLst/>
          </a:prstGeom>
          <a:noFill/>
        </p:spPr>
        <p:txBody>
          <a:bodyPr wrap="square" rtlCol="0">
            <a:spAutoFit/>
          </a:bodyPr>
          <a:lstStyle/>
          <a:p>
            <a:r>
              <a:rPr lang="en-US" sz="2000" b="1" dirty="0">
                <a:solidFill>
                  <a:schemeClr val="bg2"/>
                </a:solidFill>
              </a:rPr>
              <a:t>B</a:t>
            </a:r>
          </a:p>
        </p:txBody>
      </p:sp>
      <p:sp>
        <p:nvSpPr>
          <p:cNvPr id="46" name="TextBox 45"/>
          <p:cNvSpPr txBox="1"/>
          <p:nvPr/>
        </p:nvSpPr>
        <p:spPr>
          <a:xfrm>
            <a:off x="7887666" y="5216326"/>
            <a:ext cx="356233" cy="400110"/>
          </a:xfrm>
          <a:prstGeom prst="rect">
            <a:avLst/>
          </a:prstGeom>
          <a:noFill/>
        </p:spPr>
        <p:txBody>
          <a:bodyPr wrap="square" rtlCol="0">
            <a:spAutoFit/>
          </a:bodyPr>
          <a:lstStyle/>
          <a:p>
            <a:r>
              <a:rPr lang="en-US" sz="2000" b="1" dirty="0">
                <a:solidFill>
                  <a:schemeClr val="bg2"/>
                </a:solidFill>
              </a:rPr>
              <a:t>B</a:t>
            </a:r>
          </a:p>
        </p:txBody>
      </p:sp>
      <p:sp>
        <p:nvSpPr>
          <p:cNvPr id="47" name="TextBox 46"/>
          <p:cNvSpPr txBox="1"/>
          <p:nvPr/>
        </p:nvSpPr>
        <p:spPr>
          <a:xfrm>
            <a:off x="6973095" y="5231886"/>
            <a:ext cx="356233" cy="400110"/>
          </a:xfrm>
          <a:prstGeom prst="rect">
            <a:avLst/>
          </a:prstGeom>
          <a:noFill/>
        </p:spPr>
        <p:txBody>
          <a:bodyPr wrap="square" rtlCol="0">
            <a:spAutoFit/>
          </a:bodyPr>
          <a:lstStyle/>
          <a:p>
            <a:r>
              <a:rPr lang="en-US" sz="2000" b="1" dirty="0">
                <a:solidFill>
                  <a:schemeClr val="bg2"/>
                </a:solidFill>
              </a:rPr>
              <a:t>B</a:t>
            </a:r>
          </a:p>
        </p:txBody>
      </p:sp>
      <p:sp>
        <p:nvSpPr>
          <p:cNvPr id="31" name="TextBox 30"/>
          <p:cNvSpPr txBox="1"/>
          <p:nvPr/>
        </p:nvSpPr>
        <p:spPr>
          <a:xfrm>
            <a:off x="4654241" y="2848143"/>
            <a:ext cx="3036738" cy="461665"/>
          </a:xfrm>
          <a:prstGeom prst="rect">
            <a:avLst/>
          </a:prstGeom>
          <a:noFill/>
        </p:spPr>
        <p:txBody>
          <a:bodyPr wrap="square" rtlCol="0">
            <a:spAutoFit/>
          </a:bodyPr>
          <a:lstStyle/>
          <a:p>
            <a:r>
              <a:rPr lang="en-US" sz="2400" b="1" dirty="0" smtClean="0"/>
              <a:t>Donor Lymphocytes</a:t>
            </a:r>
            <a:endParaRPr lang="en-US" sz="2400" b="1" dirty="0"/>
          </a:p>
        </p:txBody>
      </p:sp>
    </p:spTree>
    <p:extLst>
      <p:ext uri="{BB962C8B-B14F-4D97-AF65-F5344CB8AC3E}">
        <p14:creationId xmlns:p14="http://schemas.microsoft.com/office/powerpoint/2010/main" val="20007948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dirty="0" err="1" smtClean="0">
                <a:solidFill>
                  <a:srgbClr val="FFFF00"/>
                </a:solidFill>
              </a:rPr>
              <a:t>Crossmatch</a:t>
            </a:r>
            <a:endParaRPr lang="en-US" dirty="0">
              <a:solidFill>
                <a:srgbClr val="FFFF00"/>
              </a:solidFill>
            </a:endParaRPr>
          </a:p>
        </p:txBody>
      </p:sp>
      <p:sp>
        <p:nvSpPr>
          <p:cNvPr id="2" name="Oval 1"/>
          <p:cNvSpPr/>
          <p:nvPr/>
        </p:nvSpPr>
        <p:spPr bwMode="auto">
          <a:xfrm>
            <a:off x="1023105" y="1676400"/>
            <a:ext cx="1799253" cy="1446575"/>
          </a:xfrm>
          <a:prstGeom prst="ellipse">
            <a:avLst/>
          </a:prstGeom>
          <a:solidFill>
            <a:schemeClr val="hlink"/>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1023105" y="3598796"/>
            <a:ext cx="1799253" cy="1446575"/>
          </a:xfrm>
          <a:prstGeom prst="ellipse">
            <a:avLst/>
          </a:prstGeom>
          <a:solidFill>
            <a:schemeClr val="bg1">
              <a:lumMod val="40000"/>
              <a:lumOff val="60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4688274" y="2070386"/>
            <a:ext cx="3298632" cy="1316716"/>
          </a:xfrm>
          <a:prstGeom prst="rect">
            <a:avLst/>
          </a:prstGeom>
          <a:solidFill>
            <a:schemeClr val="hlink"/>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8" name="Oval 7"/>
          <p:cNvSpPr/>
          <p:nvPr/>
        </p:nvSpPr>
        <p:spPr bwMode="auto">
          <a:xfrm>
            <a:off x="4709810" y="5098295"/>
            <a:ext cx="881987" cy="793852"/>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3" name="Oval 12"/>
          <p:cNvSpPr/>
          <p:nvPr/>
        </p:nvSpPr>
        <p:spPr bwMode="auto">
          <a:xfrm>
            <a:off x="5591797" y="5882836"/>
            <a:ext cx="881987" cy="793852"/>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4" name="Oval 13"/>
          <p:cNvSpPr/>
          <p:nvPr/>
        </p:nvSpPr>
        <p:spPr bwMode="auto">
          <a:xfrm>
            <a:off x="5896596" y="4650895"/>
            <a:ext cx="881987" cy="793852"/>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5" name="Oval 14"/>
          <p:cNvSpPr/>
          <p:nvPr/>
        </p:nvSpPr>
        <p:spPr bwMode="auto">
          <a:xfrm>
            <a:off x="6645606" y="5759348"/>
            <a:ext cx="881987" cy="793852"/>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6" name="Oval 15"/>
          <p:cNvSpPr/>
          <p:nvPr/>
        </p:nvSpPr>
        <p:spPr bwMode="auto">
          <a:xfrm>
            <a:off x="7086599" y="4865040"/>
            <a:ext cx="881987" cy="793852"/>
          </a:xfrm>
          <a:prstGeom prst="ellipse">
            <a:avLst/>
          </a:prstGeom>
          <a:solidFill>
            <a:srgbClr val="70A0FF"/>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9" name="Freeform 8"/>
          <p:cNvSpPr/>
          <p:nvPr/>
        </p:nvSpPr>
        <p:spPr>
          <a:xfrm>
            <a:off x="4632677" y="5045371"/>
            <a:ext cx="1364834" cy="427460"/>
          </a:xfrm>
          <a:custGeom>
            <a:avLst/>
            <a:gdLst>
              <a:gd name="connsiteX0" fmla="*/ 77133 w 1364834"/>
              <a:gd name="connsiteY0" fmla="*/ 35282 h 427460"/>
              <a:gd name="connsiteX1" fmla="*/ 24214 w 1364834"/>
              <a:gd name="connsiteY1" fmla="*/ 35282 h 427460"/>
              <a:gd name="connsiteX2" fmla="*/ 1364834 w 1364834"/>
              <a:gd name="connsiteY2" fmla="*/ 0 h 427460"/>
            </a:gdLst>
            <a:ahLst/>
            <a:cxnLst>
              <a:cxn ang="0">
                <a:pos x="connsiteX0" y="connsiteY0"/>
              </a:cxn>
              <a:cxn ang="0">
                <a:pos x="connsiteX1" y="connsiteY1"/>
              </a:cxn>
              <a:cxn ang="0">
                <a:pos x="connsiteX2" y="connsiteY2"/>
              </a:cxn>
            </a:cxnLst>
            <a:rect l="l" t="t" r="r" b="b"/>
            <a:pathLst>
              <a:path w="1364834" h="427460">
                <a:moveTo>
                  <a:pt x="77133" y="35282"/>
                </a:moveTo>
                <a:cubicBezTo>
                  <a:pt x="-56635" y="38222"/>
                  <a:pt x="24214" y="35282"/>
                  <a:pt x="24214" y="35282"/>
                </a:cubicBezTo>
                <a:cubicBezTo>
                  <a:pt x="238831" y="29402"/>
                  <a:pt x="1032619" y="943802"/>
                  <a:pt x="1364834" y="0"/>
                </a:cubicBezTo>
              </a:path>
            </a:pathLst>
          </a:custGeom>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cxnSp>
        <p:nvCxnSpPr>
          <p:cNvPr id="12" name="Straight Connector 11"/>
          <p:cNvCxnSpPr/>
          <p:nvPr/>
        </p:nvCxnSpPr>
        <p:spPr bwMode="auto">
          <a:xfrm>
            <a:off x="7086599" y="4865040"/>
            <a:ext cx="881987" cy="793852"/>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22" name="Straight Connector 21"/>
          <p:cNvCxnSpPr/>
          <p:nvPr/>
        </p:nvCxnSpPr>
        <p:spPr bwMode="auto">
          <a:xfrm>
            <a:off x="5591797" y="5915084"/>
            <a:ext cx="881987" cy="793852"/>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23" name="Straight Connector 22"/>
          <p:cNvCxnSpPr/>
          <p:nvPr/>
        </p:nvCxnSpPr>
        <p:spPr bwMode="auto">
          <a:xfrm>
            <a:off x="6645606" y="5803265"/>
            <a:ext cx="881987" cy="793852"/>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24" name="Straight Connector 23"/>
          <p:cNvCxnSpPr/>
          <p:nvPr/>
        </p:nvCxnSpPr>
        <p:spPr bwMode="auto">
          <a:xfrm>
            <a:off x="5871494" y="4678979"/>
            <a:ext cx="881987" cy="793852"/>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a:off x="4709810" y="5075905"/>
            <a:ext cx="881987" cy="793852"/>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26" name="Straight Connector 25"/>
          <p:cNvCxnSpPr/>
          <p:nvPr/>
        </p:nvCxnSpPr>
        <p:spPr bwMode="auto">
          <a:xfrm flipH="1">
            <a:off x="7048086" y="4865040"/>
            <a:ext cx="920500" cy="791646"/>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29" name="Straight Connector 28"/>
          <p:cNvCxnSpPr/>
          <p:nvPr/>
        </p:nvCxnSpPr>
        <p:spPr bwMode="auto">
          <a:xfrm flipH="1">
            <a:off x="5871494" y="4681185"/>
            <a:ext cx="920500" cy="791646"/>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30" name="Straight Connector 29"/>
          <p:cNvCxnSpPr/>
          <p:nvPr/>
        </p:nvCxnSpPr>
        <p:spPr bwMode="auto">
          <a:xfrm flipH="1">
            <a:off x="4684708" y="5123438"/>
            <a:ext cx="920500" cy="791646"/>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31" name="Straight Connector 30"/>
          <p:cNvCxnSpPr/>
          <p:nvPr/>
        </p:nvCxnSpPr>
        <p:spPr bwMode="auto">
          <a:xfrm flipH="1">
            <a:off x="5563644" y="5869757"/>
            <a:ext cx="920500" cy="791646"/>
          </a:xfrm>
          <a:prstGeom prst="line">
            <a:avLst/>
          </a:prstGeom>
          <a:solidFill>
            <a:schemeClr val="hlink"/>
          </a:solidFill>
          <a:ln w="12700" cap="flat" cmpd="sng" algn="ctr">
            <a:solidFill>
              <a:srgbClr val="FF0000"/>
            </a:solidFill>
            <a:prstDash val="solid"/>
            <a:round/>
            <a:headEnd type="none" w="med" len="med"/>
            <a:tailEnd type="none" w="med" len="med"/>
          </a:ln>
          <a:effectLst/>
        </p:spPr>
      </p:cxnSp>
      <p:cxnSp>
        <p:nvCxnSpPr>
          <p:cNvPr id="32" name="Straight Connector 31"/>
          <p:cNvCxnSpPr/>
          <p:nvPr/>
        </p:nvCxnSpPr>
        <p:spPr bwMode="auto">
          <a:xfrm flipH="1">
            <a:off x="6587836" y="5805471"/>
            <a:ext cx="920500" cy="791646"/>
          </a:xfrm>
          <a:prstGeom prst="line">
            <a:avLst/>
          </a:prstGeom>
          <a:solidFill>
            <a:schemeClr val="hlink"/>
          </a:solidFill>
          <a:ln w="12700" cap="flat" cmpd="sng" algn="ctr">
            <a:solidFill>
              <a:srgbClr val="FF0000"/>
            </a:solidFill>
            <a:prstDash val="solid"/>
            <a:round/>
            <a:headEnd type="none" w="med" len="med"/>
            <a:tailEnd type="none" w="med" len="med"/>
          </a:ln>
          <a:effectLst/>
        </p:spPr>
      </p:cxnSp>
      <p:sp>
        <p:nvSpPr>
          <p:cNvPr id="20" name="TextBox 19"/>
          <p:cNvSpPr txBox="1"/>
          <p:nvPr/>
        </p:nvSpPr>
        <p:spPr>
          <a:xfrm>
            <a:off x="1216025" y="2070386"/>
            <a:ext cx="1412295" cy="523220"/>
          </a:xfrm>
          <a:prstGeom prst="rect">
            <a:avLst/>
          </a:prstGeom>
          <a:noFill/>
        </p:spPr>
        <p:txBody>
          <a:bodyPr wrap="square" rtlCol="0">
            <a:spAutoFit/>
          </a:bodyPr>
          <a:lstStyle/>
          <a:p>
            <a:pPr algn="ctr"/>
            <a:r>
              <a:rPr lang="en-US" sz="2800" b="1" dirty="0" smtClean="0">
                <a:solidFill>
                  <a:srgbClr val="000514"/>
                </a:solidFill>
              </a:rPr>
              <a:t>DS Abs</a:t>
            </a:r>
            <a:endParaRPr lang="en-US" sz="2800" b="1" dirty="0">
              <a:solidFill>
                <a:srgbClr val="000514"/>
              </a:solidFill>
            </a:endParaRPr>
          </a:p>
        </p:txBody>
      </p:sp>
      <p:sp>
        <p:nvSpPr>
          <p:cNvPr id="34" name="TextBox 33"/>
          <p:cNvSpPr txBox="1"/>
          <p:nvPr/>
        </p:nvSpPr>
        <p:spPr>
          <a:xfrm>
            <a:off x="1216025" y="3910933"/>
            <a:ext cx="1412295" cy="954107"/>
          </a:xfrm>
          <a:prstGeom prst="rect">
            <a:avLst/>
          </a:prstGeom>
          <a:noFill/>
        </p:spPr>
        <p:txBody>
          <a:bodyPr wrap="square" rtlCol="0">
            <a:spAutoFit/>
          </a:bodyPr>
          <a:lstStyle/>
          <a:p>
            <a:pPr algn="ctr"/>
            <a:r>
              <a:rPr lang="en-US" sz="2800" b="1" dirty="0" smtClean="0">
                <a:solidFill>
                  <a:srgbClr val="000514"/>
                </a:solidFill>
              </a:rPr>
              <a:t>Donor Cell</a:t>
            </a:r>
            <a:endParaRPr lang="en-US" sz="2800" b="1" dirty="0">
              <a:solidFill>
                <a:srgbClr val="000514"/>
              </a:solidFill>
            </a:endParaRPr>
          </a:p>
        </p:txBody>
      </p:sp>
      <p:cxnSp>
        <p:nvCxnSpPr>
          <p:cNvPr id="28" name="Straight Connector 27"/>
          <p:cNvCxnSpPr>
            <a:stCxn id="2" idx="4"/>
            <a:endCxn id="10" idx="0"/>
          </p:cNvCxnSpPr>
          <p:nvPr/>
        </p:nvCxnSpPr>
        <p:spPr bwMode="auto">
          <a:xfrm>
            <a:off x="1922732" y="3122975"/>
            <a:ext cx="0" cy="475821"/>
          </a:xfrm>
          <a:prstGeom prst="line">
            <a:avLst/>
          </a:prstGeom>
          <a:solidFill>
            <a:schemeClr val="hlink"/>
          </a:solidFill>
          <a:ln w="76200" cap="flat" cmpd="sng" algn="ctr">
            <a:solidFill>
              <a:srgbClr val="FF0000"/>
            </a:solidFill>
            <a:prstDash val="solid"/>
            <a:round/>
            <a:headEnd type="none" w="med" len="med"/>
            <a:tailEnd type="none" w="med" len="med"/>
          </a:ln>
          <a:effectLst/>
        </p:spPr>
      </p:cxnSp>
      <p:sp>
        <p:nvSpPr>
          <p:cNvPr id="33" name="TextBox 32"/>
          <p:cNvSpPr txBox="1"/>
          <p:nvPr/>
        </p:nvSpPr>
        <p:spPr>
          <a:xfrm>
            <a:off x="1023105" y="3177031"/>
            <a:ext cx="723229" cy="400110"/>
          </a:xfrm>
          <a:prstGeom prst="rect">
            <a:avLst/>
          </a:prstGeom>
          <a:noFill/>
        </p:spPr>
        <p:txBody>
          <a:bodyPr wrap="square" rtlCol="0">
            <a:spAutoFit/>
          </a:bodyPr>
          <a:lstStyle/>
          <a:p>
            <a:r>
              <a:rPr lang="en-US" sz="2000" b="1" dirty="0" smtClean="0"/>
              <a:t>Bind</a:t>
            </a:r>
            <a:endParaRPr lang="en-US" sz="2000" b="1" dirty="0"/>
          </a:p>
        </p:txBody>
      </p:sp>
      <p:sp>
        <p:nvSpPr>
          <p:cNvPr id="35" name="TextBox 34"/>
          <p:cNvSpPr txBox="1"/>
          <p:nvPr/>
        </p:nvSpPr>
        <p:spPr>
          <a:xfrm>
            <a:off x="3633786" y="6068558"/>
            <a:ext cx="1640496" cy="707886"/>
          </a:xfrm>
          <a:prstGeom prst="rect">
            <a:avLst/>
          </a:prstGeom>
          <a:noFill/>
        </p:spPr>
        <p:txBody>
          <a:bodyPr wrap="square" rtlCol="0">
            <a:spAutoFit/>
          </a:bodyPr>
          <a:lstStyle/>
          <a:p>
            <a:r>
              <a:rPr lang="en-US" sz="2000" b="1" dirty="0" err="1" smtClean="0"/>
              <a:t>Lysis</a:t>
            </a:r>
            <a:r>
              <a:rPr lang="en-US" sz="2000" b="1" dirty="0" smtClean="0"/>
              <a:t> of lymphocytes</a:t>
            </a:r>
            <a:endParaRPr lang="en-US" sz="2000" b="1" dirty="0"/>
          </a:p>
        </p:txBody>
      </p:sp>
      <p:sp>
        <p:nvSpPr>
          <p:cNvPr id="36" name="TextBox 35"/>
          <p:cNvSpPr txBox="1"/>
          <p:nvPr/>
        </p:nvSpPr>
        <p:spPr>
          <a:xfrm>
            <a:off x="4709810" y="2002107"/>
            <a:ext cx="3258776" cy="1384995"/>
          </a:xfrm>
          <a:prstGeom prst="rect">
            <a:avLst/>
          </a:prstGeom>
          <a:solidFill>
            <a:srgbClr val="61FE3D"/>
          </a:solidFill>
        </p:spPr>
        <p:txBody>
          <a:bodyPr wrap="square" rtlCol="0">
            <a:spAutoFit/>
          </a:bodyPr>
          <a:lstStyle/>
          <a:p>
            <a:pPr algn="ctr"/>
            <a:r>
              <a:rPr lang="en-US" sz="2800" b="1" dirty="0" smtClean="0">
                <a:solidFill>
                  <a:srgbClr val="000514"/>
                </a:solidFill>
              </a:rPr>
              <a:t>Activation of Complement Cascade</a:t>
            </a:r>
            <a:endParaRPr lang="en-US" sz="2800" b="1" dirty="0">
              <a:solidFill>
                <a:srgbClr val="000514"/>
              </a:solidFill>
            </a:endParaRPr>
          </a:p>
        </p:txBody>
      </p:sp>
      <p:sp>
        <p:nvSpPr>
          <p:cNvPr id="37" name="Right Arrow 36"/>
          <p:cNvSpPr/>
          <p:nvPr/>
        </p:nvSpPr>
        <p:spPr bwMode="auto">
          <a:xfrm>
            <a:off x="3210433" y="2593606"/>
            <a:ext cx="1181862" cy="529369"/>
          </a:xfrm>
          <a:prstGeom prst="rightArrow">
            <a:avLst/>
          </a:prstGeom>
          <a:solidFill>
            <a:srgbClr val="FF0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38" name="Down Arrow 37"/>
          <p:cNvSpPr/>
          <p:nvPr/>
        </p:nvSpPr>
        <p:spPr bwMode="auto">
          <a:xfrm>
            <a:off x="5997511" y="3598796"/>
            <a:ext cx="590325" cy="899699"/>
          </a:xfrm>
          <a:prstGeom prst="downArrow">
            <a:avLst/>
          </a:prstGeom>
          <a:solidFill>
            <a:srgbClr val="FF0000"/>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7197246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dirty="0" err="1" smtClean="0">
                <a:solidFill>
                  <a:srgbClr val="FFFF00"/>
                </a:solidFill>
              </a:rPr>
              <a:t>Crossmatch</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t>? Proportion of cells </a:t>
            </a:r>
            <a:r>
              <a:rPr lang="en-US" dirty="0" err="1" smtClean="0"/>
              <a:t>lyzed</a:t>
            </a:r>
            <a:r>
              <a:rPr lang="en-US" dirty="0" smtClean="0"/>
              <a:t> (by microscopy)</a:t>
            </a:r>
          </a:p>
          <a:p>
            <a:endParaRPr lang="en-US" dirty="0"/>
          </a:p>
          <a:p>
            <a:r>
              <a:rPr lang="en-US" dirty="0" smtClean="0"/>
              <a:t>Grade </a:t>
            </a:r>
            <a:r>
              <a:rPr lang="en-US" dirty="0" err="1" smtClean="0"/>
              <a:t>crossmatch</a:t>
            </a:r>
            <a:endParaRPr lang="en-US" dirty="0" smtClean="0"/>
          </a:p>
          <a:p>
            <a:pPr marL="0" indent="0">
              <a:buNone/>
            </a:pPr>
            <a:endParaRPr lang="en-US" dirty="0" smtClean="0"/>
          </a:p>
          <a:p>
            <a:pPr marL="0" indent="0">
              <a:buNone/>
            </a:pPr>
            <a:endParaRPr lang="en-US" dirty="0" smtClean="0"/>
          </a:p>
          <a:p>
            <a:r>
              <a:rPr lang="en-US" dirty="0" smtClean="0"/>
              <a:t>Can be enhanced by adding AHG (anti-human globulin) – Increased sensitivity; </a:t>
            </a:r>
            <a:r>
              <a:rPr lang="en-US" dirty="0"/>
              <a:t>detection of a lower level of </a:t>
            </a:r>
            <a:r>
              <a:rPr lang="en-US" dirty="0" smtClean="0"/>
              <a:t>Abs </a:t>
            </a:r>
            <a:r>
              <a:rPr lang="en-US" dirty="0"/>
              <a:t>with cytotoxic </a:t>
            </a:r>
            <a:r>
              <a:rPr lang="en-US" dirty="0" smtClean="0"/>
              <a:t>potential</a:t>
            </a:r>
            <a:r>
              <a:rPr lang="en-US" dirty="0"/>
              <a:t>. </a:t>
            </a:r>
          </a:p>
          <a:p>
            <a:endParaRPr lang="en-US" dirty="0"/>
          </a:p>
        </p:txBody>
      </p:sp>
      <p:sp>
        <p:nvSpPr>
          <p:cNvPr id="5" name="TextBox 4"/>
          <p:cNvSpPr txBox="1"/>
          <p:nvPr/>
        </p:nvSpPr>
        <p:spPr>
          <a:xfrm>
            <a:off x="4017286" y="2540327"/>
            <a:ext cx="4114634" cy="1384995"/>
          </a:xfrm>
          <a:prstGeom prst="rect">
            <a:avLst/>
          </a:prstGeom>
          <a:noFill/>
          <a:ln>
            <a:solidFill>
              <a:srgbClr val="FFFF00"/>
            </a:solidFill>
          </a:ln>
        </p:spPr>
        <p:txBody>
          <a:bodyPr wrap="square" rtlCol="0">
            <a:spAutoFit/>
          </a:bodyPr>
          <a:lstStyle/>
          <a:p>
            <a:pPr marL="914400" lvl="1" indent="-457200">
              <a:buFont typeface="Arial"/>
              <a:buChar char="•"/>
            </a:pPr>
            <a:r>
              <a:rPr lang="en-US" sz="2800" dirty="0"/>
              <a:t>Weakly positive</a:t>
            </a:r>
          </a:p>
          <a:p>
            <a:pPr marL="800100" lvl="1" indent="-342900">
              <a:buFont typeface="Arial"/>
              <a:buChar char="•"/>
            </a:pPr>
            <a:r>
              <a:rPr lang="en-US" sz="2800" dirty="0" smtClean="0"/>
              <a:t> Moderately </a:t>
            </a:r>
            <a:r>
              <a:rPr lang="en-US" sz="2800" dirty="0"/>
              <a:t>positive</a:t>
            </a:r>
          </a:p>
          <a:p>
            <a:pPr marL="800100" lvl="1" indent="-342900">
              <a:buFont typeface="Arial"/>
              <a:buChar char="•"/>
            </a:pPr>
            <a:r>
              <a:rPr lang="en-US" sz="2800" dirty="0" smtClean="0"/>
              <a:t> Strongly </a:t>
            </a:r>
            <a:r>
              <a:rPr lang="en-US" sz="2800" dirty="0"/>
              <a:t>positive</a:t>
            </a:r>
          </a:p>
        </p:txBody>
      </p:sp>
    </p:spTree>
    <p:extLst>
      <p:ext uri="{BB962C8B-B14F-4D97-AF65-F5344CB8AC3E}">
        <p14:creationId xmlns:p14="http://schemas.microsoft.com/office/powerpoint/2010/main" val="343263066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4" name="Title 3"/>
          <p:cNvSpPr>
            <a:spLocks noGrp="1"/>
          </p:cNvSpPr>
          <p:nvPr>
            <p:ph type="title"/>
          </p:nvPr>
        </p:nvSpPr>
        <p:spPr>
          <a:xfrm>
            <a:off x="1216025" y="152400"/>
            <a:ext cx="5870576" cy="1143000"/>
          </a:xfrm>
        </p:spPr>
        <p:txBody>
          <a:bodyPr/>
          <a:lstStyle/>
          <a:p>
            <a:r>
              <a:rPr lang="en-US" sz="3200" dirty="0">
                <a:solidFill>
                  <a:srgbClr val="FFFF00"/>
                </a:solidFill>
              </a:rPr>
              <a:t>The Calculated Panel-Reactive Antibody</a:t>
            </a:r>
          </a:p>
        </p:txBody>
      </p:sp>
      <p:sp>
        <p:nvSpPr>
          <p:cNvPr id="6" name="Content Placeholder 5"/>
          <p:cNvSpPr>
            <a:spLocks noGrp="1"/>
          </p:cNvSpPr>
          <p:nvPr>
            <p:ph sz="half" idx="1"/>
          </p:nvPr>
        </p:nvSpPr>
        <p:spPr/>
        <p:txBody>
          <a:bodyPr/>
          <a:lstStyle/>
          <a:p>
            <a:r>
              <a:rPr lang="en-US" sz="2400" dirty="0" smtClean="0"/>
              <a:t>It </a:t>
            </a:r>
            <a:r>
              <a:rPr lang="en-US" sz="2400" dirty="0"/>
              <a:t>represents the proportion of the population to which the person being tested will react via pre-existing </a:t>
            </a:r>
            <a:r>
              <a:rPr lang="en-US" sz="2400" dirty="0" smtClean="0"/>
              <a:t>antibodies</a:t>
            </a:r>
          </a:p>
          <a:p>
            <a:pPr marL="0" indent="0">
              <a:buNone/>
            </a:pPr>
            <a:endParaRPr lang="en-US" sz="2400" dirty="0" smtClean="0"/>
          </a:p>
          <a:p>
            <a:r>
              <a:rPr lang="en-US" sz="2400" dirty="0"/>
              <a:t>The </a:t>
            </a:r>
            <a:r>
              <a:rPr lang="en-US" sz="2400" dirty="0" err="1"/>
              <a:t>cPRA</a:t>
            </a:r>
            <a:r>
              <a:rPr lang="en-US" sz="2400" dirty="0"/>
              <a:t> is a quantitative measure, expressed as a percentage, of the portion of the general population for which a candidate recipient has circulating antibodies. </a:t>
            </a:r>
          </a:p>
          <a:p>
            <a:pPr marL="0" indent="0">
              <a:buNone/>
            </a:pPr>
            <a:endParaRPr lang="en-US" sz="2400" dirty="0"/>
          </a:p>
          <a:p>
            <a:endParaRPr lang="en-US" dirty="0"/>
          </a:p>
        </p:txBody>
      </p:sp>
      <p:sp>
        <p:nvSpPr>
          <p:cNvPr id="8" name="Content Placeholder 7"/>
          <p:cNvSpPr>
            <a:spLocks noGrp="1"/>
          </p:cNvSpPr>
          <p:nvPr>
            <p:ph sz="half" idx="2"/>
          </p:nvPr>
        </p:nvSpPr>
        <p:spPr/>
        <p:txBody>
          <a:bodyPr/>
          <a:lstStyle/>
          <a:p>
            <a:r>
              <a:rPr lang="en-US" sz="3200" dirty="0"/>
              <a:t>Low Risk: &lt;10%</a:t>
            </a:r>
          </a:p>
          <a:p>
            <a:r>
              <a:rPr lang="en-US" sz="3200" dirty="0"/>
              <a:t>Moderate Risk: 10-25%</a:t>
            </a:r>
          </a:p>
          <a:p>
            <a:r>
              <a:rPr lang="en-US" sz="3200" dirty="0"/>
              <a:t>High Risk: &gt;25%</a:t>
            </a:r>
          </a:p>
          <a:p>
            <a:endParaRPr lang="en-US" dirty="0"/>
          </a:p>
        </p:txBody>
      </p:sp>
      <p:sp>
        <p:nvSpPr>
          <p:cNvPr id="12" name="TextBox 11"/>
          <p:cNvSpPr txBox="1"/>
          <p:nvPr/>
        </p:nvSpPr>
        <p:spPr>
          <a:xfrm>
            <a:off x="4495800" y="4294910"/>
            <a:ext cx="4308764" cy="166199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t>A higher </a:t>
            </a:r>
            <a:r>
              <a:rPr lang="en-US" sz="2800" b="1" dirty="0" err="1"/>
              <a:t>cPRA</a:t>
            </a:r>
            <a:r>
              <a:rPr lang="en-US" sz="2800" b="1" dirty="0"/>
              <a:t> reflects increased difficulty in finding a suitable donor. </a:t>
            </a:r>
          </a:p>
          <a:p>
            <a:endParaRPr lang="en-US" dirty="0"/>
          </a:p>
        </p:txBody>
      </p:sp>
    </p:spTree>
    <p:extLst>
      <p:ext uri="{BB962C8B-B14F-4D97-AF65-F5344CB8AC3E}">
        <p14:creationId xmlns:p14="http://schemas.microsoft.com/office/powerpoint/2010/main" val="245271558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7811"/>
            <a:ext cx="5870576" cy="1143000"/>
          </a:xfrm>
        </p:spPr>
        <p:txBody>
          <a:bodyPr/>
          <a:lstStyle/>
          <a:p>
            <a:r>
              <a:rPr lang="en-US" sz="4000" dirty="0">
                <a:solidFill>
                  <a:srgbClr val="FFFF00"/>
                </a:solidFill>
              </a:rPr>
              <a:t>Antibody Detection Methods</a:t>
            </a:r>
          </a:p>
        </p:txBody>
      </p:sp>
      <p:pic>
        <p:nvPicPr>
          <p:cNvPr id="8" name="Content Placeholder 3" descr="Screen Shot 2015-08-29 at 8.32.33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5675" t="14255" r="6882" b="3196"/>
          <a:stretch/>
        </p:blipFill>
        <p:spPr>
          <a:xfrm>
            <a:off x="1049235" y="1843506"/>
            <a:ext cx="7013315" cy="4137977"/>
          </a:xfrm>
          <a:prstGeom prst="rect">
            <a:avLst/>
          </a:prstGeom>
          <a:ln w="57150" cmpd="sng">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73614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a:solidFill>
                  <a:srgbClr val="FFFF00"/>
                </a:solidFill>
              </a:rPr>
              <a:t>FlowPRA</a:t>
            </a:r>
            <a:endParaRPr lang="en-US" dirty="0">
              <a:solidFill>
                <a:srgbClr val="FFFF00"/>
              </a:solidFill>
            </a:endParaRPr>
          </a:p>
        </p:txBody>
      </p:sp>
      <p:sp>
        <p:nvSpPr>
          <p:cNvPr id="4" name="Content Placeholder 3"/>
          <p:cNvSpPr>
            <a:spLocks noGrp="1"/>
          </p:cNvSpPr>
          <p:nvPr>
            <p:ph sz="half" idx="1"/>
          </p:nvPr>
        </p:nvSpPr>
        <p:spPr/>
        <p:txBody>
          <a:bodyPr/>
          <a:lstStyle/>
          <a:p>
            <a:r>
              <a:rPr lang="en-US" sz="2400" dirty="0"/>
              <a:t>Flow </a:t>
            </a:r>
            <a:r>
              <a:rPr lang="en-US" sz="2400" dirty="0" err="1"/>
              <a:t>cytometry</a:t>
            </a:r>
            <a:r>
              <a:rPr lang="en-US" sz="2400" dirty="0"/>
              <a:t> test which utilizes </a:t>
            </a:r>
            <a:r>
              <a:rPr lang="en-US" sz="2400" dirty="0" err="1"/>
              <a:t>microparticle</a:t>
            </a:r>
            <a:r>
              <a:rPr lang="en-US" sz="2400" dirty="0"/>
              <a:t> beads coated with HLA Class I or Class II proteins isolated from purified cell lines from which HLA proteins or donor platelets are over-expressed. </a:t>
            </a:r>
          </a:p>
          <a:p>
            <a:r>
              <a:rPr lang="en-US" sz="2400" dirty="0"/>
              <a:t>PRAs are evaluated by determining the percentage of beads that react positively with patient sera. </a:t>
            </a:r>
          </a:p>
          <a:p>
            <a:endParaRPr lang="en-US" dirty="0"/>
          </a:p>
        </p:txBody>
      </p:sp>
      <p:pic>
        <p:nvPicPr>
          <p:cNvPr id="10" name="Content Placeholder 6" descr="Screen Shot 2015-08-29 at 10.02.10 PM.pn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47825" t="15763" r="10525" b="2465"/>
          <a:stretch/>
        </p:blipFill>
        <p:spPr>
          <a:xfrm>
            <a:off x="4824597" y="1676400"/>
            <a:ext cx="3626374" cy="4449763"/>
          </a:xfrm>
          <a:ln w="19050" cmpd="sng">
            <a:solidFill>
              <a:schemeClr val="tx1"/>
            </a:solidFill>
          </a:ln>
        </p:spPr>
      </p:pic>
      <p:sp>
        <p:nvSpPr>
          <p:cNvPr id="6" name="TextBox 5"/>
          <p:cNvSpPr txBox="1"/>
          <p:nvPr/>
        </p:nvSpPr>
        <p:spPr>
          <a:xfrm>
            <a:off x="533401" y="6396335"/>
            <a:ext cx="8153400" cy="923330"/>
          </a:xfrm>
          <a:prstGeom prst="rect">
            <a:avLst/>
          </a:prstGeom>
          <a:noFill/>
        </p:spPr>
        <p:txBody>
          <a:bodyPr wrap="square" rtlCol="0">
            <a:spAutoFit/>
          </a:bodyPr>
          <a:lstStyle/>
          <a:p>
            <a:pPr algn="ctr"/>
            <a:r>
              <a:rPr lang="en-US" dirty="0" err="1"/>
              <a:t>Cytometry</a:t>
            </a:r>
            <a:r>
              <a:rPr lang="en-US" dirty="0"/>
              <a:t> B </a:t>
            </a:r>
            <a:r>
              <a:rPr lang="en-US" dirty="0" err="1"/>
              <a:t>Clin</a:t>
            </a:r>
            <a:r>
              <a:rPr lang="en-US" dirty="0"/>
              <a:t> </a:t>
            </a:r>
            <a:r>
              <a:rPr lang="en-US" dirty="0" err="1"/>
              <a:t>Cytom</a:t>
            </a:r>
            <a:r>
              <a:rPr lang="en-US" dirty="0"/>
              <a:t>. 2007;72(4):256–64. </a:t>
            </a:r>
          </a:p>
          <a:p>
            <a:endParaRPr lang="en-US" dirty="0"/>
          </a:p>
          <a:p>
            <a:endParaRPr lang="en-US" dirty="0"/>
          </a:p>
        </p:txBody>
      </p:sp>
    </p:spTree>
    <p:extLst>
      <p:ext uri="{BB962C8B-B14F-4D97-AF65-F5344CB8AC3E}">
        <p14:creationId xmlns:p14="http://schemas.microsoft.com/office/powerpoint/2010/main" val="275925275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Flow </a:t>
            </a:r>
            <a:r>
              <a:rPr lang="en-US" dirty="0" err="1" smtClean="0">
                <a:solidFill>
                  <a:srgbClr val="FFFF00"/>
                </a:solidFill>
              </a:rPr>
              <a:t>Crossmatch</a:t>
            </a:r>
            <a:endParaRPr lang="en-US" dirty="0">
              <a:solidFill>
                <a:srgbClr val="FFFF00"/>
              </a:solidFill>
            </a:endParaRPr>
          </a:p>
        </p:txBody>
      </p:sp>
      <p:sp>
        <p:nvSpPr>
          <p:cNvPr id="3" name="Content Placeholder 2"/>
          <p:cNvSpPr>
            <a:spLocks noGrp="1"/>
          </p:cNvSpPr>
          <p:nvPr>
            <p:ph idx="1"/>
          </p:nvPr>
        </p:nvSpPr>
        <p:spPr/>
        <p:txBody>
          <a:bodyPr/>
          <a:lstStyle/>
          <a:p>
            <a:r>
              <a:rPr lang="en-US" dirty="0"/>
              <a:t>The significance of a positive result is mainly of interest when the CDC </a:t>
            </a:r>
            <a:r>
              <a:rPr lang="en-US" dirty="0" err="1"/>
              <a:t>crossmatch</a:t>
            </a:r>
            <a:r>
              <a:rPr lang="en-US" dirty="0"/>
              <a:t> is </a:t>
            </a:r>
            <a:r>
              <a:rPr lang="en-US" dirty="0" smtClean="0"/>
              <a:t>negative</a:t>
            </a:r>
          </a:p>
          <a:p>
            <a:endParaRPr lang="en-US" dirty="0" smtClean="0"/>
          </a:p>
          <a:p>
            <a:r>
              <a:rPr lang="en-US" dirty="0" smtClean="0"/>
              <a:t>In </a:t>
            </a:r>
            <a:r>
              <a:rPr lang="en-US" dirty="0"/>
              <a:t>this setting the positive flow </a:t>
            </a:r>
            <a:r>
              <a:rPr lang="en-US" dirty="0" err="1"/>
              <a:t>crossmatch</a:t>
            </a:r>
            <a:r>
              <a:rPr lang="en-US" dirty="0"/>
              <a:t> is likely to be caused by </a:t>
            </a:r>
            <a:endParaRPr lang="en-US" dirty="0" smtClean="0"/>
          </a:p>
          <a:p>
            <a:pPr lvl="1"/>
            <a:r>
              <a:rPr lang="en-US" sz="3200" dirty="0" smtClean="0"/>
              <a:t>a </a:t>
            </a:r>
            <a:r>
              <a:rPr lang="en-US" sz="3200" dirty="0"/>
              <a:t>non-complement fixing </a:t>
            </a:r>
            <a:r>
              <a:rPr lang="en-US" sz="3200" dirty="0" smtClean="0"/>
              <a:t>antibody</a:t>
            </a:r>
          </a:p>
          <a:p>
            <a:pPr lvl="1"/>
            <a:r>
              <a:rPr lang="en-US" sz="3200" dirty="0" smtClean="0"/>
              <a:t>a </a:t>
            </a:r>
            <a:r>
              <a:rPr lang="en-US" sz="3200" dirty="0"/>
              <a:t>non-HLA </a:t>
            </a:r>
            <a:r>
              <a:rPr lang="en-US" sz="3200" dirty="0" smtClean="0"/>
              <a:t>antibody</a:t>
            </a:r>
          </a:p>
          <a:p>
            <a:pPr lvl="1"/>
            <a:r>
              <a:rPr lang="en-US" sz="3200" dirty="0" smtClean="0"/>
              <a:t>a </a:t>
            </a:r>
            <a:r>
              <a:rPr lang="en-US" sz="3200" dirty="0"/>
              <a:t>low-level </a:t>
            </a:r>
            <a:r>
              <a:rPr lang="en-US" sz="3200" dirty="0" smtClean="0"/>
              <a:t>antibody</a:t>
            </a:r>
          </a:p>
        </p:txBody>
      </p:sp>
    </p:spTree>
    <p:extLst>
      <p:ext uri="{BB962C8B-B14F-4D97-AF65-F5344CB8AC3E}">
        <p14:creationId xmlns:p14="http://schemas.microsoft.com/office/powerpoint/2010/main" val="128316985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Flow </a:t>
            </a:r>
            <a:r>
              <a:rPr lang="en-US" dirty="0" err="1" smtClean="0">
                <a:solidFill>
                  <a:srgbClr val="FFFF00"/>
                </a:solidFill>
              </a:rPr>
              <a:t>Crossmatch</a:t>
            </a:r>
            <a:endParaRPr lang="en-US" dirty="0">
              <a:solidFill>
                <a:srgbClr val="FFFF00"/>
              </a:solidFill>
            </a:endParaRPr>
          </a:p>
        </p:txBody>
      </p:sp>
      <p:sp>
        <p:nvSpPr>
          <p:cNvPr id="4" name="Content Placeholder 3"/>
          <p:cNvSpPr>
            <a:spLocks noGrp="1"/>
          </p:cNvSpPr>
          <p:nvPr>
            <p:ph sz="half" idx="2"/>
          </p:nvPr>
        </p:nvSpPr>
        <p:spPr/>
        <p:txBody>
          <a:bodyPr/>
          <a:lstStyle/>
          <a:p>
            <a:r>
              <a:rPr lang="en-US" sz="3200" b="1" dirty="0" smtClean="0"/>
              <a:t>Quantitation</a:t>
            </a:r>
            <a:endParaRPr lang="en-US" dirty="0"/>
          </a:p>
          <a:p>
            <a:pPr marL="971550" lvl="1" indent="-514350">
              <a:buClr>
                <a:srgbClr val="FFFF00"/>
              </a:buClr>
              <a:buFont typeface="+mj-ea"/>
              <a:buAutoNum type="circleNumDbPlain"/>
            </a:pPr>
            <a:r>
              <a:rPr lang="en-US" sz="2800" b="1" dirty="0"/>
              <a:t>Channel Shifts </a:t>
            </a:r>
            <a:r>
              <a:rPr lang="en-US" sz="2800" dirty="0" smtClean="0"/>
              <a:t>Intensity </a:t>
            </a:r>
            <a:r>
              <a:rPr lang="en-US" sz="2800" dirty="0"/>
              <a:t>of fluorescence </a:t>
            </a:r>
            <a:r>
              <a:rPr lang="en-US" sz="2800" dirty="0" smtClean="0"/>
              <a:t>above control</a:t>
            </a:r>
            <a:endParaRPr lang="en-US" dirty="0"/>
          </a:p>
          <a:p>
            <a:pPr marL="971550" lvl="1" indent="-514350">
              <a:buClr>
                <a:srgbClr val="FFFF00"/>
              </a:buClr>
              <a:buFont typeface="+mj-ea"/>
              <a:buAutoNum type="circleNumDbPlain"/>
            </a:pPr>
            <a:r>
              <a:rPr lang="en-US" sz="2800" b="1" dirty="0"/>
              <a:t>Number of dilutions</a:t>
            </a:r>
            <a:r>
              <a:rPr lang="en-US" sz="2800" dirty="0"/>
              <a:t> required to generate a negative result</a:t>
            </a:r>
          </a:p>
          <a:p>
            <a:endParaRPr lang="en-US" dirty="0"/>
          </a:p>
        </p:txBody>
      </p:sp>
      <p:sp>
        <p:nvSpPr>
          <p:cNvPr id="5" name="TextBox 4"/>
          <p:cNvSpPr txBox="1"/>
          <p:nvPr/>
        </p:nvSpPr>
        <p:spPr>
          <a:xfrm>
            <a:off x="2637578" y="6368534"/>
            <a:ext cx="4021244" cy="369332"/>
          </a:xfrm>
          <a:prstGeom prst="rect">
            <a:avLst/>
          </a:prstGeom>
          <a:noFill/>
        </p:spPr>
        <p:txBody>
          <a:bodyPr wrap="square" rtlCol="0">
            <a:spAutoFit/>
          </a:bodyPr>
          <a:lstStyle/>
          <a:p>
            <a:pPr algn="ctr"/>
            <a:r>
              <a:rPr lang="hu-HU" dirty="0"/>
              <a:t>Nephrology 16 (2011) 125–133</a:t>
            </a:r>
            <a:endParaRPr lang="en-US" dirty="0"/>
          </a:p>
        </p:txBody>
      </p:sp>
      <p:pic>
        <p:nvPicPr>
          <p:cNvPr id="9" name="Content Placeholder 8" descr="Screen Shot 2015-08-31 at 9.24.04 PM.png"/>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51445" t="12834" r="21248" b="18289"/>
          <a:stretch/>
        </p:blipFill>
        <p:spPr>
          <a:xfrm>
            <a:off x="1158303" y="1676400"/>
            <a:ext cx="2905302" cy="4580042"/>
          </a:xfrm>
        </p:spPr>
      </p:pic>
    </p:spTree>
    <p:extLst>
      <p:ext uri="{BB962C8B-B14F-4D97-AF65-F5344CB8AC3E}">
        <p14:creationId xmlns:p14="http://schemas.microsoft.com/office/powerpoint/2010/main" val="28270913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eaLnBrk="1" hangingPunct="1">
              <a:lnSpc>
                <a:spcPct val="150000"/>
              </a:lnSpc>
              <a:spcBef>
                <a:spcPct val="20000"/>
              </a:spcBef>
              <a:buClr>
                <a:schemeClr val="hlink"/>
              </a:buClr>
              <a:buSzPct val="50000"/>
            </a:pPr>
            <a:endParaRPr lang="en-US" sz="2800" b="0" dirty="0">
              <a:effectLst>
                <a:outerShdw blurRad="38100" dist="38100" dir="2700000" algn="tl">
                  <a:srgbClr val="000000"/>
                </a:outerShdw>
              </a:effectLst>
              <a:latin typeface="Garamond" charset="0"/>
            </a:endParaRPr>
          </a:p>
        </p:txBody>
      </p:sp>
      <p:sp>
        <p:nvSpPr>
          <p:cNvPr id="4" name="Title 3"/>
          <p:cNvSpPr>
            <a:spLocks noGrp="1"/>
          </p:cNvSpPr>
          <p:nvPr>
            <p:ph type="title"/>
          </p:nvPr>
        </p:nvSpPr>
        <p:spPr/>
        <p:txBody>
          <a:bodyPr/>
          <a:lstStyle/>
          <a:p>
            <a:r>
              <a:rPr lang="en-US" dirty="0" smtClean="0">
                <a:solidFill>
                  <a:srgbClr val="FFFF00"/>
                </a:solidFill>
              </a:rPr>
              <a:t>Background</a:t>
            </a:r>
            <a:endParaRPr lang="en-US" dirty="0">
              <a:solidFill>
                <a:srgbClr val="FFFF00"/>
              </a:solidFill>
            </a:endParaRPr>
          </a:p>
        </p:txBody>
      </p:sp>
      <p:sp>
        <p:nvSpPr>
          <p:cNvPr id="3" name="Content Placeholder 2"/>
          <p:cNvSpPr>
            <a:spLocks noGrp="1"/>
          </p:cNvSpPr>
          <p:nvPr>
            <p:ph idx="1"/>
          </p:nvPr>
        </p:nvSpPr>
        <p:spPr/>
        <p:txBody>
          <a:bodyPr/>
          <a:lstStyle/>
          <a:p>
            <a:r>
              <a:rPr lang="en-US" dirty="0"/>
              <a:t>Introduction of CI in 1980s allowed heart transplantation to become a viable therapeutic option for end-stage heart </a:t>
            </a:r>
            <a:r>
              <a:rPr lang="en-US" dirty="0" smtClean="0"/>
              <a:t>failure</a:t>
            </a:r>
          </a:p>
          <a:p>
            <a:endParaRPr lang="en-US" dirty="0"/>
          </a:p>
          <a:p>
            <a:r>
              <a:rPr lang="en-US" dirty="0"/>
              <a:t>Since then, rejection rates have declined due to </a:t>
            </a:r>
          </a:p>
          <a:p>
            <a:pPr lvl="1"/>
            <a:r>
              <a:rPr lang="en-US" dirty="0"/>
              <a:t>improvements in IS and monitoring of IS </a:t>
            </a:r>
          </a:p>
          <a:p>
            <a:pPr lvl="1"/>
            <a:r>
              <a:rPr lang="en-US" dirty="0"/>
              <a:t>tissue typing </a:t>
            </a:r>
          </a:p>
          <a:p>
            <a:pPr lvl="1"/>
            <a:r>
              <a:rPr lang="en-US" dirty="0"/>
              <a:t>improved techniques for assessing allograft compatibility</a:t>
            </a:r>
          </a:p>
          <a:p>
            <a:pPr marL="0" indent="0">
              <a:buNone/>
            </a:pPr>
            <a:endParaRPr lang="en-US" dirty="0"/>
          </a:p>
        </p:txBody>
      </p:sp>
    </p:spTree>
    <p:extLst>
      <p:ext uri="{BB962C8B-B14F-4D97-AF65-F5344CB8AC3E}">
        <p14:creationId xmlns:p14="http://schemas.microsoft.com/office/powerpoint/2010/main" val="124095207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30995"/>
            <a:ext cx="5870576" cy="1143000"/>
          </a:xfrm>
        </p:spPr>
        <p:txBody>
          <a:bodyPr/>
          <a:lstStyle/>
          <a:p>
            <a:r>
              <a:rPr lang="en-US" sz="4000" dirty="0" smtClean="0">
                <a:solidFill>
                  <a:srgbClr val="FFFF00"/>
                </a:solidFill>
              </a:rPr>
              <a:t>Detecting Antibody Specificity- </a:t>
            </a:r>
            <a:r>
              <a:rPr lang="en-US" sz="4000" dirty="0" err="1" smtClean="0">
                <a:solidFill>
                  <a:srgbClr val="FFFF00"/>
                </a:solidFill>
              </a:rPr>
              <a:t>Luminex</a:t>
            </a:r>
            <a:r>
              <a:rPr lang="en-US" sz="4000" dirty="0" smtClean="0">
                <a:solidFill>
                  <a:srgbClr val="FFFF00"/>
                </a:solidFill>
              </a:rPr>
              <a:t> </a:t>
            </a:r>
            <a:r>
              <a:rPr lang="en-US" sz="4000" dirty="0">
                <a:solidFill>
                  <a:srgbClr val="FFFF00"/>
                </a:solidFill>
              </a:rPr>
              <a:t>Test</a:t>
            </a:r>
          </a:p>
        </p:txBody>
      </p:sp>
      <p:sp>
        <p:nvSpPr>
          <p:cNvPr id="3" name="Content Placeholder 2"/>
          <p:cNvSpPr>
            <a:spLocks noGrp="1"/>
          </p:cNvSpPr>
          <p:nvPr>
            <p:ph idx="1"/>
          </p:nvPr>
        </p:nvSpPr>
        <p:spPr/>
        <p:txBody>
          <a:bodyPr/>
          <a:lstStyle/>
          <a:p>
            <a:r>
              <a:rPr lang="en-US" dirty="0"/>
              <a:t>Some transplant clinicians do not use flow </a:t>
            </a:r>
            <a:r>
              <a:rPr lang="en-US" dirty="0" err="1"/>
              <a:t>crossmatching</a:t>
            </a:r>
            <a:r>
              <a:rPr lang="en-US" dirty="0"/>
              <a:t> as part of their pre-transplant assessment and rely on CDC </a:t>
            </a:r>
            <a:r>
              <a:rPr lang="en-US" dirty="0" err="1"/>
              <a:t>crossmatching</a:t>
            </a:r>
            <a:r>
              <a:rPr lang="en-US" dirty="0"/>
              <a:t> along with defining </a:t>
            </a:r>
            <a:r>
              <a:rPr lang="en-US" dirty="0" err="1"/>
              <a:t>DSAbs</a:t>
            </a:r>
            <a:r>
              <a:rPr lang="en-US" dirty="0"/>
              <a:t> by </a:t>
            </a:r>
            <a:r>
              <a:rPr lang="en-US" dirty="0" err="1" smtClean="0"/>
              <a:t>Luminex</a:t>
            </a:r>
            <a:endParaRPr lang="en-US" dirty="0" smtClean="0"/>
          </a:p>
          <a:p>
            <a:r>
              <a:rPr lang="en-US" dirty="0" smtClean="0"/>
              <a:t>Multiple </a:t>
            </a:r>
            <a:r>
              <a:rPr lang="en-US" dirty="0"/>
              <a:t>antibodies can be detected simultaneously </a:t>
            </a:r>
            <a:endParaRPr lang="en-US" dirty="0" smtClean="0"/>
          </a:p>
          <a:p>
            <a:r>
              <a:rPr lang="en-US" dirty="0"/>
              <a:t>M</a:t>
            </a:r>
            <a:r>
              <a:rPr lang="en-US" dirty="0" smtClean="0"/>
              <a:t>ultiple </a:t>
            </a:r>
            <a:r>
              <a:rPr lang="en-US" dirty="0"/>
              <a:t>purified HLA molecules are attached to </a:t>
            </a:r>
            <a:r>
              <a:rPr lang="en-US" dirty="0" err="1"/>
              <a:t>microparticles</a:t>
            </a:r>
            <a:r>
              <a:rPr lang="en-US" dirty="0"/>
              <a:t> and detected by </a:t>
            </a:r>
            <a:r>
              <a:rPr lang="en-US" dirty="0" smtClean="0"/>
              <a:t>flow </a:t>
            </a:r>
            <a:r>
              <a:rPr lang="en-US" dirty="0" err="1" smtClean="0"/>
              <a:t>cytometry</a:t>
            </a:r>
            <a:endParaRPr lang="en-US" dirty="0"/>
          </a:p>
          <a:p>
            <a:endParaRPr lang="en-US" dirty="0"/>
          </a:p>
        </p:txBody>
      </p:sp>
    </p:spTree>
    <p:extLst>
      <p:ext uri="{BB962C8B-B14F-4D97-AF65-F5344CB8AC3E}">
        <p14:creationId xmlns:p14="http://schemas.microsoft.com/office/powerpoint/2010/main" val="401162025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30995"/>
            <a:ext cx="5870576" cy="1143000"/>
          </a:xfrm>
        </p:spPr>
        <p:txBody>
          <a:bodyPr/>
          <a:lstStyle/>
          <a:p>
            <a:r>
              <a:rPr lang="en-US" sz="4000" dirty="0" smtClean="0">
                <a:solidFill>
                  <a:srgbClr val="FFFF00"/>
                </a:solidFill>
              </a:rPr>
              <a:t>Detecting Antibody Specificity- </a:t>
            </a:r>
            <a:r>
              <a:rPr lang="en-US" sz="4000" dirty="0" err="1" smtClean="0">
                <a:solidFill>
                  <a:srgbClr val="FFFF00"/>
                </a:solidFill>
              </a:rPr>
              <a:t>Luminex</a:t>
            </a:r>
            <a:r>
              <a:rPr lang="en-US" sz="4000" dirty="0" smtClean="0">
                <a:solidFill>
                  <a:srgbClr val="FFFF00"/>
                </a:solidFill>
              </a:rPr>
              <a:t> </a:t>
            </a:r>
            <a:r>
              <a:rPr lang="en-US" sz="4000" dirty="0">
                <a:solidFill>
                  <a:srgbClr val="FFFF00"/>
                </a:solidFill>
              </a:rPr>
              <a:t>Test</a:t>
            </a:r>
          </a:p>
        </p:txBody>
      </p:sp>
      <p:sp>
        <p:nvSpPr>
          <p:cNvPr id="3" name="Content Placeholder 2"/>
          <p:cNvSpPr>
            <a:spLocks noGrp="1"/>
          </p:cNvSpPr>
          <p:nvPr>
            <p:ph idx="1"/>
          </p:nvPr>
        </p:nvSpPr>
        <p:spPr/>
        <p:txBody>
          <a:bodyPr/>
          <a:lstStyle/>
          <a:p>
            <a:r>
              <a:rPr lang="en-US" dirty="0" smtClean="0"/>
              <a:t>Removal </a:t>
            </a:r>
            <a:r>
              <a:rPr lang="en-US" dirty="0"/>
              <a:t>of false positives because of antibody binding to non-HLA </a:t>
            </a:r>
            <a:r>
              <a:rPr lang="en-US" dirty="0" smtClean="0"/>
              <a:t>antigens</a:t>
            </a:r>
          </a:p>
          <a:p>
            <a:r>
              <a:rPr lang="en-US" dirty="0"/>
              <a:t>A</a:t>
            </a:r>
            <a:r>
              <a:rPr lang="en-US" dirty="0" smtClean="0"/>
              <a:t>ntigens present </a:t>
            </a:r>
            <a:r>
              <a:rPr lang="en-US" dirty="0"/>
              <a:t>can be controlled, </a:t>
            </a:r>
            <a:r>
              <a:rPr lang="en-US" dirty="0" smtClean="0"/>
              <a:t>so confusion </a:t>
            </a:r>
            <a:r>
              <a:rPr lang="en-US" dirty="0"/>
              <a:t>regarding the class of HLA they are binding to is eliminated</a:t>
            </a:r>
          </a:p>
          <a:p>
            <a:r>
              <a:rPr lang="en-US" dirty="0"/>
              <a:t>Positive </a:t>
            </a:r>
            <a:r>
              <a:rPr lang="en-US" dirty="0" smtClean="0"/>
              <a:t>results </a:t>
            </a:r>
            <a:r>
              <a:rPr lang="en-US" dirty="0"/>
              <a:t>graded </a:t>
            </a:r>
            <a:r>
              <a:rPr lang="en-US" dirty="0" smtClean="0"/>
              <a:t>(weak</a:t>
            </a:r>
            <a:r>
              <a:rPr lang="en-US" dirty="0"/>
              <a:t>, moderate or </a:t>
            </a:r>
            <a:r>
              <a:rPr lang="en-US" dirty="0" smtClean="0"/>
              <a:t>strong) based on </a:t>
            </a:r>
            <a:r>
              <a:rPr lang="en-US" dirty="0"/>
              <a:t>the degree of fluorescence of the positive </a:t>
            </a:r>
            <a:r>
              <a:rPr lang="en-US" dirty="0" smtClean="0"/>
              <a:t>bead</a:t>
            </a:r>
          </a:p>
          <a:p>
            <a:endParaRPr lang="en-US" dirty="0"/>
          </a:p>
        </p:txBody>
      </p:sp>
    </p:spTree>
    <p:extLst>
      <p:ext uri="{BB962C8B-B14F-4D97-AF65-F5344CB8AC3E}">
        <p14:creationId xmlns:p14="http://schemas.microsoft.com/office/powerpoint/2010/main" val="10458700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25" y="274638"/>
            <a:ext cx="5870576" cy="1143000"/>
          </a:xfrm>
        </p:spPr>
        <p:txBody>
          <a:bodyPr>
            <a:noAutofit/>
          </a:bodyPr>
          <a:lstStyle/>
          <a:p>
            <a:r>
              <a:rPr lang="en-US" sz="3200" dirty="0" smtClean="0">
                <a:solidFill>
                  <a:srgbClr val="FFFF00"/>
                </a:solidFill>
              </a:rPr>
              <a:t>Assessing PRAs: Quantification by Fluorescent Bead Assays</a:t>
            </a:r>
            <a:endParaRPr lang="en-US" sz="3200" dirty="0">
              <a:solidFill>
                <a:srgbClr val="FFFF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737253375"/>
              </p:ext>
            </p:extLst>
          </p:nvPr>
        </p:nvGraphicFramePr>
        <p:xfrm>
          <a:off x="946727" y="2008909"/>
          <a:ext cx="7162800" cy="3683769"/>
        </p:xfrm>
        <a:graphic>
          <a:graphicData uri="http://schemas.openxmlformats.org/drawingml/2006/table">
            <a:tbl>
              <a:tblPr firstRow="1" bandRow="1">
                <a:tableStyleId>{2D5ABB26-0587-4C30-8999-92F81FD0307C}</a:tableStyleId>
              </a:tblPr>
              <a:tblGrid>
                <a:gridCol w="3581400"/>
                <a:gridCol w="3581400"/>
              </a:tblGrid>
              <a:tr h="1054485">
                <a:tc>
                  <a:txBody>
                    <a:bodyPr/>
                    <a:lstStyle/>
                    <a:p>
                      <a:endParaRPr lang="en-US"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3200" b="1" dirty="0" smtClean="0">
                          <a:solidFill>
                            <a:schemeClr val="bg1"/>
                          </a:solidFill>
                        </a:rPr>
                        <a:t>Mean Fluorescent Intensity (MFI)</a:t>
                      </a:r>
                      <a:endParaRPr lang="en-US" sz="3200" b="1" dirty="0">
                        <a:solidFill>
                          <a:schemeClr val="bg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2323">
                <a:tc>
                  <a:txBody>
                    <a:bodyPr/>
                    <a:lstStyle/>
                    <a:p>
                      <a:r>
                        <a:rPr lang="en-US" sz="2800" b="1" dirty="0" smtClean="0">
                          <a:solidFill>
                            <a:srgbClr val="4DCB31"/>
                          </a:solidFill>
                        </a:rPr>
                        <a:t>Weak</a:t>
                      </a:r>
                      <a:endParaRPr lang="en-US" sz="2800" b="1" dirty="0">
                        <a:solidFill>
                          <a:srgbClr val="4DCB3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b="1" dirty="0" smtClean="0">
                          <a:solidFill>
                            <a:srgbClr val="4DCB31"/>
                          </a:solidFill>
                        </a:rPr>
                        <a:t>&lt; 5,000</a:t>
                      </a:r>
                      <a:endParaRPr lang="en-US" sz="2800" b="1" dirty="0">
                        <a:solidFill>
                          <a:srgbClr val="4DCB31"/>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2323">
                <a:tc>
                  <a:txBody>
                    <a:bodyPr/>
                    <a:lstStyle/>
                    <a:p>
                      <a:r>
                        <a:rPr lang="en-US" sz="2800" b="1" dirty="0" smtClean="0">
                          <a:solidFill>
                            <a:srgbClr val="FFFF00"/>
                          </a:solidFill>
                        </a:rPr>
                        <a:t>Moderate</a:t>
                      </a:r>
                      <a:endParaRPr lang="en-US" sz="2800" b="1" dirty="0">
                        <a:solidFill>
                          <a:srgbClr val="FFFF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b="1" dirty="0" smtClean="0">
                          <a:solidFill>
                            <a:srgbClr val="FFFF00"/>
                          </a:solidFill>
                        </a:rPr>
                        <a:t>5,000-10,000</a:t>
                      </a:r>
                      <a:endParaRPr lang="en-US" sz="2800" b="1" dirty="0">
                        <a:solidFill>
                          <a:srgbClr val="FFFF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72323">
                <a:tc>
                  <a:txBody>
                    <a:bodyPr/>
                    <a:lstStyle/>
                    <a:p>
                      <a:r>
                        <a:rPr lang="en-US" sz="2800" b="1" dirty="0" smtClean="0">
                          <a:solidFill>
                            <a:srgbClr val="FF0000"/>
                          </a:solidFill>
                        </a:rPr>
                        <a:t>Strong (Cytotoxic)</a:t>
                      </a:r>
                      <a:endParaRPr lang="en-US" sz="2800" b="1"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800" b="1" dirty="0" smtClean="0">
                          <a:solidFill>
                            <a:srgbClr val="FF0000"/>
                          </a:solidFill>
                        </a:rPr>
                        <a:t>&gt;10,000</a:t>
                      </a:r>
                      <a:endParaRPr lang="en-US" sz="2800" b="1"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Line 3"/>
          <p:cNvSpPr>
            <a:spLocks noChangeShapeType="1"/>
          </p:cNvSpPr>
          <p:nvPr/>
        </p:nvSpPr>
        <p:spPr bwMode="auto">
          <a:xfrm>
            <a:off x="0" y="1417638"/>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44869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advent of flow </a:t>
            </a:r>
            <a:r>
              <a:rPr lang="en-US" dirty="0" err="1" smtClean="0"/>
              <a:t>crossmatch</a:t>
            </a:r>
            <a:r>
              <a:rPr lang="en-US" dirty="0" smtClean="0"/>
              <a:t> </a:t>
            </a:r>
            <a:r>
              <a:rPr lang="en-US" dirty="0"/>
              <a:t>and </a:t>
            </a:r>
            <a:r>
              <a:rPr lang="en-US" dirty="0" err="1"/>
              <a:t>Luminex</a:t>
            </a:r>
            <a:r>
              <a:rPr lang="en-US" dirty="0"/>
              <a:t> </a:t>
            </a:r>
            <a:r>
              <a:rPr lang="en-US" dirty="0" smtClean="0"/>
              <a:t>has </a:t>
            </a:r>
            <a:r>
              <a:rPr lang="en-US" dirty="0"/>
              <a:t>allowed detection of lower </a:t>
            </a:r>
            <a:r>
              <a:rPr lang="en-US" dirty="0" err="1"/>
              <a:t>titre</a:t>
            </a:r>
            <a:r>
              <a:rPr lang="en-US" dirty="0"/>
              <a:t> but potentially clinically relevant anti-HLA antibodies by approximately 10-</a:t>
            </a:r>
            <a:r>
              <a:rPr lang="en-US" dirty="0" smtClean="0"/>
              <a:t>fold</a:t>
            </a:r>
          </a:p>
          <a:p>
            <a:endParaRPr lang="en-US" dirty="0" smtClean="0"/>
          </a:p>
          <a:p>
            <a:r>
              <a:rPr lang="en-US" dirty="0" smtClean="0"/>
              <a:t>Some </a:t>
            </a:r>
            <a:r>
              <a:rPr lang="en-US" dirty="0"/>
              <a:t>variability in </a:t>
            </a:r>
            <a:r>
              <a:rPr lang="en-US" dirty="0" smtClean="0"/>
              <a:t>results; many </a:t>
            </a:r>
            <a:r>
              <a:rPr lang="en-US" dirty="0"/>
              <a:t>laboratories will utilize multiple tests for </a:t>
            </a:r>
            <a:r>
              <a:rPr lang="en-US" dirty="0" smtClean="0"/>
              <a:t>confirmation</a:t>
            </a:r>
          </a:p>
        </p:txBody>
      </p:sp>
    </p:spTree>
    <p:extLst>
      <p:ext uri="{BB962C8B-B14F-4D97-AF65-F5344CB8AC3E}">
        <p14:creationId xmlns:p14="http://schemas.microsoft.com/office/powerpoint/2010/main" val="375836299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development of the highly sensitive solid-phase antibody assays </a:t>
            </a:r>
            <a:r>
              <a:rPr lang="en-US" dirty="0" smtClean="0"/>
              <a:t>described </a:t>
            </a:r>
            <a:r>
              <a:rPr lang="en-US" dirty="0"/>
              <a:t>has allowed for identification of </a:t>
            </a:r>
            <a:r>
              <a:rPr lang="en-US" dirty="0" smtClean="0"/>
              <a:t>potentially </a:t>
            </a:r>
            <a:r>
              <a:rPr lang="en-US" dirty="0"/>
              <a:t>cytotoxic recipient antibodies and selection of </a:t>
            </a:r>
            <a:r>
              <a:rPr lang="en-US" dirty="0" smtClean="0"/>
              <a:t>appropriate </a:t>
            </a:r>
            <a:r>
              <a:rPr lang="en-US" dirty="0"/>
              <a:t>donors by use of a “virtual </a:t>
            </a:r>
            <a:r>
              <a:rPr lang="en-US" dirty="0" err="1"/>
              <a:t>crossmatch</a:t>
            </a:r>
            <a:r>
              <a:rPr lang="en-US" dirty="0"/>
              <a:t>”. </a:t>
            </a:r>
          </a:p>
          <a:p>
            <a:endParaRPr lang="en-US" dirty="0"/>
          </a:p>
        </p:txBody>
      </p:sp>
      <p:sp>
        <p:nvSpPr>
          <p:cNvPr id="4" name="TextBox 3"/>
          <p:cNvSpPr txBox="1"/>
          <p:nvPr/>
        </p:nvSpPr>
        <p:spPr>
          <a:xfrm>
            <a:off x="738909" y="5911273"/>
            <a:ext cx="7795491" cy="646331"/>
          </a:xfrm>
          <a:prstGeom prst="rect">
            <a:avLst/>
          </a:prstGeom>
          <a:noFill/>
        </p:spPr>
        <p:txBody>
          <a:bodyPr wrap="square" rtlCol="0">
            <a:spAutoFit/>
          </a:bodyPr>
          <a:lstStyle/>
          <a:p>
            <a:r>
              <a:rPr lang="en-US" dirty="0"/>
              <a:t>J Heart Lung Transplant : Off </a:t>
            </a:r>
            <a:r>
              <a:rPr lang="en-US" dirty="0" err="1"/>
              <a:t>Publ</a:t>
            </a:r>
            <a:r>
              <a:rPr lang="en-US" dirty="0"/>
              <a:t> </a:t>
            </a:r>
            <a:r>
              <a:rPr lang="en-US" dirty="0" err="1"/>
              <a:t>Int</a:t>
            </a:r>
            <a:r>
              <a:rPr lang="en-US" dirty="0"/>
              <a:t> </a:t>
            </a:r>
            <a:r>
              <a:rPr lang="en-US" dirty="0" err="1"/>
              <a:t>Soc</a:t>
            </a:r>
            <a:r>
              <a:rPr lang="en-US" dirty="0"/>
              <a:t> Heart Transplant. 2009;28(11):1129–34. </a:t>
            </a:r>
          </a:p>
          <a:p>
            <a:endParaRPr lang="en-US" dirty="0"/>
          </a:p>
        </p:txBody>
      </p:sp>
    </p:spTree>
    <p:extLst>
      <p:ext uri="{BB962C8B-B14F-4D97-AF65-F5344CB8AC3E}">
        <p14:creationId xmlns:p14="http://schemas.microsoft.com/office/powerpoint/2010/main" val="9461110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a:solidFill>
                  <a:srgbClr val="FFFF00"/>
                </a:solidFill>
              </a:rPr>
              <a:t>The Virtual </a:t>
            </a:r>
            <a:r>
              <a:rPr lang="en-US" dirty="0" err="1">
                <a:solidFill>
                  <a:srgbClr val="FFFF00"/>
                </a:solidFill>
              </a:rPr>
              <a:t>Crossmatch</a:t>
            </a:r>
            <a:r>
              <a:rPr lang="en-US" dirty="0">
                <a:solidFill>
                  <a:srgbClr val="FFFF00"/>
                </a:solidFill>
              </a:rPr>
              <a:t> </a:t>
            </a:r>
            <a:endParaRPr lang="en-US" dirty="0"/>
          </a:p>
        </p:txBody>
      </p:sp>
      <p:pic>
        <p:nvPicPr>
          <p:cNvPr id="5" name="Content Placeholder 4" descr="Screen Shot 2015-08-31 at 9.24.21 PM.png"/>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17780" t="9021" r="51292" b="10928"/>
          <a:stretch/>
        </p:blipFill>
        <p:spPr>
          <a:xfrm>
            <a:off x="1216025" y="1644202"/>
            <a:ext cx="2770618" cy="4481961"/>
          </a:xfrm>
        </p:spPr>
      </p:pic>
      <p:sp>
        <p:nvSpPr>
          <p:cNvPr id="6" name="Content Placeholder 5"/>
          <p:cNvSpPr>
            <a:spLocks noGrp="1"/>
          </p:cNvSpPr>
          <p:nvPr>
            <p:ph sz="half" idx="2"/>
          </p:nvPr>
        </p:nvSpPr>
        <p:spPr>
          <a:xfrm>
            <a:off x="4290609" y="1600200"/>
            <a:ext cx="4396191" cy="4525963"/>
          </a:xfrm>
        </p:spPr>
        <p:txBody>
          <a:bodyPr/>
          <a:lstStyle/>
          <a:p>
            <a:r>
              <a:rPr lang="en-US" sz="2400" b="1" dirty="0">
                <a:solidFill>
                  <a:srgbClr val="FFFFFF"/>
                </a:solidFill>
              </a:rPr>
              <a:t>Prospective </a:t>
            </a:r>
            <a:r>
              <a:rPr lang="en-US" sz="2400" b="1" dirty="0" err="1">
                <a:solidFill>
                  <a:srgbClr val="FFFFFF"/>
                </a:solidFill>
              </a:rPr>
              <a:t>crossmatch</a:t>
            </a:r>
            <a:r>
              <a:rPr lang="en-US" sz="2400" dirty="0"/>
              <a:t>: has been the standard tool for assessing graft recipient compatibility for sensitized patients awaiting cardiac transplantation</a:t>
            </a:r>
          </a:p>
          <a:p>
            <a:endParaRPr lang="en-US" sz="2400" dirty="0"/>
          </a:p>
          <a:p>
            <a:r>
              <a:rPr lang="en-US" sz="2400" dirty="0"/>
              <a:t>Allows assessment of donor hearts that may be at risk of exposure to recipient circulating cytotoxic antibodies</a:t>
            </a:r>
          </a:p>
          <a:p>
            <a:endParaRPr lang="en-US" dirty="0"/>
          </a:p>
          <a:p>
            <a:endParaRPr lang="en-US" dirty="0"/>
          </a:p>
        </p:txBody>
      </p:sp>
      <p:sp>
        <p:nvSpPr>
          <p:cNvPr id="8" name="TextBox 7"/>
          <p:cNvSpPr txBox="1"/>
          <p:nvPr/>
        </p:nvSpPr>
        <p:spPr>
          <a:xfrm>
            <a:off x="2270367" y="6368534"/>
            <a:ext cx="4367571" cy="369332"/>
          </a:xfrm>
          <a:prstGeom prst="rect">
            <a:avLst/>
          </a:prstGeom>
          <a:noFill/>
        </p:spPr>
        <p:txBody>
          <a:bodyPr wrap="square" rtlCol="0">
            <a:spAutoFit/>
          </a:bodyPr>
          <a:lstStyle/>
          <a:p>
            <a:pPr algn="ctr"/>
            <a:r>
              <a:rPr lang="hu-HU" dirty="0"/>
              <a:t>Nephrology 16 (2011) 125–133</a:t>
            </a:r>
            <a:endParaRPr lang="en-US" dirty="0"/>
          </a:p>
        </p:txBody>
      </p:sp>
    </p:spTree>
    <p:extLst>
      <p:ext uri="{BB962C8B-B14F-4D97-AF65-F5344CB8AC3E}">
        <p14:creationId xmlns:p14="http://schemas.microsoft.com/office/powerpoint/2010/main" val="9461110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274638"/>
            <a:ext cx="5870576" cy="1143000"/>
          </a:xfrm>
        </p:spPr>
        <p:txBody>
          <a:bodyPr/>
          <a:lstStyle/>
          <a:p>
            <a:r>
              <a:rPr lang="en-US" dirty="0">
                <a:solidFill>
                  <a:srgbClr val="FFFF00"/>
                </a:solidFill>
              </a:rPr>
              <a:t>The Virtual </a:t>
            </a:r>
            <a:r>
              <a:rPr lang="en-US" dirty="0" err="1">
                <a:solidFill>
                  <a:srgbClr val="FFFF00"/>
                </a:solidFill>
              </a:rPr>
              <a:t>Crossmatch</a:t>
            </a:r>
            <a:r>
              <a:rPr lang="en-US" dirty="0">
                <a:solidFill>
                  <a:srgbClr val="FFFF00"/>
                </a:solidFill>
              </a:rPr>
              <a:t> </a:t>
            </a:r>
          </a:p>
        </p:txBody>
      </p:sp>
      <p:sp>
        <p:nvSpPr>
          <p:cNvPr id="3" name="Content Placeholder 2"/>
          <p:cNvSpPr>
            <a:spLocks noGrp="1"/>
          </p:cNvSpPr>
          <p:nvPr>
            <p:ph idx="1"/>
          </p:nvPr>
        </p:nvSpPr>
        <p:spPr/>
        <p:txBody>
          <a:bodyPr/>
          <a:lstStyle/>
          <a:p>
            <a:r>
              <a:rPr lang="en-US" dirty="0"/>
              <a:t>Can be logistically </a:t>
            </a:r>
            <a:r>
              <a:rPr lang="en-US" dirty="0" smtClean="0"/>
              <a:t>challenging</a:t>
            </a:r>
            <a:endParaRPr lang="en-US" dirty="0"/>
          </a:p>
          <a:p>
            <a:pPr marL="0" indent="0">
              <a:buNone/>
            </a:pPr>
            <a:endParaRPr lang="en-US" dirty="0"/>
          </a:p>
          <a:p>
            <a:pPr lvl="1"/>
            <a:r>
              <a:rPr lang="en-US" dirty="0"/>
              <a:t>Requires local </a:t>
            </a:r>
            <a:r>
              <a:rPr lang="en-US" dirty="0" smtClean="0"/>
              <a:t>expertise</a:t>
            </a:r>
          </a:p>
          <a:p>
            <a:pPr marL="457200" lvl="1" indent="0">
              <a:buNone/>
            </a:pPr>
            <a:endParaRPr lang="en-US" dirty="0"/>
          </a:p>
          <a:p>
            <a:pPr lvl="1"/>
            <a:r>
              <a:rPr lang="en-US" dirty="0"/>
              <a:t>Recipient blood must be available close to the site of the donor so that the </a:t>
            </a:r>
            <a:r>
              <a:rPr lang="en-US" dirty="0" err="1"/>
              <a:t>crossmatch</a:t>
            </a:r>
            <a:r>
              <a:rPr lang="en-US" dirty="0"/>
              <a:t> can be expedited in a timely </a:t>
            </a:r>
            <a:r>
              <a:rPr lang="en-US" dirty="0" smtClean="0"/>
              <a:t>manner</a:t>
            </a:r>
            <a:r>
              <a:rPr lang="en-US" dirty="0"/>
              <a:t> </a:t>
            </a:r>
            <a:r>
              <a:rPr lang="en-US" dirty="0" smtClean="0"/>
              <a:t>(necessitates </a:t>
            </a:r>
            <a:r>
              <a:rPr lang="en-US" dirty="0"/>
              <a:t>sending blood from sensitized potential recipients to several distant locations where potential donors may be </a:t>
            </a:r>
            <a:r>
              <a:rPr lang="en-US" dirty="0" smtClean="0"/>
              <a:t>sourced)</a:t>
            </a:r>
            <a:endParaRPr lang="en-US" dirty="0"/>
          </a:p>
          <a:p>
            <a:endParaRPr lang="en-US" dirty="0"/>
          </a:p>
        </p:txBody>
      </p:sp>
    </p:spTree>
    <p:extLst>
      <p:ext uri="{BB962C8B-B14F-4D97-AF65-F5344CB8AC3E}">
        <p14:creationId xmlns:p14="http://schemas.microsoft.com/office/powerpoint/2010/main" val="368559646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0"/>
            <a:ext cx="5870576" cy="1143000"/>
          </a:xfrm>
        </p:spPr>
        <p:txBody>
          <a:bodyPr/>
          <a:lstStyle/>
          <a:p>
            <a:r>
              <a:rPr lang="en-US" sz="4000" dirty="0">
                <a:solidFill>
                  <a:srgbClr val="FFFF00"/>
                </a:solidFill>
              </a:rPr>
              <a:t>Complement-Fixing Antibodies </a:t>
            </a:r>
          </a:p>
        </p:txBody>
      </p:sp>
      <p:sp>
        <p:nvSpPr>
          <p:cNvPr id="3" name="Content Placeholder 2"/>
          <p:cNvSpPr>
            <a:spLocks noGrp="1"/>
          </p:cNvSpPr>
          <p:nvPr>
            <p:ph idx="1"/>
          </p:nvPr>
        </p:nvSpPr>
        <p:spPr/>
        <p:txBody>
          <a:bodyPr/>
          <a:lstStyle/>
          <a:p>
            <a:r>
              <a:rPr lang="en-US" sz="2800" dirty="0"/>
              <a:t>Most of the solid-phase assays do not distinguish between complement-activating and non-complement-activating anti</a:t>
            </a:r>
            <a:r>
              <a:rPr lang="en-US" sz="2800" dirty="0" smtClean="0"/>
              <a:t>-bodies</a:t>
            </a:r>
            <a:endParaRPr lang="en-US" sz="2800" dirty="0"/>
          </a:p>
          <a:p>
            <a:r>
              <a:rPr lang="en-US" sz="2800" dirty="0"/>
              <a:t>A test was recently developed that enables the identification of alloantibodies capable of complement </a:t>
            </a:r>
            <a:r>
              <a:rPr lang="en-US" sz="2800" dirty="0" smtClean="0"/>
              <a:t>fixation: </a:t>
            </a:r>
            <a:r>
              <a:rPr lang="en-US" sz="2800" dirty="0"/>
              <a:t>the </a:t>
            </a:r>
            <a:r>
              <a:rPr lang="en-US" sz="2800" b="1" dirty="0">
                <a:solidFill>
                  <a:srgbClr val="FFFFFF"/>
                </a:solidFill>
              </a:rPr>
              <a:t>c1q assay</a:t>
            </a:r>
          </a:p>
          <a:p>
            <a:r>
              <a:rPr lang="en-US" sz="2800" dirty="0"/>
              <a:t>M</a:t>
            </a:r>
            <a:r>
              <a:rPr lang="en-US" sz="2800" dirty="0" smtClean="0"/>
              <a:t>ay </a:t>
            </a:r>
            <a:r>
              <a:rPr lang="en-US" sz="2800" dirty="0"/>
              <a:t>permit further expansion of the donor pool by </a:t>
            </a:r>
            <a:r>
              <a:rPr lang="en-US" sz="2800" b="1" dirty="0"/>
              <a:t>allowing the exclusion of only complement- fixing antibodies</a:t>
            </a:r>
            <a:r>
              <a:rPr lang="en-US" sz="2800" dirty="0"/>
              <a:t> in the virtual </a:t>
            </a:r>
            <a:r>
              <a:rPr lang="en-US" sz="2800" dirty="0" err="1" smtClean="0"/>
              <a:t>crossmatch</a:t>
            </a:r>
            <a:endParaRPr lang="en-US" sz="2800" dirty="0"/>
          </a:p>
          <a:p>
            <a:endParaRPr lang="en-US" sz="2800" dirty="0"/>
          </a:p>
        </p:txBody>
      </p:sp>
      <p:sp>
        <p:nvSpPr>
          <p:cNvPr id="4" name="TextBox 3"/>
          <p:cNvSpPr txBox="1"/>
          <p:nvPr/>
        </p:nvSpPr>
        <p:spPr>
          <a:xfrm>
            <a:off x="816496" y="6126163"/>
            <a:ext cx="7717904" cy="646331"/>
          </a:xfrm>
          <a:prstGeom prst="rect">
            <a:avLst/>
          </a:prstGeom>
          <a:noFill/>
        </p:spPr>
        <p:txBody>
          <a:bodyPr wrap="square" rtlCol="0">
            <a:spAutoFit/>
          </a:bodyPr>
          <a:lstStyle/>
          <a:p>
            <a:pPr algn="ctr"/>
            <a:r>
              <a:rPr lang="de-DE" dirty="0"/>
              <a:t>Hum </a:t>
            </a:r>
            <a:r>
              <a:rPr lang="de-DE" dirty="0" err="1"/>
              <a:t>Immunol</a:t>
            </a:r>
            <a:r>
              <a:rPr lang="de-DE" dirty="0"/>
              <a:t>. 2011;72(10):849–58. </a:t>
            </a:r>
          </a:p>
          <a:p>
            <a:endParaRPr lang="en-US" dirty="0"/>
          </a:p>
        </p:txBody>
      </p:sp>
    </p:spTree>
    <p:extLst>
      <p:ext uri="{BB962C8B-B14F-4D97-AF65-F5344CB8AC3E}">
        <p14:creationId xmlns:p14="http://schemas.microsoft.com/office/powerpoint/2010/main" val="319604984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0"/>
            <a:ext cx="5870576" cy="1143000"/>
          </a:xfrm>
        </p:spPr>
        <p:txBody>
          <a:bodyPr/>
          <a:lstStyle/>
          <a:p>
            <a:r>
              <a:rPr lang="en-US" sz="4000" dirty="0">
                <a:solidFill>
                  <a:srgbClr val="FFFF00"/>
                </a:solidFill>
              </a:rPr>
              <a:t>Complement-Fixing Antibodies </a:t>
            </a:r>
          </a:p>
        </p:txBody>
      </p:sp>
      <p:sp>
        <p:nvSpPr>
          <p:cNvPr id="3" name="Content Placeholder 2"/>
          <p:cNvSpPr>
            <a:spLocks noGrp="1"/>
          </p:cNvSpPr>
          <p:nvPr>
            <p:ph idx="1"/>
          </p:nvPr>
        </p:nvSpPr>
        <p:spPr/>
        <p:txBody>
          <a:bodyPr/>
          <a:lstStyle/>
          <a:p>
            <a:r>
              <a:rPr lang="en-US" sz="2800" dirty="0" smtClean="0"/>
              <a:t>Complement</a:t>
            </a:r>
            <a:r>
              <a:rPr lang="en-US" sz="2800" dirty="0"/>
              <a:t>-fixing antibody in a standard virtual </a:t>
            </a:r>
            <a:r>
              <a:rPr lang="en-US" sz="2800" dirty="0" err="1"/>
              <a:t>crossmatch</a:t>
            </a:r>
            <a:r>
              <a:rPr lang="en-US" sz="2800" dirty="0"/>
              <a:t> was associated with a higher incidence of AMR compared to a virtual </a:t>
            </a:r>
            <a:r>
              <a:rPr lang="en-US" sz="2800" dirty="0" err="1"/>
              <a:t>crossmatch</a:t>
            </a:r>
            <a:r>
              <a:rPr lang="en-US" sz="2800" dirty="0"/>
              <a:t> with no complement- fixing </a:t>
            </a:r>
            <a:r>
              <a:rPr lang="en-US" sz="2800" dirty="0" smtClean="0"/>
              <a:t>antibodies</a:t>
            </a:r>
            <a:endParaRPr lang="en-US" sz="2800" dirty="0"/>
          </a:p>
          <a:p>
            <a:r>
              <a:rPr lang="en-US" sz="2800" dirty="0"/>
              <a:t>T</a:t>
            </a:r>
            <a:r>
              <a:rPr lang="en-US" sz="2800" dirty="0" smtClean="0"/>
              <a:t>he </a:t>
            </a:r>
            <a:r>
              <a:rPr lang="en-US" sz="2800" dirty="0"/>
              <a:t>complement-binding ability of the antibody was independent of antibody strength, and C1q fixation was independent of MFI </a:t>
            </a:r>
            <a:r>
              <a:rPr lang="en-US" sz="2800" dirty="0" smtClean="0"/>
              <a:t>values</a:t>
            </a:r>
            <a:endParaRPr lang="en-US" sz="2800" dirty="0"/>
          </a:p>
          <a:p>
            <a:r>
              <a:rPr lang="en-US" sz="2800" dirty="0"/>
              <a:t>M</a:t>
            </a:r>
            <a:r>
              <a:rPr lang="en-US" sz="2800" dirty="0" smtClean="0"/>
              <a:t>uch </a:t>
            </a:r>
            <a:r>
              <a:rPr lang="en-US" sz="2800" dirty="0"/>
              <a:t>more sensitive than the standard CDC at detecting complement-fixing </a:t>
            </a:r>
            <a:r>
              <a:rPr lang="en-US" sz="2800" dirty="0" smtClean="0"/>
              <a:t>antibodies</a:t>
            </a:r>
            <a:endParaRPr lang="en-US" sz="2800" dirty="0"/>
          </a:p>
          <a:p>
            <a:endParaRPr lang="en-US" dirty="0"/>
          </a:p>
        </p:txBody>
      </p:sp>
    </p:spTree>
    <p:extLst>
      <p:ext uri="{BB962C8B-B14F-4D97-AF65-F5344CB8AC3E}">
        <p14:creationId xmlns:p14="http://schemas.microsoft.com/office/powerpoint/2010/main" val="350092184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340620" y="274638"/>
            <a:ext cx="5745980" cy="1143000"/>
          </a:xfrm>
        </p:spPr>
        <p:txBody>
          <a:bodyPr/>
          <a:lstStyle/>
          <a:p>
            <a:r>
              <a:rPr lang="en-US" sz="4000" dirty="0">
                <a:solidFill>
                  <a:srgbClr val="FFFF00"/>
                </a:solidFill>
              </a:rPr>
              <a:t>What matters clinically?</a:t>
            </a:r>
          </a:p>
        </p:txBody>
      </p:sp>
      <p:sp>
        <p:nvSpPr>
          <p:cNvPr id="3" name="Content Placeholder 2"/>
          <p:cNvSpPr>
            <a:spLocks noGrp="1"/>
          </p:cNvSpPr>
          <p:nvPr>
            <p:ph idx="1"/>
          </p:nvPr>
        </p:nvSpPr>
        <p:spPr/>
        <p:txBody>
          <a:bodyPr/>
          <a:lstStyle/>
          <a:p>
            <a:r>
              <a:rPr lang="en-US" dirty="0"/>
              <a:t>How easy will it be to find a donor for my patient awaiting heart transplantation?</a:t>
            </a:r>
          </a:p>
          <a:p>
            <a:r>
              <a:rPr lang="en-US" dirty="0" err="1"/>
              <a:t>cPRA</a:t>
            </a:r>
            <a:r>
              <a:rPr lang="en-US" dirty="0"/>
              <a:t> defines the frequency of the unacceptable HLA in the donor population</a:t>
            </a:r>
          </a:p>
          <a:p>
            <a:endParaRPr lang="en-US" dirty="0"/>
          </a:p>
          <a:p>
            <a:r>
              <a:rPr lang="en-US" dirty="0" err="1"/>
              <a:t>cPRA</a:t>
            </a:r>
            <a:r>
              <a:rPr lang="en-US" dirty="0"/>
              <a:t> 10%: 90% of donor would be a match</a:t>
            </a:r>
          </a:p>
          <a:p>
            <a:r>
              <a:rPr lang="en-US" dirty="0" err="1"/>
              <a:t>cPRA</a:t>
            </a:r>
            <a:r>
              <a:rPr lang="en-US" dirty="0"/>
              <a:t> 80%: only 20% of donors would be a match</a:t>
            </a:r>
          </a:p>
          <a:p>
            <a:pPr marL="0" indent="0">
              <a:buNone/>
            </a:pPr>
            <a:endParaRPr lang="en-US" dirty="0"/>
          </a:p>
        </p:txBody>
      </p:sp>
    </p:spTree>
    <p:extLst>
      <p:ext uri="{BB962C8B-B14F-4D97-AF65-F5344CB8AC3E}">
        <p14:creationId xmlns:p14="http://schemas.microsoft.com/office/powerpoint/2010/main" val="31573991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Background</a:t>
            </a:r>
            <a:endParaRPr lang="en-US" dirty="0"/>
          </a:p>
        </p:txBody>
      </p:sp>
      <p:sp>
        <p:nvSpPr>
          <p:cNvPr id="3" name="Content Placeholder 2"/>
          <p:cNvSpPr>
            <a:spLocks noGrp="1"/>
          </p:cNvSpPr>
          <p:nvPr>
            <p:ph idx="1"/>
          </p:nvPr>
        </p:nvSpPr>
        <p:spPr/>
        <p:txBody>
          <a:bodyPr/>
          <a:lstStyle/>
          <a:p>
            <a:r>
              <a:rPr lang="en-US" dirty="0"/>
              <a:t>Plateauing of the number of transplants per- formed annually, as demand has outstripped the supply of donor organs </a:t>
            </a:r>
          </a:p>
          <a:p>
            <a:endParaRPr lang="en-US" dirty="0"/>
          </a:p>
          <a:p>
            <a:r>
              <a:rPr lang="en-US" dirty="0"/>
              <a:t>With increasing numbers of patients with advanced heart disease, the waiting lists for heart transplantation continue to grow</a:t>
            </a:r>
          </a:p>
          <a:p>
            <a:endParaRPr lang="en-US" dirty="0"/>
          </a:p>
        </p:txBody>
      </p:sp>
    </p:spTree>
    <p:extLst>
      <p:ext uri="{BB962C8B-B14F-4D97-AF65-F5344CB8AC3E}">
        <p14:creationId xmlns:p14="http://schemas.microsoft.com/office/powerpoint/2010/main" val="336526086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62936"/>
            <a:ext cx="5870576" cy="1143000"/>
          </a:xfrm>
        </p:spPr>
        <p:txBody>
          <a:bodyPr/>
          <a:lstStyle/>
          <a:p>
            <a:r>
              <a:rPr lang="en-US" sz="2800" dirty="0">
                <a:solidFill>
                  <a:srgbClr val="FFFF00"/>
                </a:solidFill>
              </a:rPr>
              <a:t>Monitoring of Sensitized Patients Awaiting Transplantation </a:t>
            </a:r>
          </a:p>
        </p:txBody>
      </p:sp>
      <p:sp>
        <p:nvSpPr>
          <p:cNvPr id="3" name="Content Placeholder 2"/>
          <p:cNvSpPr>
            <a:spLocks noGrp="1"/>
          </p:cNvSpPr>
          <p:nvPr>
            <p:ph idx="1"/>
          </p:nvPr>
        </p:nvSpPr>
        <p:spPr/>
        <p:txBody>
          <a:bodyPr/>
          <a:lstStyle/>
          <a:p>
            <a:r>
              <a:rPr lang="en-US" dirty="0" smtClean="0">
                <a:effectLst/>
              </a:rPr>
              <a:t>Circulating </a:t>
            </a:r>
            <a:r>
              <a:rPr lang="en-US" dirty="0">
                <a:effectLst/>
              </a:rPr>
              <a:t>antibodies must be periodically monitored in patients awaiting heart </a:t>
            </a:r>
            <a:r>
              <a:rPr lang="en-US" dirty="0" smtClean="0">
                <a:effectLst/>
              </a:rPr>
              <a:t>transplantation</a:t>
            </a:r>
            <a:endParaRPr lang="en-US" dirty="0"/>
          </a:p>
          <a:p>
            <a:pPr marL="0" indent="0">
              <a:buNone/>
            </a:pPr>
            <a:endParaRPr lang="en-US" dirty="0" smtClean="0">
              <a:effectLst/>
            </a:endParaRPr>
          </a:p>
          <a:p>
            <a:r>
              <a:rPr lang="en-US" dirty="0" smtClean="0">
                <a:effectLst/>
              </a:rPr>
              <a:t>Variable </a:t>
            </a:r>
            <a:r>
              <a:rPr lang="en-US" dirty="0">
                <a:effectLst/>
              </a:rPr>
              <a:t>response to desensitization </a:t>
            </a:r>
            <a:r>
              <a:rPr lang="en-US" dirty="0" smtClean="0">
                <a:effectLst/>
              </a:rPr>
              <a:t>therapies</a:t>
            </a:r>
          </a:p>
          <a:p>
            <a:r>
              <a:rPr lang="en-US" dirty="0">
                <a:effectLst/>
              </a:rPr>
              <a:t>A</a:t>
            </a:r>
            <a:r>
              <a:rPr lang="en-US" dirty="0" smtClean="0">
                <a:effectLst/>
              </a:rPr>
              <a:t>ntibodies </a:t>
            </a:r>
            <a:r>
              <a:rPr lang="en-US" dirty="0">
                <a:effectLst/>
              </a:rPr>
              <a:t>can rebound following completion of a course of </a:t>
            </a:r>
            <a:r>
              <a:rPr lang="en-US" dirty="0" smtClean="0">
                <a:effectLst/>
              </a:rPr>
              <a:t>treatment</a:t>
            </a:r>
          </a:p>
          <a:p>
            <a:r>
              <a:rPr lang="en-US" dirty="0">
                <a:effectLst/>
              </a:rPr>
              <a:t>F</a:t>
            </a:r>
            <a:r>
              <a:rPr lang="en-US" dirty="0" smtClean="0">
                <a:effectLst/>
              </a:rPr>
              <a:t>urther </a:t>
            </a:r>
            <a:r>
              <a:rPr lang="en-US" dirty="0">
                <a:effectLst/>
              </a:rPr>
              <a:t>sensitizing events may take </a:t>
            </a:r>
            <a:r>
              <a:rPr lang="en-US" dirty="0" smtClean="0">
                <a:effectLst/>
              </a:rPr>
              <a:t>place</a:t>
            </a:r>
          </a:p>
          <a:p>
            <a:endParaRPr lang="en-US" dirty="0"/>
          </a:p>
        </p:txBody>
      </p:sp>
    </p:spTree>
    <p:extLst>
      <p:ext uri="{BB962C8B-B14F-4D97-AF65-F5344CB8AC3E}">
        <p14:creationId xmlns:p14="http://schemas.microsoft.com/office/powerpoint/2010/main" val="409884408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25" y="66820"/>
            <a:ext cx="5870575" cy="1143000"/>
          </a:xfrm>
        </p:spPr>
        <p:txBody>
          <a:bodyPr>
            <a:noAutofit/>
          </a:bodyPr>
          <a:lstStyle/>
          <a:p>
            <a:r>
              <a:rPr lang="en-US" sz="3600" dirty="0" smtClean="0">
                <a:solidFill>
                  <a:srgbClr val="FFFF00"/>
                </a:solidFill>
              </a:rPr>
              <a:t>Consensus Statements for Pre-Transplant Sensitization</a:t>
            </a:r>
            <a:endParaRPr lang="en-US" sz="3600" dirty="0">
              <a:solidFill>
                <a:srgbClr val="FFFF00"/>
              </a:solidFill>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indent="0">
              <a:buNone/>
            </a:pPr>
            <a:endParaRPr lang="en-US" dirty="0"/>
          </a:p>
          <a:p>
            <a:pPr marL="0" indent="0">
              <a:buNone/>
            </a:pPr>
            <a:r>
              <a:rPr lang="en-US" b="1" dirty="0"/>
              <a:t>Recommended frequency for antibody screening and identification: </a:t>
            </a:r>
            <a:endParaRPr lang="en-US" b="1" dirty="0" smtClean="0"/>
          </a:p>
          <a:p>
            <a:pPr marL="0" indent="0">
              <a:buNone/>
            </a:pPr>
            <a:endParaRPr lang="en-US" b="1" dirty="0"/>
          </a:p>
          <a:p>
            <a:r>
              <a:rPr lang="en-US" dirty="0" smtClean="0"/>
              <a:t>If </a:t>
            </a:r>
            <a:r>
              <a:rPr lang="en-US" dirty="0"/>
              <a:t>no evidence of sensitization, a frequency of every 6 months is advised. </a:t>
            </a:r>
          </a:p>
          <a:p>
            <a:r>
              <a:rPr lang="en-US" dirty="0"/>
              <a:t>In patients with detectable circulating antibodies, a frequency of every 3 months. </a:t>
            </a:r>
          </a:p>
          <a:p>
            <a:r>
              <a:rPr lang="en-US" dirty="0"/>
              <a:t>In LVAD recipients, the optimal frequency is once per month. </a:t>
            </a:r>
          </a:p>
          <a:p>
            <a:r>
              <a:rPr lang="en-US" dirty="0"/>
              <a:t>With “interceding events” (such as blood transfusions) recommend a </a:t>
            </a:r>
          </a:p>
          <a:p>
            <a:r>
              <a:rPr lang="en-US" dirty="0"/>
              <a:t>PRA screen at 1 to 2 weeks after the event. </a:t>
            </a:r>
            <a:endParaRPr lang="en-US" dirty="0" smtClean="0"/>
          </a:p>
          <a:p>
            <a:endParaRPr lang="en-US" dirty="0"/>
          </a:p>
          <a:p>
            <a:pPr marL="0" indent="0">
              <a:buNone/>
            </a:pPr>
            <a:r>
              <a:rPr lang="en-US" dirty="0" smtClean="0"/>
              <a:t>After </a:t>
            </a:r>
            <a:r>
              <a:rPr lang="en-US" dirty="0"/>
              <a:t>desensitization therapy, PRA should be checked 1 to 2 weeks after therapy. </a:t>
            </a:r>
          </a:p>
          <a:p>
            <a:pPr marL="0" indent="0">
              <a:buNone/>
            </a:pPr>
            <a:endParaRPr lang="en-US" dirty="0"/>
          </a:p>
          <a:p>
            <a:pPr marL="0" indent="0">
              <a:buNone/>
            </a:pPr>
            <a:r>
              <a:rPr lang="en-US" dirty="0" smtClean="0"/>
              <a:t>In </a:t>
            </a:r>
            <a:r>
              <a:rPr lang="en-US" dirty="0"/>
              <a:t>all others (pediatric, </a:t>
            </a:r>
            <a:r>
              <a:rPr lang="en-US" dirty="0" err="1"/>
              <a:t>retransplant</a:t>
            </a:r>
            <a:r>
              <a:rPr lang="en-US" dirty="0"/>
              <a:t>, </a:t>
            </a:r>
            <a:r>
              <a:rPr lang="en-US" dirty="0" err="1"/>
              <a:t>parous</a:t>
            </a:r>
            <a:r>
              <a:rPr lang="en-US" dirty="0"/>
              <a:t> women), a frequency of every 3 months is advised. </a:t>
            </a:r>
          </a:p>
          <a:p>
            <a:pPr marL="0" indent="0">
              <a:buNone/>
            </a:pPr>
            <a:endParaRPr lang="en-US" dirty="0" smtClean="0"/>
          </a:p>
          <a:p>
            <a:pPr lvl="1"/>
            <a:endParaRPr lang="en-US" dirty="0"/>
          </a:p>
          <a:p>
            <a:endParaRPr lang="en-US" dirty="0"/>
          </a:p>
        </p:txBody>
      </p:sp>
      <p:sp>
        <p:nvSpPr>
          <p:cNvPr id="4" name="TextBox 3"/>
          <p:cNvSpPr txBox="1"/>
          <p:nvPr/>
        </p:nvSpPr>
        <p:spPr>
          <a:xfrm>
            <a:off x="457200" y="6257698"/>
            <a:ext cx="8229600" cy="369332"/>
          </a:xfrm>
          <a:prstGeom prst="rect">
            <a:avLst/>
          </a:prstGeom>
          <a:noFill/>
        </p:spPr>
        <p:txBody>
          <a:bodyPr wrap="square" rtlCol="0">
            <a:spAutoFit/>
          </a:bodyPr>
          <a:lstStyle/>
          <a:p>
            <a:pPr algn="ctr"/>
            <a:r>
              <a:rPr lang="en-US" dirty="0"/>
              <a:t>J Heart Lung Transplant : Off </a:t>
            </a:r>
            <a:r>
              <a:rPr lang="en-US" dirty="0" err="1" smtClean="0"/>
              <a:t>Publ</a:t>
            </a:r>
            <a:r>
              <a:rPr lang="en-US" dirty="0" smtClean="0"/>
              <a:t> </a:t>
            </a:r>
            <a:r>
              <a:rPr lang="en-US" dirty="0" err="1" smtClean="0"/>
              <a:t>Int</a:t>
            </a:r>
            <a:r>
              <a:rPr lang="en-US" dirty="0" smtClean="0"/>
              <a:t> </a:t>
            </a:r>
            <a:r>
              <a:rPr lang="en-US" dirty="0" err="1"/>
              <a:t>Soc</a:t>
            </a:r>
            <a:r>
              <a:rPr lang="en-US" dirty="0"/>
              <a:t> Heart Transplant. 2009;28(3):213–25. </a:t>
            </a:r>
          </a:p>
        </p:txBody>
      </p:sp>
      <p:sp>
        <p:nvSpPr>
          <p:cNvPr id="5"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186582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24" y="0"/>
            <a:ext cx="5870576" cy="1143000"/>
          </a:xfrm>
        </p:spPr>
        <p:txBody>
          <a:bodyPr/>
          <a:lstStyle/>
          <a:p>
            <a:r>
              <a:rPr lang="en-US" sz="4000" dirty="0" smtClean="0">
                <a:solidFill>
                  <a:srgbClr val="FFFF00"/>
                </a:solidFill>
              </a:rPr>
              <a:t>Risk Factors for Sensitization</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smtClean="0"/>
              <a:t>Complex </a:t>
            </a:r>
            <a:r>
              <a:rPr lang="en-US" dirty="0"/>
              <a:t>interaction </a:t>
            </a:r>
            <a:r>
              <a:rPr lang="en-US" dirty="0" smtClean="0"/>
              <a:t>between </a:t>
            </a:r>
            <a:r>
              <a:rPr lang="en-US" dirty="0"/>
              <a:t>the patient’s immune system and exposure to non-</a:t>
            </a:r>
            <a:r>
              <a:rPr lang="en-US" dirty="0" smtClean="0"/>
              <a:t>self antigens</a:t>
            </a:r>
          </a:p>
          <a:p>
            <a:endParaRPr lang="en-US" dirty="0" smtClean="0"/>
          </a:p>
          <a:p>
            <a:pPr lvl="1"/>
            <a:r>
              <a:rPr lang="en-US" dirty="0" smtClean="0"/>
              <a:t>Blood transfusions</a:t>
            </a:r>
          </a:p>
          <a:p>
            <a:pPr lvl="1"/>
            <a:r>
              <a:rPr lang="en-US" dirty="0" smtClean="0"/>
              <a:t>Pregnancy/</a:t>
            </a:r>
            <a:r>
              <a:rPr lang="en-US" dirty="0" err="1" smtClean="0"/>
              <a:t>Multiparity</a:t>
            </a:r>
            <a:endParaRPr lang="en-US" dirty="0" smtClean="0"/>
          </a:p>
          <a:p>
            <a:pPr lvl="1"/>
            <a:r>
              <a:rPr lang="en-US" dirty="0" smtClean="0"/>
              <a:t>Prior transplantation/Exposure to tissue grafts</a:t>
            </a:r>
          </a:p>
          <a:p>
            <a:pPr lvl="1"/>
            <a:r>
              <a:rPr lang="en-US" dirty="0" smtClean="0"/>
              <a:t>Left Ventricular Assist Device (LVAD)</a:t>
            </a:r>
          </a:p>
          <a:p>
            <a:endParaRPr lang="en-US" dirty="0"/>
          </a:p>
        </p:txBody>
      </p:sp>
      <p:sp>
        <p:nvSpPr>
          <p:cNvPr id="5" name="Line Callout 2 4"/>
          <p:cNvSpPr/>
          <p:nvPr/>
        </p:nvSpPr>
        <p:spPr>
          <a:xfrm>
            <a:off x="5406580" y="2981356"/>
            <a:ext cx="2910557" cy="1005546"/>
          </a:xfrm>
          <a:prstGeom prst="borderCallout2">
            <a:avLst/>
          </a:prstGeom>
          <a:solidFill>
            <a:srgbClr val="FF1A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556517" y="3140126"/>
            <a:ext cx="2760619" cy="707886"/>
          </a:xfrm>
          <a:prstGeom prst="rect">
            <a:avLst/>
          </a:prstGeom>
          <a:solidFill>
            <a:srgbClr val="FF1A71"/>
          </a:solidFill>
        </p:spPr>
        <p:txBody>
          <a:bodyPr wrap="square" rtlCol="0">
            <a:spAutoFit/>
          </a:bodyPr>
          <a:lstStyle/>
          <a:p>
            <a:r>
              <a:rPr lang="en-US" sz="2000" b="1" dirty="0" smtClean="0"/>
              <a:t>Use leukocyte-depleted blood products</a:t>
            </a:r>
            <a:endParaRPr lang="en-US" sz="2000" b="1" dirty="0"/>
          </a:p>
        </p:txBody>
      </p:sp>
      <p:sp>
        <p:nvSpPr>
          <p:cNvPr id="7"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04808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6025" y="0"/>
            <a:ext cx="5870576" cy="1143000"/>
          </a:xfrm>
        </p:spPr>
        <p:txBody>
          <a:bodyPr>
            <a:normAutofit fontScale="90000"/>
          </a:bodyPr>
          <a:lstStyle/>
          <a:p>
            <a:r>
              <a:rPr lang="en-US" dirty="0" smtClean="0">
                <a:solidFill>
                  <a:srgbClr val="FFFF00"/>
                </a:solidFill>
              </a:rPr>
              <a:t>Sensitization in Patients with a LVAD</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10000"/>
          </a:bodyPr>
          <a:lstStyle/>
          <a:p>
            <a:r>
              <a:rPr lang="en-US" dirty="0" err="1"/>
              <a:t>A</a:t>
            </a:r>
            <a:r>
              <a:rPr lang="en-US" dirty="0" err="1" smtClean="0"/>
              <a:t>llosensitization</a:t>
            </a:r>
            <a:r>
              <a:rPr lang="en-US" dirty="0" smtClean="0"/>
              <a:t> </a:t>
            </a:r>
            <a:r>
              <a:rPr lang="en-US" dirty="0"/>
              <a:t>after LVAD implantation, when measured by the more sensitive single-antigen bead assay, was found to be common (53 %</a:t>
            </a:r>
            <a:r>
              <a:rPr lang="en-US" dirty="0" smtClean="0"/>
              <a:t>).</a:t>
            </a:r>
          </a:p>
          <a:p>
            <a:endParaRPr lang="en-US" dirty="0" smtClean="0"/>
          </a:p>
          <a:p>
            <a:r>
              <a:rPr lang="en-US" dirty="0" smtClean="0"/>
              <a:t>This </a:t>
            </a:r>
            <a:r>
              <a:rPr lang="en-US" dirty="0"/>
              <a:t>did not translate into increased risk of rejection or mortality in the first year post-</a:t>
            </a:r>
            <a:r>
              <a:rPr lang="en-US" dirty="0" smtClean="0"/>
              <a:t>transplant. </a:t>
            </a:r>
            <a:endParaRPr lang="en-US" dirty="0"/>
          </a:p>
          <a:p>
            <a:endParaRPr lang="en-US" dirty="0"/>
          </a:p>
        </p:txBody>
      </p:sp>
      <p:pic>
        <p:nvPicPr>
          <p:cNvPr id="10" name="Picture 3" descr="Image"/>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015" r="-1538" b="43522"/>
          <a:stretch/>
        </p:blipFill>
        <p:spPr>
          <a:xfrm>
            <a:off x="4495800" y="1600200"/>
            <a:ext cx="3770745" cy="4259403"/>
          </a:xfrm>
          <a:noFill/>
        </p:spPr>
      </p:pic>
      <p:sp>
        <p:nvSpPr>
          <p:cNvPr id="11" name="TextBox 10"/>
          <p:cNvSpPr txBox="1"/>
          <p:nvPr/>
        </p:nvSpPr>
        <p:spPr>
          <a:xfrm>
            <a:off x="457200" y="6310829"/>
            <a:ext cx="8039192" cy="369332"/>
          </a:xfrm>
          <a:prstGeom prst="rect">
            <a:avLst/>
          </a:prstGeom>
          <a:noFill/>
        </p:spPr>
        <p:txBody>
          <a:bodyPr wrap="square" rtlCol="0">
            <a:spAutoFit/>
          </a:bodyPr>
          <a:lstStyle/>
          <a:p>
            <a:pPr algn="ctr"/>
            <a:r>
              <a:rPr lang="da-DK" dirty="0"/>
              <a:t>Transplantation. 2013;96(3):324–30. </a:t>
            </a:r>
            <a:endParaRPr lang="en-US" dirty="0"/>
          </a:p>
        </p:txBody>
      </p:sp>
      <p:sp>
        <p:nvSpPr>
          <p:cNvPr id="6"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 name="Picture 113" descr="Listen to Your Heart - Women &amp; Heart Dise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5" descr="http://www.corazoninc.com/images/recruitment/whcen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08484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66820"/>
            <a:ext cx="5870576" cy="1143000"/>
          </a:xfrm>
        </p:spPr>
        <p:txBody>
          <a:bodyPr/>
          <a:lstStyle/>
          <a:p>
            <a:r>
              <a:rPr lang="en-US" sz="4000" dirty="0">
                <a:solidFill>
                  <a:srgbClr val="FFFF00"/>
                </a:solidFill>
              </a:rPr>
              <a:t>Risk Factors for Sensitization</a:t>
            </a:r>
          </a:p>
        </p:txBody>
      </p:sp>
      <p:sp>
        <p:nvSpPr>
          <p:cNvPr id="3" name="Content Placeholder 2"/>
          <p:cNvSpPr>
            <a:spLocks noGrp="1"/>
          </p:cNvSpPr>
          <p:nvPr>
            <p:ph idx="1"/>
          </p:nvPr>
        </p:nvSpPr>
        <p:spPr/>
        <p:txBody>
          <a:bodyPr/>
          <a:lstStyle/>
          <a:p>
            <a:r>
              <a:rPr lang="en-US" dirty="0"/>
              <a:t>A recent analysis of the UNOS/OPTN registry suggests that race may be an important </a:t>
            </a:r>
            <a:r>
              <a:rPr lang="en-US" dirty="0" smtClean="0"/>
              <a:t>factor </a:t>
            </a:r>
            <a:endParaRPr lang="en-US" dirty="0"/>
          </a:p>
          <a:p>
            <a:endParaRPr lang="en-US" dirty="0"/>
          </a:p>
          <a:p>
            <a:r>
              <a:rPr lang="en-US" dirty="0"/>
              <a:t>In this study, blacks were more likely to be sensitized, had higher peak PRA, and were more apt to experience graft failure than Hispanic, white, or Asian </a:t>
            </a:r>
            <a:r>
              <a:rPr lang="en-US" dirty="0" smtClean="0"/>
              <a:t>recipients </a:t>
            </a:r>
            <a:endParaRPr lang="en-US" dirty="0"/>
          </a:p>
          <a:p>
            <a:endParaRPr lang="en-US" dirty="0"/>
          </a:p>
        </p:txBody>
      </p:sp>
      <p:sp>
        <p:nvSpPr>
          <p:cNvPr id="4" name="TextBox 3"/>
          <p:cNvSpPr txBox="1"/>
          <p:nvPr/>
        </p:nvSpPr>
        <p:spPr>
          <a:xfrm>
            <a:off x="831273" y="6126163"/>
            <a:ext cx="7703127" cy="646331"/>
          </a:xfrm>
          <a:prstGeom prst="rect">
            <a:avLst/>
          </a:prstGeom>
          <a:noFill/>
        </p:spPr>
        <p:txBody>
          <a:bodyPr wrap="square" rtlCol="0">
            <a:spAutoFit/>
          </a:bodyPr>
          <a:lstStyle/>
          <a:p>
            <a:pPr algn="ctr"/>
            <a:r>
              <a:rPr lang="da-DK" dirty="0"/>
              <a:t>J Am </a:t>
            </a:r>
            <a:r>
              <a:rPr lang="da-DK" dirty="0" err="1"/>
              <a:t>Coll</a:t>
            </a:r>
            <a:r>
              <a:rPr lang="da-DK" dirty="0"/>
              <a:t> </a:t>
            </a:r>
            <a:r>
              <a:rPr lang="da-DK" dirty="0" err="1"/>
              <a:t>Cardiol</a:t>
            </a:r>
            <a:r>
              <a:rPr lang="da-DK" dirty="0"/>
              <a:t>. 2013;62(24):2308–15. </a:t>
            </a:r>
            <a:endParaRPr lang="en-US" dirty="0"/>
          </a:p>
          <a:p>
            <a:pPr algn="ctr"/>
            <a:endParaRPr lang="en-US" dirty="0"/>
          </a:p>
        </p:txBody>
      </p:sp>
    </p:spTree>
    <p:extLst>
      <p:ext uri="{BB962C8B-B14F-4D97-AF65-F5344CB8AC3E}">
        <p14:creationId xmlns:p14="http://schemas.microsoft.com/office/powerpoint/2010/main" val="144763724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16754"/>
            <a:ext cx="5870576" cy="1143000"/>
          </a:xfrm>
        </p:spPr>
        <p:txBody>
          <a:bodyPr/>
          <a:lstStyle/>
          <a:p>
            <a:r>
              <a:rPr lang="en-US" sz="3200" dirty="0">
                <a:solidFill>
                  <a:srgbClr val="FFFF00"/>
                </a:solidFill>
              </a:rPr>
              <a:t>Pre- Transplant Management of Sensitized Patients</a:t>
            </a:r>
          </a:p>
        </p:txBody>
      </p:sp>
      <p:pic>
        <p:nvPicPr>
          <p:cNvPr id="8" name="Content Placeholder 3" descr="Screen Shot 2015-08-29 at 10.02.34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10808" t="18724" r="10254" b="4767"/>
          <a:stretch/>
        </p:blipFill>
        <p:spPr>
          <a:xfrm>
            <a:off x="1216025" y="1676400"/>
            <a:ext cx="6914778" cy="4188781"/>
          </a:xfrm>
          <a:ln w="28575" cmpd="sng">
            <a:solidFill>
              <a:schemeClr val="tx1"/>
            </a:solidFill>
          </a:ln>
        </p:spPr>
      </p:pic>
      <p:sp>
        <p:nvSpPr>
          <p:cNvPr id="4" name="TextBox 3"/>
          <p:cNvSpPr txBox="1"/>
          <p:nvPr/>
        </p:nvSpPr>
        <p:spPr>
          <a:xfrm>
            <a:off x="987825" y="6174405"/>
            <a:ext cx="7434687" cy="307777"/>
          </a:xfrm>
          <a:prstGeom prst="rect">
            <a:avLst/>
          </a:prstGeom>
          <a:noFill/>
        </p:spPr>
        <p:txBody>
          <a:bodyPr wrap="square" rtlCol="0">
            <a:spAutoFit/>
          </a:bodyPr>
          <a:lstStyle/>
          <a:p>
            <a:pPr algn="ctr"/>
            <a:r>
              <a:rPr lang="en-US" sz="1400" dirty="0" err="1" smtClean="0"/>
              <a:t>Kobashigawa</a:t>
            </a:r>
            <a:r>
              <a:rPr lang="en-US" sz="1400" dirty="0" smtClean="0"/>
              <a:t> JA, J Heart and Lung Transplant 2009; 28:213-25</a:t>
            </a:r>
            <a:endParaRPr lang="en-US" sz="1400" dirty="0"/>
          </a:p>
        </p:txBody>
      </p:sp>
    </p:spTree>
    <p:extLst>
      <p:ext uri="{BB962C8B-B14F-4D97-AF65-F5344CB8AC3E}">
        <p14:creationId xmlns:p14="http://schemas.microsoft.com/office/powerpoint/2010/main" val="423412189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4" name="Title 3"/>
          <p:cNvSpPr>
            <a:spLocks noGrp="1"/>
          </p:cNvSpPr>
          <p:nvPr>
            <p:ph type="ctrTitle" sz="quarter"/>
          </p:nvPr>
        </p:nvSpPr>
        <p:spPr/>
        <p:txBody>
          <a:bodyPr/>
          <a:lstStyle/>
          <a:p>
            <a:r>
              <a:rPr lang="en-US" dirty="0">
                <a:solidFill>
                  <a:srgbClr val="FFFF00"/>
                </a:solidFill>
              </a:rPr>
              <a:t>Desensitization Strategies</a:t>
            </a:r>
          </a:p>
        </p:txBody>
      </p:sp>
      <p:sp>
        <p:nvSpPr>
          <p:cNvPr id="5" name="Subtitle 4"/>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38106788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83046"/>
            <a:ext cx="5870576" cy="1143000"/>
          </a:xfrm>
        </p:spPr>
        <p:txBody>
          <a:bodyPr/>
          <a:lstStyle/>
          <a:p>
            <a:r>
              <a:rPr lang="en-US" sz="4000" dirty="0">
                <a:solidFill>
                  <a:srgbClr val="FFFF00"/>
                </a:solidFill>
              </a:rPr>
              <a:t>Desensitization Strategies</a:t>
            </a:r>
            <a:endParaRPr lang="en-US" sz="4000" dirty="0"/>
          </a:p>
        </p:txBody>
      </p:sp>
      <p:sp>
        <p:nvSpPr>
          <p:cNvPr id="3" name="Content Placeholder 2"/>
          <p:cNvSpPr>
            <a:spLocks noGrp="1"/>
          </p:cNvSpPr>
          <p:nvPr>
            <p:ph idx="1"/>
          </p:nvPr>
        </p:nvSpPr>
        <p:spPr/>
        <p:txBody>
          <a:bodyPr/>
          <a:lstStyle/>
          <a:p>
            <a:r>
              <a:rPr lang="en-US" dirty="0"/>
              <a:t>P</a:t>
            </a:r>
            <a:r>
              <a:rPr lang="en-US" dirty="0" smtClean="0"/>
              <a:t>rimary objective: eliminate </a:t>
            </a:r>
            <a:r>
              <a:rPr lang="en-US" dirty="0"/>
              <a:t>or reduce </a:t>
            </a:r>
            <a:r>
              <a:rPr lang="en-US" dirty="0" smtClean="0"/>
              <a:t>Abs </a:t>
            </a:r>
            <a:r>
              <a:rPr lang="en-US" dirty="0"/>
              <a:t>to donor HLA to a level that permits successful transplantation. </a:t>
            </a:r>
            <a:endParaRPr lang="en-US" dirty="0" smtClean="0"/>
          </a:p>
          <a:p>
            <a:r>
              <a:rPr lang="en-US" dirty="0" smtClean="0"/>
              <a:t>Indications</a:t>
            </a:r>
          </a:p>
          <a:p>
            <a:pPr lvl="1"/>
            <a:r>
              <a:rPr lang="en-US" dirty="0"/>
              <a:t>Pre-Transplant</a:t>
            </a:r>
          </a:p>
          <a:p>
            <a:pPr lvl="2"/>
            <a:r>
              <a:rPr lang="en-US" dirty="0" err="1"/>
              <a:t>cPRA</a:t>
            </a:r>
            <a:r>
              <a:rPr lang="en-US" dirty="0"/>
              <a:t> &gt;50%</a:t>
            </a:r>
          </a:p>
          <a:p>
            <a:pPr lvl="1"/>
            <a:r>
              <a:rPr lang="en-US" dirty="0"/>
              <a:t>Post-Transplant</a:t>
            </a:r>
          </a:p>
          <a:p>
            <a:pPr lvl="2"/>
            <a:r>
              <a:rPr lang="en-US" dirty="0"/>
              <a:t>Positive </a:t>
            </a:r>
            <a:r>
              <a:rPr lang="en-US" dirty="0" err="1"/>
              <a:t>crossmatch</a:t>
            </a:r>
            <a:r>
              <a:rPr lang="en-US" dirty="0"/>
              <a:t> (induction)</a:t>
            </a:r>
          </a:p>
          <a:p>
            <a:pPr lvl="2"/>
            <a:r>
              <a:rPr lang="en-US" dirty="0"/>
              <a:t>Refractory AMR</a:t>
            </a:r>
          </a:p>
          <a:p>
            <a:endParaRPr lang="en-US" dirty="0"/>
          </a:p>
          <a:p>
            <a:endParaRPr lang="en-US" dirty="0"/>
          </a:p>
        </p:txBody>
      </p:sp>
    </p:spTree>
    <p:extLst>
      <p:ext uri="{BB962C8B-B14F-4D97-AF65-F5344CB8AC3E}">
        <p14:creationId xmlns:p14="http://schemas.microsoft.com/office/powerpoint/2010/main" val="198085353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52400"/>
            <a:ext cx="5870576" cy="1143000"/>
          </a:xfrm>
        </p:spPr>
        <p:txBody>
          <a:bodyPr/>
          <a:lstStyle/>
          <a:p>
            <a:r>
              <a:rPr lang="en-US" sz="4000" dirty="0">
                <a:solidFill>
                  <a:srgbClr val="FFFF00"/>
                </a:solidFill>
              </a:rPr>
              <a:t>Desensitization Strategies</a:t>
            </a:r>
            <a:endParaRPr lang="en-US" sz="4000" dirty="0"/>
          </a:p>
        </p:txBody>
      </p:sp>
      <p:sp>
        <p:nvSpPr>
          <p:cNvPr id="3" name="Content Placeholder 2"/>
          <p:cNvSpPr>
            <a:spLocks noGrp="1"/>
          </p:cNvSpPr>
          <p:nvPr>
            <p:ph idx="1"/>
          </p:nvPr>
        </p:nvSpPr>
        <p:spPr/>
        <p:txBody>
          <a:bodyPr/>
          <a:lstStyle/>
          <a:p>
            <a:r>
              <a:rPr lang="en-US" dirty="0" smtClean="0"/>
              <a:t>Remove preformed antibodies: </a:t>
            </a:r>
            <a:r>
              <a:rPr lang="en-US" b="1" dirty="0" err="1" smtClean="0">
                <a:solidFill>
                  <a:srgbClr val="FFFFFF"/>
                </a:solidFill>
              </a:rPr>
              <a:t>Plasmapheresis</a:t>
            </a:r>
            <a:endParaRPr lang="en-US" b="1" dirty="0" smtClean="0">
              <a:solidFill>
                <a:srgbClr val="FFFFFF"/>
              </a:solidFill>
            </a:endParaRPr>
          </a:p>
          <a:p>
            <a:endParaRPr lang="en-US" dirty="0" smtClean="0"/>
          </a:p>
          <a:p>
            <a:r>
              <a:rPr lang="en-US" dirty="0" smtClean="0"/>
              <a:t>Block </a:t>
            </a:r>
            <a:r>
              <a:rPr lang="en-US" dirty="0" err="1" smtClean="0"/>
              <a:t>Ab</a:t>
            </a:r>
            <a:r>
              <a:rPr lang="en-US" dirty="0" smtClean="0"/>
              <a:t> function: </a:t>
            </a:r>
            <a:r>
              <a:rPr lang="en-US" b="1" dirty="0" smtClean="0">
                <a:solidFill>
                  <a:srgbClr val="FFFFFF"/>
                </a:solidFill>
              </a:rPr>
              <a:t>IV </a:t>
            </a:r>
            <a:r>
              <a:rPr lang="en-US" b="1" dirty="0" err="1" smtClean="0">
                <a:solidFill>
                  <a:srgbClr val="FFFFFF"/>
                </a:solidFill>
              </a:rPr>
              <a:t>Ig</a:t>
            </a:r>
            <a:endParaRPr lang="en-US" b="1" dirty="0" smtClean="0">
              <a:solidFill>
                <a:srgbClr val="FFFFFF"/>
              </a:solidFill>
            </a:endParaRPr>
          </a:p>
          <a:p>
            <a:endParaRPr lang="en-US" dirty="0" smtClean="0"/>
          </a:p>
          <a:p>
            <a:r>
              <a:rPr lang="en-US" dirty="0" smtClean="0"/>
              <a:t>B cell destruction: </a:t>
            </a:r>
            <a:r>
              <a:rPr lang="en-US" b="1" dirty="0" smtClean="0">
                <a:solidFill>
                  <a:srgbClr val="FFFFFF"/>
                </a:solidFill>
              </a:rPr>
              <a:t>Rituximab</a:t>
            </a:r>
          </a:p>
          <a:p>
            <a:endParaRPr lang="en-US" dirty="0" smtClean="0"/>
          </a:p>
          <a:p>
            <a:r>
              <a:rPr lang="en-US" dirty="0" smtClean="0"/>
              <a:t>Plasma Cell destruction: </a:t>
            </a:r>
            <a:r>
              <a:rPr lang="en-US" b="1" dirty="0" err="1" smtClean="0"/>
              <a:t>Bortezomib</a:t>
            </a:r>
            <a:endParaRPr lang="en-US" b="1" dirty="0"/>
          </a:p>
        </p:txBody>
      </p:sp>
    </p:spTree>
    <p:extLst>
      <p:ext uri="{BB962C8B-B14F-4D97-AF65-F5344CB8AC3E}">
        <p14:creationId xmlns:p14="http://schemas.microsoft.com/office/powerpoint/2010/main" val="198085353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Plasmapheresis</a:t>
            </a:r>
            <a:endParaRPr lang="en-US" dirty="0">
              <a:solidFill>
                <a:srgbClr val="FFFF00"/>
              </a:solidFill>
            </a:endParaRPr>
          </a:p>
        </p:txBody>
      </p:sp>
      <p:pic>
        <p:nvPicPr>
          <p:cNvPr id="4" name="Content Placeholder 3" descr="Screen Shot 2015-08-30 at 3.00.18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11224" t="20382" r="9122"/>
          <a:stretch/>
        </p:blipFill>
        <p:spPr>
          <a:xfrm>
            <a:off x="1411180" y="2621987"/>
            <a:ext cx="6292812" cy="3931213"/>
          </a:xfrm>
          <a:ln w="12700" cmpd="sng">
            <a:solidFill>
              <a:srgbClr val="FFFFFF"/>
            </a:solidFill>
          </a:ln>
        </p:spPr>
      </p:pic>
      <p:sp>
        <p:nvSpPr>
          <p:cNvPr id="5" name="TextBox 4"/>
          <p:cNvSpPr txBox="1"/>
          <p:nvPr/>
        </p:nvSpPr>
        <p:spPr>
          <a:xfrm>
            <a:off x="685800" y="1435769"/>
            <a:ext cx="8001000" cy="1384995"/>
          </a:xfrm>
          <a:prstGeom prst="rect">
            <a:avLst/>
          </a:prstGeom>
          <a:noFill/>
        </p:spPr>
        <p:txBody>
          <a:bodyPr wrap="square" rtlCol="0">
            <a:spAutoFit/>
          </a:bodyPr>
          <a:lstStyle/>
          <a:p>
            <a:pPr algn="ctr"/>
            <a:r>
              <a:rPr lang="en-US" sz="2800" dirty="0"/>
              <a:t>Removal of plasma and replacement with certain components of plasma </a:t>
            </a:r>
          </a:p>
          <a:p>
            <a:endParaRPr lang="en-US" sz="2800" dirty="0"/>
          </a:p>
        </p:txBody>
      </p:sp>
    </p:spTree>
    <p:extLst>
      <p:ext uri="{BB962C8B-B14F-4D97-AF65-F5344CB8AC3E}">
        <p14:creationId xmlns:p14="http://schemas.microsoft.com/office/powerpoint/2010/main" val="161542592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623455"/>
            <a:ext cx="5870576" cy="592570"/>
          </a:xfrm>
        </p:spPr>
        <p:txBody>
          <a:bodyPr/>
          <a:lstStyle/>
          <a:p>
            <a:r>
              <a:rPr lang="en-US" sz="2400" dirty="0">
                <a:solidFill>
                  <a:srgbClr val="FFFF00"/>
                </a:solidFill>
              </a:rPr>
              <a:t>Rising Incidence of Sensitized Patients Awaiting Heart Transplantation </a:t>
            </a:r>
            <a:r>
              <a:rPr lang="en-US" b="0" dirty="0">
                <a:solidFill>
                  <a:srgbClr val="FFFF00"/>
                </a:solidFill>
              </a:rPr>
              <a:t/>
            </a:r>
            <a:br>
              <a:rPr lang="en-US" b="0" dirty="0">
                <a:solidFill>
                  <a:srgbClr val="FFFF00"/>
                </a:solidFill>
              </a:rPr>
            </a:br>
            <a:endParaRPr lang="en-US" b="0" dirty="0">
              <a:solidFill>
                <a:srgbClr val="FFFF00"/>
              </a:solidFill>
            </a:endParaRPr>
          </a:p>
        </p:txBody>
      </p:sp>
      <p:pic>
        <p:nvPicPr>
          <p:cNvPr id="8" name="Picture 2" descr="\\LUKE\ADR Prepress\srtr adr\srtr adr 2012\12 figures pngs\05 heart pngs 12\12 HR s4 fig 1-01.png"/>
          <p:cNvPicPr>
            <a:picLocks noGrp="1" noChangeAspect="1" noChangeArrowheads="1"/>
          </p:cNvPicPr>
          <p:nvPr>
            <p:ph idx="1"/>
          </p:nvPr>
        </p:nvPicPr>
        <p:blipFill rotWithShape="1">
          <a:blip r:embed="rId5" cstate="print"/>
          <a:srcRect l="-2028" r="-4696"/>
          <a:stretch/>
        </p:blipFill>
        <p:spPr bwMode="auto">
          <a:xfrm>
            <a:off x="2055091" y="1567109"/>
            <a:ext cx="5310909" cy="4337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33400" y="6119091"/>
            <a:ext cx="8001000" cy="923330"/>
          </a:xfrm>
          <a:prstGeom prst="rect">
            <a:avLst/>
          </a:prstGeom>
          <a:noFill/>
        </p:spPr>
        <p:txBody>
          <a:bodyPr wrap="square" rtlCol="0">
            <a:spAutoFit/>
          </a:bodyPr>
          <a:lstStyle/>
          <a:p>
            <a:r>
              <a:rPr lang="en-US" dirty="0"/>
              <a:t>OPTN/SRTR 2011 Annual Data Report: U.S. Department of Health and Human Services. December 2012. </a:t>
            </a:r>
          </a:p>
          <a:p>
            <a:endParaRPr lang="en-US" dirty="0"/>
          </a:p>
        </p:txBody>
      </p:sp>
    </p:spTree>
    <p:extLst>
      <p:ext uri="{BB962C8B-B14F-4D97-AF65-F5344CB8AC3E}">
        <p14:creationId xmlns:p14="http://schemas.microsoft.com/office/powerpoint/2010/main" val="22540506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Plasmapheresis</a:t>
            </a:r>
            <a:endParaRPr lang="en-US" dirty="0">
              <a:solidFill>
                <a:srgbClr val="FFFF00"/>
              </a:solidFill>
            </a:endParaRPr>
          </a:p>
        </p:txBody>
      </p:sp>
      <p:pic>
        <p:nvPicPr>
          <p:cNvPr id="6" name="Content Placeholder 5" descr="Screen Shot 2015-08-30 at 3.11.24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28317" t="19234" r="28636" b="31277"/>
          <a:stretch/>
        </p:blipFill>
        <p:spPr>
          <a:xfrm>
            <a:off x="1080231" y="1466459"/>
            <a:ext cx="6822371" cy="4901999"/>
          </a:xfrm>
          <a:ln w="12700" cmpd="sng">
            <a:solidFill>
              <a:srgbClr val="FFFFFF"/>
            </a:solidFill>
          </a:ln>
        </p:spPr>
      </p:pic>
    </p:spTree>
    <p:extLst>
      <p:ext uri="{BB962C8B-B14F-4D97-AF65-F5344CB8AC3E}">
        <p14:creationId xmlns:p14="http://schemas.microsoft.com/office/powerpoint/2010/main" val="19591652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3752"/>
            <a:ext cx="5870576" cy="1143000"/>
          </a:xfrm>
        </p:spPr>
        <p:txBody>
          <a:bodyPr/>
          <a:lstStyle/>
          <a:p>
            <a:r>
              <a:rPr lang="en-US" sz="4000" dirty="0" smtClean="0">
                <a:solidFill>
                  <a:srgbClr val="FFFF00"/>
                </a:solidFill>
              </a:rPr>
              <a:t>Intravenous </a:t>
            </a:r>
            <a:r>
              <a:rPr lang="en-US" sz="4000" dirty="0" err="1" smtClean="0">
                <a:solidFill>
                  <a:srgbClr val="FFFF00"/>
                </a:solidFill>
              </a:rPr>
              <a:t>Gammaglobulin</a:t>
            </a:r>
            <a:r>
              <a:rPr lang="en-US" sz="4000" dirty="0">
                <a:solidFill>
                  <a:srgbClr val="FFFF00"/>
                </a:solidFill>
              </a:rPr>
              <a:t> </a:t>
            </a:r>
            <a:r>
              <a:rPr lang="en-US" sz="4000" dirty="0" smtClean="0">
                <a:solidFill>
                  <a:srgbClr val="FFFF00"/>
                </a:solidFill>
              </a:rPr>
              <a:t>(IV </a:t>
            </a:r>
            <a:r>
              <a:rPr lang="en-US" sz="4000" dirty="0" err="1" smtClean="0">
                <a:solidFill>
                  <a:srgbClr val="FFFF00"/>
                </a:solidFill>
              </a:rPr>
              <a:t>Ig</a:t>
            </a:r>
            <a:r>
              <a:rPr lang="en-US" sz="4000" dirty="0" smtClean="0">
                <a:solidFill>
                  <a:srgbClr val="FFFF00"/>
                </a:solidFill>
              </a:rPr>
              <a:t>)</a:t>
            </a:r>
            <a:endParaRPr lang="en-US" sz="4000" dirty="0">
              <a:solidFill>
                <a:srgbClr val="FFFF00"/>
              </a:solidFill>
            </a:endParaRPr>
          </a:p>
        </p:txBody>
      </p:sp>
      <p:sp>
        <p:nvSpPr>
          <p:cNvPr id="3" name="Content Placeholder 2"/>
          <p:cNvSpPr>
            <a:spLocks noGrp="1"/>
          </p:cNvSpPr>
          <p:nvPr>
            <p:ph idx="1"/>
          </p:nvPr>
        </p:nvSpPr>
        <p:spPr>
          <a:xfrm>
            <a:off x="457200" y="1295400"/>
            <a:ext cx="8229600" cy="4525963"/>
          </a:xfrm>
        </p:spPr>
        <p:txBody>
          <a:bodyPr/>
          <a:lstStyle/>
          <a:p>
            <a:r>
              <a:rPr lang="en-US" dirty="0"/>
              <a:t>P</a:t>
            </a:r>
            <a:r>
              <a:rPr lang="en-US" dirty="0" smtClean="0"/>
              <a:t>owerful </a:t>
            </a:r>
            <a:r>
              <a:rPr lang="en-US" dirty="0" err="1"/>
              <a:t>immunomodulatory</a:t>
            </a:r>
            <a:r>
              <a:rPr lang="en-US" dirty="0"/>
              <a:t> effects on inflammatory and autoimmune </a:t>
            </a:r>
            <a:r>
              <a:rPr lang="en-US" dirty="0" smtClean="0"/>
              <a:t>diseases</a:t>
            </a:r>
          </a:p>
          <a:p>
            <a:r>
              <a:rPr lang="en-US" dirty="0" smtClean="0"/>
              <a:t>Reduces anti-HLA antibodies </a:t>
            </a:r>
          </a:p>
          <a:p>
            <a:r>
              <a:rPr lang="en-US" dirty="0" smtClean="0"/>
              <a:t>Reduces </a:t>
            </a:r>
            <a:r>
              <a:rPr lang="en-US" dirty="0"/>
              <a:t>i</a:t>
            </a:r>
            <a:r>
              <a:rPr lang="en-US" dirty="0" smtClean="0"/>
              <a:t>schemia-reperfusion injuries </a:t>
            </a:r>
          </a:p>
          <a:p>
            <a:r>
              <a:rPr lang="en-US" dirty="0"/>
              <a:t>F</a:t>
            </a:r>
            <a:r>
              <a:rPr lang="en-US" dirty="0" smtClean="0"/>
              <a:t>ewer acute rejection episodes</a:t>
            </a:r>
          </a:p>
          <a:p>
            <a:r>
              <a:rPr lang="en-US" dirty="0"/>
              <a:t>H</a:t>
            </a:r>
            <a:r>
              <a:rPr lang="en-US" dirty="0" smtClean="0"/>
              <a:t>igher successful long-term allograft outcomes for cardiac and renal allograft recipients</a:t>
            </a:r>
          </a:p>
          <a:p>
            <a:r>
              <a:rPr lang="en-US" dirty="0" smtClean="0"/>
              <a:t>Effective in treatment of allograft rejection episodes</a:t>
            </a:r>
          </a:p>
        </p:txBody>
      </p:sp>
      <p:sp>
        <p:nvSpPr>
          <p:cNvPr id="4" name="TextBox 3"/>
          <p:cNvSpPr txBox="1"/>
          <p:nvPr/>
        </p:nvSpPr>
        <p:spPr>
          <a:xfrm>
            <a:off x="715818" y="6350000"/>
            <a:ext cx="7550727" cy="369332"/>
          </a:xfrm>
          <a:prstGeom prst="rect">
            <a:avLst/>
          </a:prstGeom>
          <a:noFill/>
        </p:spPr>
        <p:txBody>
          <a:bodyPr wrap="square" rtlCol="0">
            <a:spAutoFit/>
          </a:bodyPr>
          <a:lstStyle/>
          <a:p>
            <a:pPr algn="ctr"/>
            <a:r>
              <a:rPr lang="en-US" dirty="0"/>
              <a:t>American Journal of Transplantation. 2006;6(3):459-466. </a:t>
            </a:r>
          </a:p>
        </p:txBody>
      </p:sp>
    </p:spTree>
    <p:extLst>
      <p:ext uri="{BB962C8B-B14F-4D97-AF65-F5344CB8AC3E}">
        <p14:creationId xmlns:p14="http://schemas.microsoft.com/office/powerpoint/2010/main" val="19591652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IV </a:t>
            </a:r>
            <a:r>
              <a:rPr lang="en-US" dirty="0" err="1" smtClean="0">
                <a:solidFill>
                  <a:srgbClr val="FFFF00"/>
                </a:solidFill>
              </a:rPr>
              <a:t>Ig</a:t>
            </a:r>
            <a:endParaRPr lang="en-US" dirty="0">
              <a:solidFill>
                <a:srgbClr val="FFFF00"/>
              </a:solidFill>
            </a:endParaRPr>
          </a:p>
        </p:txBody>
      </p:sp>
      <p:sp>
        <p:nvSpPr>
          <p:cNvPr id="3" name="Content Placeholder 2"/>
          <p:cNvSpPr>
            <a:spLocks noGrp="1"/>
          </p:cNvSpPr>
          <p:nvPr>
            <p:ph idx="1"/>
          </p:nvPr>
        </p:nvSpPr>
        <p:spPr/>
        <p:txBody>
          <a:bodyPr/>
          <a:lstStyle/>
          <a:p>
            <a:r>
              <a:rPr lang="en-US" dirty="0">
                <a:effectLst/>
              </a:rPr>
              <a:t>C</a:t>
            </a:r>
            <a:r>
              <a:rPr lang="en-US" dirty="0" smtClean="0">
                <a:effectLst/>
              </a:rPr>
              <a:t>ommonly </a:t>
            </a:r>
            <a:r>
              <a:rPr lang="en-US" dirty="0">
                <a:effectLst/>
              </a:rPr>
              <a:t>administered as part of a treatment protocol that includes </a:t>
            </a:r>
            <a:r>
              <a:rPr lang="en-US" dirty="0" err="1" smtClean="0">
                <a:effectLst/>
              </a:rPr>
              <a:t>plasmapheresis</a:t>
            </a:r>
            <a:endParaRPr lang="en-US" dirty="0" smtClean="0">
              <a:effectLst/>
            </a:endParaRPr>
          </a:p>
          <a:p>
            <a:r>
              <a:rPr lang="en-US" dirty="0">
                <a:effectLst/>
              </a:rPr>
              <a:t>A</a:t>
            </a:r>
            <a:r>
              <a:rPr lang="en-US" dirty="0" smtClean="0">
                <a:effectLst/>
              </a:rPr>
              <a:t>dministration after </a:t>
            </a:r>
            <a:r>
              <a:rPr lang="en-US" dirty="0">
                <a:effectLst/>
              </a:rPr>
              <a:t>each </a:t>
            </a:r>
            <a:r>
              <a:rPr lang="en-US" dirty="0" err="1">
                <a:effectLst/>
              </a:rPr>
              <a:t>plasmapheresis</a:t>
            </a:r>
            <a:r>
              <a:rPr lang="en-US" dirty="0">
                <a:effectLst/>
              </a:rPr>
              <a:t> treatment (100 mg/kg per treatment day) or as a set dose of 2 g/kg total, alone or if given with </a:t>
            </a:r>
            <a:r>
              <a:rPr lang="en-US" dirty="0" err="1">
                <a:effectLst/>
              </a:rPr>
              <a:t>plasmapheresis</a:t>
            </a:r>
            <a:r>
              <a:rPr lang="en-US" dirty="0">
                <a:effectLst/>
              </a:rPr>
              <a:t> after the final </a:t>
            </a:r>
            <a:r>
              <a:rPr lang="en-US" dirty="0" err="1">
                <a:effectLst/>
              </a:rPr>
              <a:t>plasmapheresis</a:t>
            </a:r>
            <a:r>
              <a:rPr lang="en-US" dirty="0">
                <a:effectLst/>
              </a:rPr>
              <a:t> </a:t>
            </a:r>
            <a:r>
              <a:rPr lang="en-US" dirty="0" smtClean="0">
                <a:effectLst/>
              </a:rPr>
              <a:t>treatment</a:t>
            </a:r>
          </a:p>
          <a:p>
            <a:r>
              <a:rPr lang="en-US" dirty="0" smtClean="0">
                <a:effectLst/>
              </a:rPr>
              <a:t>There </a:t>
            </a:r>
            <a:r>
              <a:rPr lang="en-US" dirty="0">
                <a:effectLst/>
              </a:rPr>
              <a:t>are no comparative data to indicate which of these approaches is </a:t>
            </a:r>
            <a:r>
              <a:rPr lang="en-US" dirty="0" smtClean="0">
                <a:effectLst/>
              </a:rPr>
              <a:t>superior </a:t>
            </a:r>
            <a:endParaRPr lang="en-US" dirty="0"/>
          </a:p>
          <a:p>
            <a:endParaRPr lang="en-US" dirty="0"/>
          </a:p>
        </p:txBody>
      </p:sp>
    </p:spTree>
    <p:extLst>
      <p:ext uri="{BB962C8B-B14F-4D97-AF65-F5344CB8AC3E}">
        <p14:creationId xmlns:p14="http://schemas.microsoft.com/office/powerpoint/2010/main" val="161542592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Rituximab</a:t>
            </a:r>
            <a:endParaRPr lang="en-US" dirty="0">
              <a:solidFill>
                <a:srgbClr val="FFFF00"/>
              </a:solidFill>
            </a:endParaRPr>
          </a:p>
        </p:txBody>
      </p:sp>
      <p:sp>
        <p:nvSpPr>
          <p:cNvPr id="3" name="Content Placeholder 2"/>
          <p:cNvSpPr>
            <a:spLocks noGrp="1"/>
          </p:cNvSpPr>
          <p:nvPr>
            <p:ph sz="half" idx="1"/>
          </p:nvPr>
        </p:nvSpPr>
        <p:spPr>
          <a:xfrm>
            <a:off x="284037" y="1600200"/>
            <a:ext cx="4038600" cy="4525963"/>
          </a:xfrm>
        </p:spPr>
        <p:txBody>
          <a:bodyPr/>
          <a:lstStyle/>
          <a:p>
            <a:r>
              <a:rPr lang="en-US" sz="2400" dirty="0"/>
              <a:t>A</a:t>
            </a:r>
            <a:r>
              <a:rPr lang="en-US" sz="2400" dirty="0" smtClean="0"/>
              <a:t>nti</a:t>
            </a:r>
            <a:r>
              <a:rPr lang="en-US" sz="2400" dirty="0"/>
              <a:t>-CD20 monoclonal antibody that targets B </a:t>
            </a:r>
            <a:r>
              <a:rPr lang="en-US" sz="2400" dirty="0" smtClean="0"/>
              <a:t>cells</a:t>
            </a:r>
          </a:p>
          <a:p>
            <a:r>
              <a:rPr lang="en-US" sz="2400" dirty="0" smtClean="0"/>
              <a:t>In sensitized </a:t>
            </a:r>
            <a:r>
              <a:rPr lang="en-US" sz="2400" dirty="0"/>
              <a:t>patients awaiting renal transplantation, the use of rituximab in combination with </a:t>
            </a:r>
            <a:r>
              <a:rPr lang="en-US" sz="2400" dirty="0" err="1"/>
              <a:t>IVIg</a:t>
            </a:r>
            <a:r>
              <a:rPr lang="en-US" sz="2400" dirty="0"/>
              <a:t> significantly reduced PRA and wait time to transplant, and was associated with excellent graft and patient survival at 12 </a:t>
            </a:r>
            <a:r>
              <a:rPr lang="en-US" sz="2400" dirty="0" smtClean="0"/>
              <a:t>months</a:t>
            </a:r>
          </a:p>
          <a:p>
            <a:endParaRPr lang="en-US" dirty="0"/>
          </a:p>
        </p:txBody>
      </p:sp>
      <p:pic>
        <p:nvPicPr>
          <p:cNvPr id="6" name="Content Placeholder 5" descr="Screen Shot 2015-08-31 at 8.41.56 PM.pn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8734" t="26484" r="48366" b="37300"/>
          <a:stretch/>
        </p:blipFill>
        <p:spPr>
          <a:xfrm>
            <a:off x="4636937" y="2416851"/>
            <a:ext cx="4194408" cy="2213034"/>
          </a:xfrm>
        </p:spPr>
      </p:pic>
      <p:sp>
        <p:nvSpPr>
          <p:cNvPr id="4" name="TextBox 3"/>
          <p:cNvSpPr txBox="1"/>
          <p:nvPr/>
        </p:nvSpPr>
        <p:spPr>
          <a:xfrm>
            <a:off x="533400" y="6126163"/>
            <a:ext cx="8001000" cy="646331"/>
          </a:xfrm>
          <a:prstGeom prst="rect">
            <a:avLst/>
          </a:prstGeom>
          <a:noFill/>
        </p:spPr>
        <p:txBody>
          <a:bodyPr wrap="square" rtlCol="0">
            <a:spAutoFit/>
          </a:bodyPr>
          <a:lstStyle/>
          <a:p>
            <a:pPr algn="ctr"/>
            <a:r>
              <a:rPr lang="da-DK" dirty="0"/>
              <a:t>N </a:t>
            </a:r>
            <a:r>
              <a:rPr lang="da-DK" dirty="0" err="1"/>
              <a:t>Engl</a:t>
            </a:r>
            <a:r>
              <a:rPr lang="da-DK" dirty="0"/>
              <a:t> J Med. 2008;359(3):242– 51. </a:t>
            </a:r>
          </a:p>
          <a:p>
            <a:endParaRPr lang="en-US" dirty="0"/>
          </a:p>
        </p:txBody>
      </p:sp>
      <p:sp>
        <p:nvSpPr>
          <p:cNvPr id="8" name="TextBox 7"/>
          <p:cNvSpPr txBox="1"/>
          <p:nvPr/>
        </p:nvSpPr>
        <p:spPr>
          <a:xfrm>
            <a:off x="4636938" y="4629885"/>
            <a:ext cx="4194408" cy="830997"/>
          </a:xfrm>
          <a:prstGeom prst="rect">
            <a:avLst/>
          </a:prstGeom>
          <a:noFill/>
        </p:spPr>
        <p:txBody>
          <a:bodyPr wrap="square" rtlCol="0">
            <a:spAutoFit/>
          </a:bodyPr>
          <a:lstStyle/>
          <a:p>
            <a:r>
              <a:rPr lang="en-US" sz="1600" dirty="0" smtClean="0"/>
              <a:t>Individual data for patient before the first infusion of intravenous immune globulin and after the second infusion.</a:t>
            </a:r>
            <a:endParaRPr lang="en-US" sz="1600" dirty="0"/>
          </a:p>
        </p:txBody>
      </p:sp>
    </p:spTree>
    <p:extLst>
      <p:ext uri="{BB962C8B-B14F-4D97-AF65-F5344CB8AC3E}">
        <p14:creationId xmlns:p14="http://schemas.microsoft.com/office/powerpoint/2010/main" val="37964072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a:solidFill>
                  <a:srgbClr val="FFFF00"/>
                </a:solidFill>
              </a:rPr>
              <a:t>Rituximab</a:t>
            </a:r>
            <a:endParaRPr lang="en-US" dirty="0"/>
          </a:p>
        </p:txBody>
      </p:sp>
      <p:sp>
        <p:nvSpPr>
          <p:cNvPr id="3" name="Content Placeholder 2"/>
          <p:cNvSpPr>
            <a:spLocks noGrp="1"/>
          </p:cNvSpPr>
          <p:nvPr>
            <p:ph idx="1"/>
          </p:nvPr>
        </p:nvSpPr>
        <p:spPr/>
        <p:txBody>
          <a:bodyPr/>
          <a:lstStyle/>
          <a:p>
            <a:r>
              <a:rPr lang="en-US" sz="2800" dirty="0"/>
              <a:t>Experience in heart transplantation is </a:t>
            </a:r>
            <a:r>
              <a:rPr lang="en-US" sz="2800" dirty="0" smtClean="0"/>
              <a:t>limited</a:t>
            </a:r>
          </a:p>
          <a:p>
            <a:r>
              <a:rPr lang="en-US" sz="2800" dirty="0" smtClean="0"/>
              <a:t>In </a:t>
            </a:r>
            <a:r>
              <a:rPr lang="en-US" sz="2800" dirty="0"/>
              <a:t>21 sensitized heart transplant </a:t>
            </a:r>
            <a:r>
              <a:rPr lang="en-US" sz="2800" dirty="0" smtClean="0"/>
              <a:t>candidates, </a:t>
            </a:r>
            <a:r>
              <a:rPr lang="en-US" sz="2800" dirty="0"/>
              <a:t>use of </a:t>
            </a:r>
            <a:r>
              <a:rPr lang="en-US" sz="2800" dirty="0" err="1" smtClean="0"/>
              <a:t>plasmapheresis</a:t>
            </a:r>
            <a:r>
              <a:rPr lang="en-US" sz="2800" dirty="0"/>
              <a:t>, </a:t>
            </a:r>
            <a:r>
              <a:rPr lang="en-US" sz="2800" dirty="0" err="1"/>
              <a:t>IVIg</a:t>
            </a:r>
            <a:r>
              <a:rPr lang="en-US" sz="2800" dirty="0"/>
              <a:t>, and rituximab resulted in a decrease in mean PRA from 70.5 % to 30.2 </a:t>
            </a:r>
            <a:r>
              <a:rPr lang="en-US" sz="2800" dirty="0" smtClean="0"/>
              <a:t>%</a:t>
            </a:r>
          </a:p>
          <a:p>
            <a:r>
              <a:rPr lang="en-US" sz="2800" dirty="0" smtClean="0"/>
              <a:t>All </a:t>
            </a:r>
            <a:r>
              <a:rPr lang="en-US" sz="2800" dirty="0"/>
              <a:t>patients subsequently had a negative donor-specific prospective </a:t>
            </a:r>
            <a:r>
              <a:rPr lang="en-US" sz="2800" dirty="0" err="1"/>
              <a:t>crossmatch</a:t>
            </a:r>
            <a:r>
              <a:rPr lang="en-US" sz="2800" dirty="0"/>
              <a:t> and were transplanted successfully, with five-year survival and freedom from allograft </a:t>
            </a:r>
            <a:r>
              <a:rPr lang="en-US" sz="2800" dirty="0" err="1"/>
              <a:t>vasculopathy</a:t>
            </a:r>
            <a:r>
              <a:rPr lang="en-US" sz="2800" dirty="0"/>
              <a:t> comparable to a control group with PRA &lt;10 </a:t>
            </a:r>
            <a:r>
              <a:rPr lang="en-US" sz="2800" dirty="0" smtClean="0"/>
              <a:t>%</a:t>
            </a:r>
            <a:endParaRPr lang="en-US" sz="2800" dirty="0"/>
          </a:p>
          <a:p>
            <a:endParaRPr lang="en-US" dirty="0"/>
          </a:p>
        </p:txBody>
      </p:sp>
      <p:sp>
        <p:nvSpPr>
          <p:cNvPr id="4" name="TextBox 3"/>
          <p:cNvSpPr txBox="1"/>
          <p:nvPr/>
        </p:nvSpPr>
        <p:spPr>
          <a:xfrm>
            <a:off x="923636" y="5906869"/>
            <a:ext cx="7296728" cy="646331"/>
          </a:xfrm>
          <a:prstGeom prst="rect">
            <a:avLst/>
          </a:prstGeom>
          <a:noFill/>
        </p:spPr>
        <p:txBody>
          <a:bodyPr wrap="square" rtlCol="0">
            <a:spAutoFit/>
          </a:bodyPr>
          <a:lstStyle/>
          <a:p>
            <a:pPr algn="ctr"/>
            <a:r>
              <a:rPr lang="en-US" dirty="0" err="1"/>
              <a:t>Clin</a:t>
            </a:r>
            <a:r>
              <a:rPr lang="en-US" dirty="0"/>
              <a:t> Trans. 2011;25(1): E61–7. </a:t>
            </a:r>
          </a:p>
          <a:p>
            <a:endParaRPr lang="en-US" dirty="0"/>
          </a:p>
        </p:txBody>
      </p:sp>
    </p:spTree>
    <p:extLst>
      <p:ext uri="{BB962C8B-B14F-4D97-AF65-F5344CB8AC3E}">
        <p14:creationId xmlns:p14="http://schemas.microsoft.com/office/powerpoint/2010/main" val="37964072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Guidelines</a:t>
            </a:r>
            <a:endParaRPr lang="en-US" dirty="0">
              <a:solidFill>
                <a:srgbClr val="FFFF00"/>
              </a:solidFill>
            </a:endParaRPr>
          </a:p>
        </p:txBody>
      </p:sp>
      <p:pic>
        <p:nvPicPr>
          <p:cNvPr id="4" name="Content Placeholder 3" descr="Screen Shot 2015-08-30 at 3.23.54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31207" t="26915" r="8192" b="20178"/>
          <a:stretch/>
        </p:blipFill>
        <p:spPr>
          <a:xfrm>
            <a:off x="990600" y="1885890"/>
            <a:ext cx="7453837" cy="4067090"/>
          </a:xfrm>
        </p:spPr>
      </p:pic>
      <p:sp>
        <p:nvSpPr>
          <p:cNvPr id="5" name="TextBox 4"/>
          <p:cNvSpPr txBox="1"/>
          <p:nvPr/>
        </p:nvSpPr>
        <p:spPr>
          <a:xfrm>
            <a:off x="990600" y="6257636"/>
            <a:ext cx="7206959" cy="646331"/>
          </a:xfrm>
          <a:prstGeom prst="rect">
            <a:avLst/>
          </a:prstGeom>
          <a:noFill/>
        </p:spPr>
        <p:txBody>
          <a:bodyPr wrap="square" rtlCol="0">
            <a:spAutoFit/>
          </a:bodyPr>
          <a:lstStyle/>
          <a:p>
            <a:pPr algn="ctr"/>
            <a:r>
              <a:rPr lang="de-DE" dirty="0"/>
              <a:t>J Heart Lung Transplant 2010;29:914–956</a:t>
            </a:r>
            <a:br>
              <a:rPr lang="de-DE" dirty="0"/>
            </a:br>
            <a:endParaRPr lang="en-US" dirty="0"/>
          </a:p>
        </p:txBody>
      </p:sp>
    </p:spTree>
    <p:extLst>
      <p:ext uri="{BB962C8B-B14F-4D97-AF65-F5344CB8AC3E}">
        <p14:creationId xmlns:p14="http://schemas.microsoft.com/office/powerpoint/2010/main" val="21569394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30122"/>
            <a:ext cx="5870576" cy="1143000"/>
          </a:xfrm>
        </p:spPr>
        <p:txBody>
          <a:bodyPr/>
          <a:lstStyle/>
          <a:p>
            <a:r>
              <a:rPr lang="en-US" sz="4000" dirty="0" smtClean="0">
                <a:solidFill>
                  <a:srgbClr val="FFFF00"/>
                </a:solidFill>
              </a:rPr>
              <a:t>Desensitization at MWHC</a:t>
            </a:r>
            <a:endParaRPr lang="en-US" sz="4000" dirty="0">
              <a:solidFill>
                <a:srgbClr val="FFFF00"/>
              </a:solidFill>
            </a:endParaRPr>
          </a:p>
        </p:txBody>
      </p:sp>
      <p:pic>
        <p:nvPicPr>
          <p:cNvPr id="4" name="Content Placeholder 3" descr="Screen Shot 2015-08-30 at 3.23.54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31207" t="27175" r="8192" b="20178"/>
          <a:stretch/>
        </p:blipFill>
        <p:spPr>
          <a:xfrm>
            <a:off x="990600" y="1905134"/>
            <a:ext cx="7455051" cy="4047846"/>
          </a:xfrm>
        </p:spPr>
      </p:pic>
      <p:sp>
        <p:nvSpPr>
          <p:cNvPr id="5" name="TextBox 4"/>
          <p:cNvSpPr txBox="1"/>
          <p:nvPr/>
        </p:nvSpPr>
        <p:spPr>
          <a:xfrm>
            <a:off x="990600" y="6257636"/>
            <a:ext cx="7206959" cy="646331"/>
          </a:xfrm>
          <a:prstGeom prst="rect">
            <a:avLst/>
          </a:prstGeom>
          <a:noFill/>
        </p:spPr>
        <p:txBody>
          <a:bodyPr wrap="square" rtlCol="0">
            <a:spAutoFit/>
          </a:bodyPr>
          <a:lstStyle/>
          <a:p>
            <a:pPr algn="ctr"/>
            <a:r>
              <a:rPr lang="de-DE" dirty="0"/>
              <a:t>J Heart Lung Transplant 2010;29:914–956</a:t>
            </a:r>
            <a:br>
              <a:rPr lang="de-DE" dirty="0"/>
            </a:br>
            <a:endParaRPr lang="en-US" dirty="0"/>
          </a:p>
        </p:txBody>
      </p:sp>
      <p:sp>
        <p:nvSpPr>
          <p:cNvPr id="3" name="Oval 2"/>
          <p:cNvSpPr/>
          <p:nvPr/>
        </p:nvSpPr>
        <p:spPr bwMode="auto">
          <a:xfrm>
            <a:off x="5734484" y="2346275"/>
            <a:ext cx="1869812" cy="246975"/>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2992399" y="2825966"/>
            <a:ext cx="1869812" cy="381734"/>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11" name="Oval 10"/>
          <p:cNvSpPr/>
          <p:nvPr/>
        </p:nvSpPr>
        <p:spPr bwMode="auto">
          <a:xfrm>
            <a:off x="2798915" y="4035347"/>
            <a:ext cx="1047102" cy="246975"/>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4062164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Although the methods described above variably reduce antibody burden, none directly </a:t>
            </a:r>
            <a:r>
              <a:rPr lang="en-US" dirty="0" smtClean="0"/>
              <a:t>affect </a:t>
            </a:r>
            <a:r>
              <a:rPr lang="en-US" dirty="0"/>
              <a:t>the cell responsible for antibody production, the mature plasma </a:t>
            </a:r>
            <a:r>
              <a:rPr lang="en-US" dirty="0" smtClean="0"/>
              <a:t>cell</a:t>
            </a:r>
            <a:endParaRPr lang="en-US" dirty="0"/>
          </a:p>
          <a:p>
            <a:endParaRPr lang="en-US" dirty="0"/>
          </a:p>
        </p:txBody>
      </p:sp>
    </p:spTree>
    <p:extLst>
      <p:ext uri="{BB962C8B-B14F-4D97-AF65-F5344CB8AC3E}">
        <p14:creationId xmlns:p14="http://schemas.microsoft.com/office/powerpoint/2010/main" val="366803284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Bortezomib</a:t>
            </a:r>
            <a:endParaRPr lang="en-US" dirty="0">
              <a:solidFill>
                <a:srgbClr val="FFFF00"/>
              </a:solidFill>
            </a:endParaRPr>
          </a:p>
        </p:txBody>
      </p:sp>
      <p:sp>
        <p:nvSpPr>
          <p:cNvPr id="3" name="Content Placeholder 2"/>
          <p:cNvSpPr>
            <a:spLocks noGrp="1"/>
          </p:cNvSpPr>
          <p:nvPr>
            <p:ph idx="1"/>
          </p:nvPr>
        </p:nvSpPr>
        <p:spPr/>
        <p:txBody>
          <a:bodyPr/>
          <a:lstStyle/>
          <a:p>
            <a:r>
              <a:rPr lang="en-US" dirty="0"/>
              <a:t>S</a:t>
            </a:r>
            <a:r>
              <a:rPr lang="en-US" dirty="0" smtClean="0"/>
              <a:t>elective </a:t>
            </a:r>
            <a:r>
              <a:rPr lang="en-US" dirty="0"/>
              <a:t>26S proteasome inhibitor used for the treatment of multiple myeloma, a neoplasm of plasma </a:t>
            </a:r>
            <a:r>
              <a:rPr lang="en-US" dirty="0" smtClean="0"/>
              <a:t>cells</a:t>
            </a:r>
          </a:p>
          <a:p>
            <a:pPr marL="0" indent="0">
              <a:buNone/>
            </a:pPr>
            <a:endParaRPr lang="en-US" dirty="0" smtClean="0"/>
          </a:p>
          <a:p>
            <a:r>
              <a:rPr lang="en-US" dirty="0" smtClean="0"/>
              <a:t>In </a:t>
            </a:r>
            <a:r>
              <a:rPr lang="en-US" dirty="0"/>
              <a:t>vitro, it has been shown to cause plasma cell apoptosis and inhibit </a:t>
            </a:r>
            <a:r>
              <a:rPr lang="en-US" dirty="0" smtClean="0"/>
              <a:t>alloantibody </a:t>
            </a:r>
            <a:r>
              <a:rPr lang="en-US" dirty="0"/>
              <a:t>production </a:t>
            </a:r>
            <a:r>
              <a:rPr lang="en-US" dirty="0" smtClean="0"/>
              <a:t> </a:t>
            </a:r>
          </a:p>
          <a:p>
            <a:endParaRPr lang="en-US" dirty="0"/>
          </a:p>
          <a:p>
            <a:endParaRPr lang="en-US" dirty="0"/>
          </a:p>
        </p:txBody>
      </p:sp>
      <p:sp>
        <p:nvSpPr>
          <p:cNvPr id="4" name="TextBox 3"/>
          <p:cNvSpPr txBox="1"/>
          <p:nvPr/>
        </p:nvSpPr>
        <p:spPr>
          <a:xfrm>
            <a:off x="808097" y="5946326"/>
            <a:ext cx="7503756" cy="615553"/>
          </a:xfrm>
          <a:prstGeom prst="rect">
            <a:avLst/>
          </a:prstGeom>
          <a:noFill/>
        </p:spPr>
        <p:txBody>
          <a:bodyPr wrap="square" rtlCol="0">
            <a:spAutoFit/>
          </a:bodyPr>
          <a:lstStyle/>
          <a:p>
            <a:pPr algn="ctr"/>
            <a:r>
              <a:rPr lang="en-US" sz="1600" dirty="0"/>
              <a:t>Am J Transplant: Off J Am </a:t>
            </a:r>
            <a:r>
              <a:rPr lang="en-US" sz="1600" dirty="0" err="1"/>
              <a:t>Soc</a:t>
            </a:r>
            <a:r>
              <a:rPr lang="en-US" sz="1600" dirty="0"/>
              <a:t> Transplant Am </a:t>
            </a:r>
            <a:r>
              <a:rPr lang="en-US" sz="1600" dirty="0" err="1"/>
              <a:t>Soc</a:t>
            </a:r>
            <a:r>
              <a:rPr lang="en-US" sz="1600" dirty="0"/>
              <a:t> Transplant Surg. 2009;9(1):201–9. </a:t>
            </a:r>
          </a:p>
          <a:p>
            <a:endParaRPr lang="en-US" dirty="0"/>
          </a:p>
        </p:txBody>
      </p:sp>
    </p:spTree>
    <p:extLst>
      <p:ext uri="{BB962C8B-B14F-4D97-AF65-F5344CB8AC3E}">
        <p14:creationId xmlns:p14="http://schemas.microsoft.com/office/powerpoint/2010/main" val="37964072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Bortezomib</a:t>
            </a:r>
            <a:endParaRPr lang="en-US" dirty="0">
              <a:solidFill>
                <a:srgbClr val="FFFF00"/>
              </a:solidFill>
            </a:endParaRPr>
          </a:p>
        </p:txBody>
      </p:sp>
      <p:sp>
        <p:nvSpPr>
          <p:cNvPr id="8" name="Content Placeholder 7"/>
          <p:cNvSpPr>
            <a:spLocks noGrp="1"/>
          </p:cNvSpPr>
          <p:nvPr>
            <p:ph sz="half" idx="2"/>
          </p:nvPr>
        </p:nvSpPr>
        <p:spPr>
          <a:xfrm>
            <a:off x="992524" y="4290218"/>
            <a:ext cx="3721374" cy="4525963"/>
          </a:xfrm>
        </p:spPr>
        <p:txBody>
          <a:bodyPr/>
          <a:lstStyle/>
          <a:p>
            <a:r>
              <a:rPr lang="en-US" dirty="0" smtClean="0"/>
              <a:t>SIDE EFFECTS:</a:t>
            </a:r>
          </a:p>
          <a:p>
            <a:pPr lvl="1"/>
            <a:r>
              <a:rPr lang="en-US" dirty="0" smtClean="0"/>
              <a:t>Fatigue</a:t>
            </a:r>
          </a:p>
          <a:p>
            <a:pPr lvl="1"/>
            <a:r>
              <a:rPr lang="en-US" dirty="0" smtClean="0"/>
              <a:t>Peripheral neuropathy</a:t>
            </a:r>
          </a:p>
          <a:p>
            <a:pPr lvl="1"/>
            <a:r>
              <a:rPr lang="en-US" dirty="0" smtClean="0"/>
              <a:t>Lung disease</a:t>
            </a:r>
          </a:p>
          <a:p>
            <a:pPr lvl="1"/>
            <a:r>
              <a:rPr lang="en-US" dirty="0" smtClean="0"/>
              <a:t>PRES</a:t>
            </a:r>
            <a:endParaRPr lang="en-US" dirty="0"/>
          </a:p>
        </p:txBody>
      </p:sp>
      <p:pic>
        <p:nvPicPr>
          <p:cNvPr id="11" name="Content Placeholder 10" descr="Screen Shot 2015-08-31 at 9.05.05 PM.png"/>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15359" t="22773" r="15086" b="30392"/>
          <a:stretch/>
        </p:blipFill>
        <p:spPr>
          <a:xfrm>
            <a:off x="1427669" y="1660305"/>
            <a:ext cx="6249250" cy="2629913"/>
          </a:xfrm>
        </p:spPr>
      </p:pic>
      <p:sp>
        <p:nvSpPr>
          <p:cNvPr id="15" name="Content Placeholder 7"/>
          <p:cNvSpPr txBox="1">
            <a:spLocks/>
          </p:cNvSpPr>
          <p:nvPr/>
        </p:nvSpPr>
        <p:spPr bwMode="auto">
          <a:xfrm>
            <a:off x="4864775" y="4323725"/>
            <a:ext cx="3721374"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1" fontAlgn="base" hangingPunct="1">
              <a:spcBef>
                <a:spcPct val="20000"/>
              </a:spcBef>
              <a:spcAft>
                <a:spcPct val="0"/>
              </a:spcAft>
              <a:buClr>
                <a:schemeClr val="accent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1" fontAlgn="base" hangingPunct="1">
              <a:spcBef>
                <a:spcPct val="20000"/>
              </a:spcBef>
              <a:spcAft>
                <a:spcPct val="0"/>
              </a:spcAft>
              <a:buClr>
                <a:schemeClr val="tx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1" fontAlgn="base" hangingPunct="1">
              <a:spcBef>
                <a:spcPct val="20000"/>
              </a:spcBef>
              <a:spcAft>
                <a:spcPct val="0"/>
              </a:spcAft>
              <a:buClr>
                <a:schemeClr val="accent2"/>
              </a:buClr>
              <a:buSzPct val="70000"/>
              <a:buFont typeface="Wingdings" charset="0"/>
              <a:buChar char="n"/>
              <a:defRPr sz="18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1" fontAlgn="base" hangingPunct="1">
              <a:spcBef>
                <a:spcPct val="20000"/>
              </a:spcBef>
              <a:spcAft>
                <a:spcPct val="0"/>
              </a:spcAft>
              <a:buClr>
                <a:schemeClr val="hlink"/>
              </a:buClr>
              <a:buSzPct val="70000"/>
              <a:buFont typeface="Wingdings" charset="0"/>
              <a:buChar char="n"/>
              <a:defRPr sz="18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1800">
                <a:solidFill>
                  <a:schemeClr val="tx1"/>
                </a:solidFill>
                <a:effectLst>
                  <a:outerShdw blurRad="38100" dist="38100" dir="2700000" algn="tl">
                    <a:srgbClr val="000000"/>
                  </a:outerShdw>
                </a:effectLst>
                <a:latin typeface="+mn-lt"/>
              </a:defRPr>
            </a:lvl9pPr>
          </a:lstStyle>
          <a:p>
            <a:pPr marL="0" indent="0">
              <a:buNone/>
            </a:pPr>
            <a:endParaRPr lang="en-US" dirty="0" smtClean="0"/>
          </a:p>
          <a:p>
            <a:pPr lvl="1"/>
            <a:r>
              <a:rPr lang="en-US" dirty="0" smtClean="0"/>
              <a:t>Fever</a:t>
            </a:r>
          </a:p>
          <a:p>
            <a:pPr lvl="1"/>
            <a:r>
              <a:rPr lang="en-US" dirty="0" smtClean="0"/>
              <a:t>GI symptoms</a:t>
            </a:r>
          </a:p>
          <a:p>
            <a:pPr lvl="1"/>
            <a:r>
              <a:rPr lang="en-US" dirty="0" smtClean="0"/>
              <a:t>Pancytopenia</a:t>
            </a:r>
          </a:p>
          <a:p>
            <a:pPr lvl="1"/>
            <a:r>
              <a:rPr lang="en-US" dirty="0" smtClean="0"/>
              <a:t>Herpes zoster</a:t>
            </a:r>
          </a:p>
        </p:txBody>
      </p:sp>
    </p:spTree>
    <p:extLst>
      <p:ext uri="{BB962C8B-B14F-4D97-AF65-F5344CB8AC3E}">
        <p14:creationId xmlns:p14="http://schemas.microsoft.com/office/powerpoint/2010/main" val="366803284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a:solidFill>
                  <a:srgbClr val="FFFF00"/>
                </a:solidFill>
              </a:rPr>
              <a:t>Background</a:t>
            </a:r>
            <a:endParaRPr lang="en-US" b="0" dirty="0"/>
          </a:p>
        </p:txBody>
      </p:sp>
      <p:sp>
        <p:nvSpPr>
          <p:cNvPr id="3" name="Content Placeholder 2"/>
          <p:cNvSpPr>
            <a:spLocks noGrp="1"/>
          </p:cNvSpPr>
          <p:nvPr>
            <p:ph idx="1"/>
          </p:nvPr>
        </p:nvSpPr>
        <p:spPr/>
        <p:txBody>
          <a:bodyPr/>
          <a:lstStyle/>
          <a:p>
            <a:r>
              <a:rPr lang="en-US" sz="2800" dirty="0"/>
              <a:t>Challenge for </a:t>
            </a:r>
            <a:r>
              <a:rPr lang="en-US" sz="2800" dirty="0" smtClean="0"/>
              <a:t>transplantation</a:t>
            </a:r>
            <a:r>
              <a:rPr lang="en-US" sz="2800" dirty="0"/>
              <a:t> </a:t>
            </a:r>
            <a:r>
              <a:rPr lang="en-US" sz="2800" dirty="0" smtClean="0"/>
              <a:t>as </a:t>
            </a:r>
            <a:r>
              <a:rPr lang="en-US" sz="2800" dirty="0"/>
              <a:t>they have preformed </a:t>
            </a:r>
            <a:r>
              <a:rPr lang="en-US" sz="2800" dirty="0" smtClean="0"/>
              <a:t>antibodies</a:t>
            </a:r>
            <a:endParaRPr lang="en-US" sz="2800" dirty="0"/>
          </a:p>
          <a:p>
            <a:pPr lvl="1"/>
            <a:r>
              <a:rPr lang="en-US" sz="2400" b="1" dirty="0"/>
              <a:t>limits the pool of compatible donors </a:t>
            </a:r>
          </a:p>
          <a:p>
            <a:pPr lvl="1"/>
            <a:r>
              <a:rPr lang="en-US" sz="2400" dirty="0"/>
              <a:t>post-transplant, places patients at increased risk of </a:t>
            </a:r>
            <a:r>
              <a:rPr lang="en-US" sz="2400" b="1" dirty="0"/>
              <a:t>rejection</a:t>
            </a:r>
            <a:r>
              <a:rPr lang="en-US" sz="2400" dirty="0"/>
              <a:t>, </a:t>
            </a:r>
            <a:r>
              <a:rPr lang="en-US" sz="2400" b="1" dirty="0"/>
              <a:t>graft loss</a:t>
            </a:r>
            <a:r>
              <a:rPr lang="en-US" sz="2400" dirty="0"/>
              <a:t>, and development of </a:t>
            </a:r>
            <a:r>
              <a:rPr lang="en-US" sz="2400" b="1" dirty="0"/>
              <a:t>allograft </a:t>
            </a:r>
            <a:r>
              <a:rPr lang="en-US" sz="2400" b="1" dirty="0" err="1"/>
              <a:t>vasculopathy</a:t>
            </a:r>
            <a:endParaRPr lang="en-US" sz="2400" b="1" dirty="0"/>
          </a:p>
          <a:p>
            <a:endParaRPr lang="en-US" sz="2400" dirty="0"/>
          </a:p>
          <a:p>
            <a:r>
              <a:rPr lang="en-US" sz="2800" dirty="0"/>
              <a:t>Prolonged and often prohibitive times on transplant wait lists, with the consequent risk of increased mortality while awaiting transplantation</a:t>
            </a:r>
          </a:p>
          <a:p>
            <a:endParaRPr lang="en-US" dirty="0"/>
          </a:p>
          <a:p>
            <a:endParaRPr lang="en-US" dirty="0"/>
          </a:p>
        </p:txBody>
      </p:sp>
    </p:spTree>
    <p:extLst>
      <p:ext uri="{BB962C8B-B14F-4D97-AF65-F5344CB8AC3E}">
        <p14:creationId xmlns:p14="http://schemas.microsoft.com/office/powerpoint/2010/main" val="22540506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Splenectomy</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smtClean="0"/>
              <a:t>Reduces the </a:t>
            </a:r>
            <a:r>
              <a:rPr lang="en-US" sz="2800" dirty="0"/>
              <a:t>number of plasma cells and precursor B cells, and impairs general B cell- mediated immune </a:t>
            </a:r>
            <a:r>
              <a:rPr lang="en-US" sz="2800" dirty="0" smtClean="0"/>
              <a:t>surveillance</a:t>
            </a:r>
          </a:p>
          <a:p>
            <a:r>
              <a:rPr lang="en-US" sz="2800" dirty="0" smtClean="0"/>
              <a:t>Experience as </a:t>
            </a:r>
            <a:r>
              <a:rPr lang="en-US" sz="2800" dirty="0"/>
              <a:t>a treatment to prevent allograft rejection in heart transplantation has been </a:t>
            </a:r>
            <a:r>
              <a:rPr lang="en-US" sz="2800" dirty="0" smtClean="0"/>
              <a:t>limited</a:t>
            </a:r>
          </a:p>
          <a:p>
            <a:r>
              <a:rPr lang="en-US" sz="2800" dirty="0" smtClean="0"/>
              <a:t>In </a:t>
            </a:r>
            <a:r>
              <a:rPr lang="en-US" sz="2800" dirty="0"/>
              <a:t>renal transplantation, </a:t>
            </a:r>
            <a:r>
              <a:rPr lang="en-US" sz="2800" dirty="0" smtClean="0"/>
              <a:t>has </a:t>
            </a:r>
            <a:r>
              <a:rPr lang="en-US" sz="2800" dirty="0"/>
              <a:t>allowed both ABO- and HLA-incompatible transplantation against a positive </a:t>
            </a:r>
            <a:r>
              <a:rPr lang="en-US" sz="2800" dirty="0" err="1"/>
              <a:t>crossmatch</a:t>
            </a:r>
            <a:r>
              <a:rPr lang="en-US" sz="2800" dirty="0"/>
              <a:t> in combination with </a:t>
            </a:r>
            <a:r>
              <a:rPr lang="en-US" sz="2800" dirty="0" err="1"/>
              <a:t>plasmapheresis</a:t>
            </a:r>
            <a:r>
              <a:rPr lang="en-US" sz="2800" dirty="0"/>
              <a:t> and </a:t>
            </a:r>
            <a:r>
              <a:rPr lang="en-US" sz="2800" dirty="0" err="1" smtClean="0"/>
              <a:t>IVIg</a:t>
            </a:r>
            <a:endParaRPr lang="en-US" sz="2800" dirty="0" smtClean="0"/>
          </a:p>
          <a:p>
            <a:r>
              <a:rPr lang="en-US" sz="2800" dirty="0" smtClean="0"/>
              <a:t>Associated </a:t>
            </a:r>
            <a:r>
              <a:rPr lang="en-US" sz="2800" dirty="0"/>
              <a:t>with a lifetime risk of infection from encapsulated </a:t>
            </a:r>
            <a:r>
              <a:rPr lang="en-US" sz="2800" dirty="0" smtClean="0"/>
              <a:t>bacteria</a:t>
            </a:r>
            <a:endParaRPr lang="en-US" sz="2800" dirty="0"/>
          </a:p>
          <a:p>
            <a:endParaRPr lang="en-US" dirty="0"/>
          </a:p>
        </p:txBody>
      </p:sp>
    </p:spTree>
    <p:extLst>
      <p:ext uri="{BB962C8B-B14F-4D97-AF65-F5344CB8AC3E}">
        <p14:creationId xmlns:p14="http://schemas.microsoft.com/office/powerpoint/2010/main" val="366803284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ctrTitle" sz="quarter"/>
          </p:nvPr>
        </p:nvSpPr>
        <p:spPr>
          <a:xfrm>
            <a:off x="685800" y="2198543"/>
            <a:ext cx="7772400" cy="1920875"/>
          </a:xfrm>
        </p:spPr>
        <p:txBody>
          <a:bodyPr/>
          <a:lstStyle/>
          <a:p>
            <a:r>
              <a:rPr lang="en-US" sz="4800" dirty="0">
                <a:solidFill>
                  <a:srgbClr val="FFFF00"/>
                </a:solidFill>
              </a:rPr>
              <a:t>Therapeutic Options for the Sensitized Patient at Transplant </a:t>
            </a:r>
            <a:r>
              <a:rPr lang="en-US" dirty="0"/>
              <a:t/>
            </a:r>
            <a:br>
              <a:rPr lang="en-US" dirty="0"/>
            </a:br>
            <a:endParaRPr lang="en-US" dirty="0"/>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4551176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Induction Therapy</a:t>
            </a:r>
            <a:endParaRPr lang="en-US" dirty="0">
              <a:solidFill>
                <a:srgbClr val="FFFF00"/>
              </a:solidFill>
            </a:endParaRPr>
          </a:p>
        </p:txBody>
      </p:sp>
      <p:sp>
        <p:nvSpPr>
          <p:cNvPr id="3" name="Content Placeholder 2"/>
          <p:cNvSpPr>
            <a:spLocks noGrp="1"/>
          </p:cNvSpPr>
          <p:nvPr>
            <p:ph idx="1"/>
          </p:nvPr>
        </p:nvSpPr>
        <p:spPr/>
        <p:txBody>
          <a:bodyPr/>
          <a:lstStyle/>
          <a:p>
            <a:r>
              <a:rPr lang="en-US" dirty="0">
                <a:effectLst/>
              </a:rPr>
              <a:t>While there are no large randomized clinical trials to support the routine use of induction therapy in heart transplant </a:t>
            </a:r>
            <a:r>
              <a:rPr lang="en-US" dirty="0" smtClean="0">
                <a:effectLst/>
              </a:rPr>
              <a:t>patients</a:t>
            </a:r>
            <a:r>
              <a:rPr lang="en-US" dirty="0">
                <a:effectLst/>
              </a:rPr>
              <a:t>, most centers will adopt induction for their highest-risk sensitized </a:t>
            </a:r>
            <a:r>
              <a:rPr lang="en-US" dirty="0" smtClean="0">
                <a:effectLst/>
              </a:rPr>
              <a:t>patients</a:t>
            </a:r>
          </a:p>
          <a:p>
            <a:r>
              <a:rPr lang="en-US" dirty="0" smtClean="0">
                <a:effectLst/>
              </a:rPr>
              <a:t>Options: </a:t>
            </a:r>
          </a:p>
          <a:p>
            <a:pPr lvl="1"/>
            <a:r>
              <a:rPr lang="en-US" dirty="0" smtClean="0">
                <a:effectLst/>
              </a:rPr>
              <a:t>Interleukin</a:t>
            </a:r>
            <a:r>
              <a:rPr lang="en-US" dirty="0">
                <a:effectLst/>
              </a:rPr>
              <a:t>-2 receptor antibody (IL-2RAb) </a:t>
            </a:r>
            <a:endParaRPr lang="en-US" dirty="0" smtClean="0">
              <a:effectLst/>
            </a:endParaRPr>
          </a:p>
          <a:p>
            <a:pPr lvl="1"/>
            <a:r>
              <a:rPr lang="en-US" dirty="0" err="1">
                <a:effectLst/>
              </a:rPr>
              <a:t>C</a:t>
            </a:r>
            <a:r>
              <a:rPr lang="en-US" dirty="0" err="1" smtClean="0">
                <a:effectLst/>
              </a:rPr>
              <a:t>ytolytic</a:t>
            </a:r>
            <a:r>
              <a:rPr lang="en-US" dirty="0" smtClean="0">
                <a:effectLst/>
              </a:rPr>
              <a:t> induction: anti</a:t>
            </a:r>
            <a:r>
              <a:rPr lang="en-US" dirty="0">
                <a:effectLst/>
              </a:rPr>
              <a:t>-</a:t>
            </a:r>
            <a:r>
              <a:rPr lang="en-US" dirty="0" err="1">
                <a:effectLst/>
              </a:rPr>
              <a:t>thymocyte</a:t>
            </a:r>
            <a:r>
              <a:rPr lang="en-US" dirty="0">
                <a:effectLst/>
              </a:rPr>
              <a:t> globulin (ATG</a:t>
            </a:r>
            <a:r>
              <a:rPr lang="en-US" dirty="0" smtClean="0">
                <a:effectLst/>
              </a:rPr>
              <a:t>)</a:t>
            </a:r>
            <a:endParaRPr lang="en-US" dirty="0"/>
          </a:p>
        </p:txBody>
      </p:sp>
    </p:spTree>
    <p:extLst>
      <p:ext uri="{BB962C8B-B14F-4D97-AF65-F5344CB8AC3E}">
        <p14:creationId xmlns:p14="http://schemas.microsoft.com/office/powerpoint/2010/main" val="24551176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Induction Therapy</a:t>
            </a:r>
            <a:endParaRPr lang="en-US" dirty="0">
              <a:solidFill>
                <a:srgbClr val="FFFF00"/>
              </a:solidFill>
            </a:endParaRPr>
          </a:p>
        </p:txBody>
      </p:sp>
      <p:sp>
        <p:nvSpPr>
          <p:cNvPr id="3" name="Content Placeholder 2"/>
          <p:cNvSpPr>
            <a:spLocks noGrp="1"/>
          </p:cNvSpPr>
          <p:nvPr>
            <p:ph idx="1"/>
          </p:nvPr>
        </p:nvSpPr>
        <p:spPr/>
        <p:txBody>
          <a:bodyPr/>
          <a:lstStyle/>
          <a:p>
            <a:r>
              <a:rPr lang="en-US" dirty="0">
                <a:effectLst/>
              </a:rPr>
              <a:t>M</a:t>
            </a:r>
            <a:r>
              <a:rPr lang="en-US" dirty="0" smtClean="0">
                <a:effectLst/>
              </a:rPr>
              <a:t>eta</a:t>
            </a:r>
            <a:r>
              <a:rPr lang="en-US" dirty="0">
                <a:effectLst/>
              </a:rPr>
              <a:t>-analysis of randomized clinical trials suggested a signal for less rejection with </a:t>
            </a:r>
            <a:r>
              <a:rPr lang="en-US" dirty="0" smtClean="0">
                <a:effectLst/>
              </a:rPr>
              <a:t>IL</a:t>
            </a:r>
            <a:r>
              <a:rPr lang="en-US" dirty="0">
                <a:effectLst/>
              </a:rPr>
              <a:t>-</a:t>
            </a:r>
            <a:r>
              <a:rPr lang="en-US" dirty="0" smtClean="0">
                <a:effectLst/>
              </a:rPr>
              <a:t>2RAb </a:t>
            </a:r>
            <a:r>
              <a:rPr lang="en-US" dirty="0">
                <a:effectLst/>
              </a:rPr>
              <a:t>induction </a:t>
            </a:r>
            <a:r>
              <a:rPr lang="en-US" dirty="0" smtClean="0">
                <a:effectLst/>
              </a:rPr>
              <a:t>compared </a:t>
            </a:r>
            <a:r>
              <a:rPr lang="en-US" dirty="0">
                <a:effectLst/>
              </a:rPr>
              <a:t>to placebo and superiority of </a:t>
            </a:r>
            <a:r>
              <a:rPr lang="en-US" dirty="0" err="1">
                <a:effectLst/>
              </a:rPr>
              <a:t>cytolytic</a:t>
            </a:r>
            <a:r>
              <a:rPr lang="en-US" dirty="0">
                <a:effectLst/>
              </a:rPr>
              <a:t> induction with anti-</a:t>
            </a:r>
            <a:r>
              <a:rPr lang="en-US" dirty="0" err="1">
                <a:effectLst/>
              </a:rPr>
              <a:t>thymocyte</a:t>
            </a:r>
            <a:r>
              <a:rPr lang="en-US" dirty="0">
                <a:effectLst/>
              </a:rPr>
              <a:t> globulin (ATG) over IL-</a:t>
            </a:r>
            <a:r>
              <a:rPr lang="en-US" dirty="0" smtClean="0">
                <a:effectLst/>
              </a:rPr>
              <a:t>2RAb</a:t>
            </a:r>
            <a:endParaRPr lang="en-US" dirty="0"/>
          </a:p>
          <a:p>
            <a:endParaRPr lang="en-US" dirty="0"/>
          </a:p>
        </p:txBody>
      </p:sp>
      <p:sp>
        <p:nvSpPr>
          <p:cNvPr id="4" name="TextBox 3"/>
          <p:cNvSpPr txBox="1"/>
          <p:nvPr/>
        </p:nvSpPr>
        <p:spPr>
          <a:xfrm>
            <a:off x="785091" y="5842000"/>
            <a:ext cx="7527636" cy="369332"/>
          </a:xfrm>
          <a:prstGeom prst="rect">
            <a:avLst/>
          </a:prstGeom>
          <a:noFill/>
        </p:spPr>
        <p:txBody>
          <a:bodyPr wrap="square" rtlCol="0">
            <a:spAutoFit/>
          </a:bodyPr>
          <a:lstStyle/>
          <a:p>
            <a:pPr algn="ctr"/>
            <a:r>
              <a:rPr lang="en-US" dirty="0"/>
              <a:t>Cochrane Database System Rev. 2013;12, CD008842. </a:t>
            </a:r>
          </a:p>
        </p:txBody>
      </p:sp>
    </p:spTree>
    <p:extLst>
      <p:ext uri="{BB962C8B-B14F-4D97-AF65-F5344CB8AC3E}">
        <p14:creationId xmlns:p14="http://schemas.microsoft.com/office/powerpoint/2010/main" val="14235914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Induction Therapy</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smtClean="0">
                <a:effectLst/>
              </a:rPr>
              <a:t>Two </a:t>
            </a:r>
            <a:r>
              <a:rPr lang="en-US" sz="2800" dirty="0">
                <a:effectLst/>
              </a:rPr>
              <a:t>polyclonal </a:t>
            </a:r>
            <a:r>
              <a:rPr lang="en-US" sz="2800" dirty="0" err="1">
                <a:effectLst/>
              </a:rPr>
              <a:t>IgG</a:t>
            </a:r>
            <a:r>
              <a:rPr lang="en-US" sz="2800" dirty="0">
                <a:effectLst/>
              </a:rPr>
              <a:t> </a:t>
            </a:r>
            <a:r>
              <a:rPr lang="en-US" sz="2800" dirty="0" err="1">
                <a:effectLst/>
              </a:rPr>
              <a:t>cytolytic</a:t>
            </a:r>
            <a:r>
              <a:rPr lang="en-US" sz="2800" dirty="0">
                <a:effectLst/>
              </a:rPr>
              <a:t> preparations of ATG </a:t>
            </a:r>
            <a:r>
              <a:rPr lang="en-US" sz="2800" dirty="0" smtClean="0">
                <a:effectLst/>
              </a:rPr>
              <a:t>available: </a:t>
            </a:r>
          </a:p>
          <a:p>
            <a:pPr lvl="1"/>
            <a:r>
              <a:rPr lang="en-US" sz="2400" b="1" dirty="0" smtClean="0">
                <a:effectLst/>
              </a:rPr>
              <a:t>Thymoglobulin</a:t>
            </a:r>
            <a:r>
              <a:rPr lang="en-US" sz="2400" dirty="0" smtClean="0">
                <a:effectLst/>
              </a:rPr>
              <a:t>: rabbit</a:t>
            </a:r>
            <a:r>
              <a:rPr lang="en-US" sz="2400" dirty="0">
                <a:effectLst/>
              </a:rPr>
              <a:t>-derived (</a:t>
            </a:r>
            <a:r>
              <a:rPr lang="en-US" sz="2400" dirty="0" err="1">
                <a:effectLst/>
              </a:rPr>
              <a:t>rATG</a:t>
            </a:r>
            <a:r>
              <a:rPr lang="en-US" sz="2400" dirty="0">
                <a:effectLst/>
              </a:rPr>
              <a:t>) </a:t>
            </a:r>
            <a:endParaRPr lang="en-US" sz="2400" dirty="0" smtClean="0">
              <a:effectLst/>
            </a:endParaRPr>
          </a:p>
          <a:p>
            <a:pPr lvl="1"/>
            <a:r>
              <a:rPr lang="en-US" sz="2400" b="1" dirty="0" smtClean="0">
                <a:effectLst/>
              </a:rPr>
              <a:t>ATGAM</a:t>
            </a:r>
            <a:r>
              <a:rPr lang="en-US" sz="2400" dirty="0" smtClean="0">
                <a:effectLst/>
              </a:rPr>
              <a:t>: equine</a:t>
            </a:r>
            <a:r>
              <a:rPr lang="en-US" sz="2400" dirty="0">
                <a:effectLst/>
              </a:rPr>
              <a:t>- derived </a:t>
            </a:r>
            <a:endParaRPr lang="en-US" sz="2400" dirty="0" smtClean="0">
              <a:effectLst/>
            </a:endParaRPr>
          </a:p>
          <a:p>
            <a:pPr marL="457200" lvl="1" indent="0">
              <a:buNone/>
            </a:pPr>
            <a:endParaRPr lang="en-US" sz="2400" dirty="0" smtClean="0">
              <a:effectLst/>
            </a:endParaRPr>
          </a:p>
          <a:p>
            <a:r>
              <a:rPr lang="en-US" sz="2800" dirty="0" smtClean="0">
                <a:effectLst/>
              </a:rPr>
              <a:t>Both target a broad range of T cell surface epitopes </a:t>
            </a:r>
          </a:p>
          <a:p>
            <a:r>
              <a:rPr lang="en-US" sz="2800" dirty="0" smtClean="0">
                <a:effectLst/>
              </a:rPr>
              <a:t>Profound depletion </a:t>
            </a:r>
            <a:r>
              <a:rPr lang="en-US" sz="2800" dirty="0">
                <a:effectLst/>
              </a:rPr>
              <a:t>within 24 </a:t>
            </a:r>
            <a:r>
              <a:rPr lang="en-US" sz="2800" dirty="0" err="1" smtClean="0">
                <a:effectLst/>
              </a:rPr>
              <a:t>hrs</a:t>
            </a:r>
            <a:r>
              <a:rPr lang="en-US" sz="2800" dirty="0" smtClean="0">
                <a:effectLst/>
              </a:rPr>
              <a:t> of </a:t>
            </a:r>
            <a:r>
              <a:rPr lang="en-US" sz="2800" dirty="0">
                <a:effectLst/>
              </a:rPr>
              <a:t>the first </a:t>
            </a:r>
            <a:r>
              <a:rPr lang="en-US" sz="2800" dirty="0" smtClean="0">
                <a:effectLst/>
              </a:rPr>
              <a:t>dose</a:t>
            </a:r>
          </a:p>
          <a:p>
            <a:r>
              <a:rPr lang="en-US" sz="2800" dirty="0">
                <a:effectLst/>
              </a:rPr>
              <a:t>R</a:t>
            </a:r>
            <a:r>
              <a:rPr lang="en-US" sz="2800" dirty="0" smtClean="0">
                <a:effectLst/>
              </a:rPr>
              <a:t>enal </a:t>
            </a:r>
            <a:r>
              <a:rPr lang="en-US" sz="2800" dirty="0">
                <a:effectLst/>
              </a:rPr>
              <a:t>transplant </a:t>
            </a:r>
            <a:r>
              <a:rPr lang="en-US" sz="2800" dirty="0" smtClean="0">
                <a:effectLst/>
              </a:rPr>
              <a:t>literature: suggestion superior </a:t>
            </a:r>
            <a:r>
              <a:rPr lang="en-US" sz="2800" dirty="0">
                <a:effectLst/>
              </a:rPr>
              <a:t>efficacy of </a:t>
            </a:r>
            <a:r>
              <a:rPr lang="en-US" sz="2800" dirty="0" err="1" smtClean="0">
                <a:effectLst/>
              </a:rPr>
              <a:t>rATG</a:t>
            </a:r>
            <a:endParaRPr lang="en-US" sz="2800" dirty="0"/>
          </a:p>
          <a:p>
            <a:endParaRPr lang="en-US" sz="2800" dirty="0"/>
          </a:p>
        </p:txBody>
      </p:sp>
      <p:sp>
        <p:nvSpPr>
          <p:cNvPr id="4" name="TextBox 3"/>
          <p:cNvSpPr txBox="1"/>
          <p:nvPr/>
        </p:nvSpPr>
        <p:spPr>
          <a:xfrm>
            <a:off x="533400" y="5960123"/>
            <a:ext cx="8001000" cy="646331"/>
          </a:xfrm>
          <a:prstGeom prst="rect">
            <a:avLst/>
          </a:prstGeom>
          <a:noFill/>
        </p:spPr>
        <p:txBody>
          <a:bodyPr wrap="square" rtlCol="0">
            <a:spAutoFit/>
          </a:bodyPr>
          <a:lstStyle/>
          <a:p>
            <a:pPr algn="ctr"/>
            <a:r>
              <a:rPr lang="da-DK" dirty="0"/>
              <a:t>Transplantation. 2004;78(1):136–41. </a:t>
            </a:r>
          </a:p>
          <a:p>
            <a:endParaRPr lang="en-US" dirty="0"/>
          </a:p>
        </p:txBody>
      </p:sp>
    </p:spTree>
    <p:extLst>
      <p:ext uri="{BB962C8B-B14F-4D97-AF65-F5344CB8AC3E}">
        <p14:creationId xmlns:p14="http://schemas.microsoft.com/office/powerpoint/2010/main" val="14235914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Eculizumab</a:t>
            </a:r>
            <a:endParaRPr lang="en-US" dirty="0">
              <a:solidFill>
                <a:srgbClr val="FFFF00"/>
              </a:solidFill>
            </a:endParaRPr>
          </a:p>
        </p:txBody>
      </p:sp>
      <p:pic>
        <p:nvPicPr>
          <p:cNvPr id="5" name="Content Placeholder 4" descr="Screen Shot 2015-08-30 at 12.23.14 PM.png"/>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4975" t="34916" r="47672" b="15515"/>
          <a:stretch/>
        </p:blipFill>
        <p:spPr>
          <a:xfrm>
            <a:off x="1018310" y="1828159"/>
            <a:ext cx="6927273" cy="4532210"/>
          </a:xfrm>
          <a:ln w="38100" cmpd="sng">
            <a:solidFill>
              <a:schemeClr val="bg2"/>
            </a:solidFill>
          </a:ln>
        </p:spPr>
      </p:pic>
    </p:spTree>
    <p:extLst>
      <p:ext uri="{BB962C8B-B14F-4D97-AF65-F5344CB8AC3E}">
        <p14:creationId xmlns:p14="http://schemas.microsoft.com/office/powerpoint/2010/main" val="24551176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Eculizumab</a:t>
            </a:r>
            <a:endParaRPr lang="en-US" dirty="0">
              <a:solidFill>
                <a:srgbClr val="FFFF00"/>
              </a:solidFill>
            </a:endParaRPr>
          </a:p>
        </p:txBody>
      </p:sp>
      <p:pic>
        <p:nvPicPr>
          <p:cNvPr id="5" name="Content Placeholder 4" descr="Screen Shot 2015-08-30 at 12.23.14 PM.png"/>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4975" t="34916" r="47672" b="15515"/>
          <a:stretch/>
        </p:blipFill>
        <p:spPr>
          <a:xfrm>
            <a:off x="1018310" y="1828159"/>
            <a:ext cx="6927273" cy="4532210"/>
          </a:xfrm>
          <a:ln w="38100" cmpd="sng">
            <a:solidFill>
              <a:schemeClr val="bg2"/>
            </a:solidFill>
          </a:ln>
        </p:spPr>
      </p:pic>
      <p:sp>
        <p:nvSpPr>
          <p:cNvPr id="4" name="Notched Right Arrow 3"/>
          <p:cNvSpPr/>
          <p:nvPr/>
        </p:nvSpPr>
        <p:spPr bwMode="auto">
          <a:xfrm>
            <a:off x="5172364" y="5697093"/>
            <a:ext cx="946727" cy="346364"/>
          </a:xfrm>
          <a:prstGeom prst="notchedRightArrow">
            <a:avLst/>
          </a:prstGeom>
          <a:solidFill>
            <a:schemeClr val="hlink"/>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6" name="Explosion 2 5"/>
          <p:cNvSpPr/>
          <p:nvPr/>
        </p:nvSpPr>
        <p:spPr bwMode="auto">
          <a:xfrm>
            <a:off x="6119091" y="4641274"/>
            <a:ext cx="1826492" cy="1719096"/>
          </a:xfrm>
          <a:prstGeom prst="irregularSeal2">
            <a:avLst/>
          </a:prstGeom>
          <a:solidFill>
            <a:schemeClr val="hlink"/>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6511636" y="5036958"/>
            <a:ext cx="1163781" cy="954107"/>
          </a:xfrm>
          <a:prstGeom prst="rect">
            <a:avLst/>
          </a:prstGeom>
          <a:noFill/>
        </p:spPr>
        <p:txBody>
          <a:bodyPr wrap="square" rtlCol="0">
            <a:spAutoFit/>
          </a:bodyPr>
          <a:lstStyle/>
          <a:p>
            <a:r>
              <a:rPr lang="en-US" sz="2800" b="1" dirty="0" smtClean="0">
                <a:solidFill>
                  <a:schemeClr val="bg2"/>
                </a:solidFill>
              </a:rPr>
              <a:t>Cell </a:t>
            </a:r>
            <a:r>
              <a:rPr lang="en-US" sz="2800" b="1" dirty="0" err="1" smtClean="0">
                <a:solidFill>
                  <a:schemeClr val="bg2"/>
                </a:solidFill>
              </a:rPr>
              <a:t>lysis</a:t>
            </a:r>
            <a:endParaRPr lang="en-US" sz="2800" b="1" dirty="0">
              <a:solidFill>
                <a:schemeClr val="bg2"/>
              </a:solidFill>
            </a:endParaRPr>
          </a:p>
        </p:txBody>
      </p:sp>
    </p:spTree>
    <p:extLst>
      <p:ext uri="{BB962C8B-B14F-4D97-AF65-F5344CB8AC3E}">
        <p14:creationId xmlns:p14="http://schemas.microsoft.com/office/powerpoint/2010/main" val="89136781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Eculizumab</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effectLst/>
              </a:rPr>
              <a:t>Given </a:t>
            </a:r>
            <a:r>
              <a:rPr lang="en-US" dirty="0">
                <a:effectLst/>
              </a:rPr>
              <a:t>the critical role of the complement system in antibody-mediated cytotoxicity, strategies aimed at inhibiting the system may potentially be effective in preventing antibody-mediated </a:t>
            </a:r>
            <a:r>
              <a:rPr lang="en-US" dirty="0" err="1">
                <a:effectLst/>
              </a:rPr>
              <a:t>rejec</a:t>
            </a:r>
            <a:r>
              <a:rPr lang="en-US" dirty="0">
                <a:effectLst/>
              </a:rPr>
              <a:t>- </a:t>
            </a:r>
            <a:r>
              <a:rPr lang="en-US" dirty="0" err="1">
                <a:effectLst/>
              </a:rPr>
              <a:t>tion</a:t>
            </a:r>
            <a:r>
              <a:rPr lang="en-US" dirty="0">
                <a:effectLst/>
              </a:rPr>
              <a:t> (AMR) in sensitized </a:t>
            </a:r>
            <a:r>
              <a:rPr lang="en-US" dirty="0" smtClean="0">
                <a:effectLst/>
              </a:rPr>
              <a:t>patients</a:t>
            </a:r>
            <a:endParaRPr lang="en-US" dirty="0"/>
          </a:p>
          <a:p>
            <a:endParaRPr lang="en-US" dirty="0"/>
          </a:p>
        </p:txBody>
      </p:sp>
    </p:spTree>
    <p:extLst>
      <p:ext uri="{BB962C8B-B14F-4D97-AF65-F5344CB8AC3E}">
        <p14:creationId xmlns:p14="http://schemas.microsoft.com/office/powerpoint/2010/main" val="243630155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685800" y="6126163"/>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err="1" smtClean="0">
                <a:solidFill>
                  <a:srgbClr val="FFFF00"/>
                </a:solidFill>
              </a:rPr>
              <a:t>Eculizumab</a:t>
            </a:r>
            <a:endParaRPr lang="en-US" dirty="0">
              <a:solidFill>
                <a:srgbClr val="FFFF00"/>
              </a:solidFill>
            </a:endParaRPr>
          </a:p>
        </p:txBody>
      </p:sp>
      <p:sp>
        <p:nvSpPr>
          <p:cNvPr id="3" name="Content Placeholder 2"/>
          <p:cNvSpPr>
            <a:spLocks noGrp="1"/>
          </p:cNvSpPr>
          <p:nvPr>
            <p:ph sz="half" idx="1"/>
          </p:nvPr>
        </p:nvSpPr>
        <p:spPr>
          <a:xfrm>
            <a:off x="685800" y="5568354"/>
            <a:ext cx="8001000" cy="2824163"/>
          </a:xfrm>
        </p:spPr>
        <p:txBody>
          <a:bodyPr/>
          <a:lstStyle/>
          <a:p>
            <a:r>
              <a:rPr lang="en-US" sz="2400" dirty="0">
                <a:effectLst/>
              </a:rPr>
              <a:t>M</a:t>
            </a:r>
            <a:r>
              <a:rPr lang="en-US" sz="2400" dirty="0" smtClean="0">
                <a:effectLst/>
              </a:rPr>
              <a:t>onoclonal </a:t>
            </a:r>
            <a:r>
              <a:rPr lang="en-US" sz="2400" dirty="0">
                <a:effectLst/>
              </a:rPr>
              <a:t>antibody that avidly binds to C5 and prevents its cleavage to C5a and C5b, </a:t>
            </a:r>
            <a:r>
              <a:rPr lang="en-US" sz="2400" dirty="0" smtClean="0">
                <a:effectLst/>
              </a:rPr>
              <a:t>inhibiting </a:t>
            </a:r>
            <a:r>
              <a:rPr lang="en-US" sz="2400" dirty="0">
                <a:effectLst/>
              </a:rPr>
              <a:t>the formation of the membrane attack </a:t>
            </a:r>
            <a:r>
              <a:rPr lang="en-US" sz="2400" dirty="0" smtClean="0">
                <a:effectLst/>
              </a:rPr>
              <a:t>complex </a:t>
            </a:r>
          </a:p>
          <a:p>
            <a:endParaRPr lang="en-US" dirty="0"/>
          </a:p>
        </p:txBody>
      </p:sp>
      <p:pic>
        <p:nvPicPr>
          <p:cNvPr id="5" name="Content Placeholder 4" descr="Screen Shot 2015-08-30 at 12.25.04 PM.pn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4974" t="37830" r="47570" b="10026"/>
          <a:stretch/>
        </p:blipFill>
        <p:spPr>
          <a:xfrm>
            <a:off x="1588452" y="1552433"/>
            <a:ext cx="5814696" cy="3993226"/>
          </a:xfrm>
          <a:ln w="28575" cmpd="sng">
            <a:solidFill>
              <a:schemeClr val="tx1"/>
            </a:solidFill>
          </a:ln>
        </p:spPr>
      </p:pic>
    </p:spTree>
    <p:extLst>
      <p:ext uri="{BB962C8B-B14F-4D97-AF65-F5344CB8AC3E}">
        <p14:creationId xmlns:p14="http://schemas.microsoft.com/office/powerpoint/2010/main" val="14235914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785091" y="276225"/>
            <a:ext cx="7412182" cy="1143000"/>
          </a:xfrm>
        </p:spPr>
        <p:txBody>
          <a:bodyPr/>
          <a:lstStyle/>
          <a:p>
            <a:r>
              <a:rPr lang="en-US" dirty="0" err="1" smtClean="0">
                <a:solidFill>
                  <a:srgbClr val="FFFF00"/>
                </a:solidFill>
              </a:rPr>
              <a:t>Eculizumab</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effectLst/>
              </a:rPr>
              <a:t>By targeting </a:t>
            </a:r>
            <a:r>
              <a:rPr lang="en-US" dirty="0">
                <a:effectLst/>
              </a:rPr>
              <a:t>the </a:t>
            </a:r>
            <a:r>
              <a:rPr lang="en-US" dirty="0" smtClean="0">
                <a:effectLst/>
              </a:rPr>
              <a:t>terminal </a:t>
            </a:r>
            <a:r>
              <a:rPr lang="en-US" dirty="0">
                <a:effectLst/>
              </a:rPr>
              <a:t>components of the complement system, complement components activated early in the cascade are preserved to participate in immune </a:t>
            </a:r>
            <a:r>
              <a:rPr lang="en-US" dirty="0" smtClean="0">
                <a:effectLst/>
              </a:rPr>
              <a:t>defense</a:t>
            </a:r>
          </a:p>
          <a:p>
            <a:endParaRPr lang="en-US" dirty="0">
              <a:effectLst/>
            </a:endParaRPr>
          </a:p>
          <a:p>
            <a:r>
              <a:rPr lang="en-US" dirty="0">
                <a:effectLst/>
              </a:rPr>
              <a:t>Experience with </a:t>
            </a:r>
            <a:r>
              <a:rPr lang="en-US" dirty="0" err="1">
                <a:effectLst/>
              </a:rPr>
              <a:t>eculizumab</a:t>
            </a:r>
            <a:r>
              <a:rPr lang="en-US" dirty="0">
                <a:effectLst/>
              </a:rPr>
              <a:t> has been most extensive in renal </a:t>
            </a:r>
            <a:r>
              <a:rPr lang="en-US" dirty="0" smtClean="0">
                <a:effectLst/>
              </a:rPr>
              <a:t>transplantation</a:t>
            </a:r>
            <a:endParaRPr lang="en-US" dirty="0"/>
          </a:p>
        </p:txBody>
      </p:sp>
    </p:spTree>
    <p:extLst>
      <p:ext uri="{BB962C8B-B14F-4D97-AF65-F5344CB8AC3E}">
        <p14:creationId xmlns:p14="http://schemas.microsoft.com/office/powerpoint/2010/main" val="14235914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Objectives</a:t>
            </a:r>
            <a:endParaRPr lang="en-US" dirty="0">
              <a:solidFill>
                <a:srgbClr val="FFFF00"/>
              </a:solidFill>
            </a:endParaRPr>
          </a:p>
        </p:txBody>
      </p:sp>
      <p:sp>
        <p:nvSpPr>
          <p:cNvPr id="3" name="Content Placeholder 2"/>
          <p:cNvSpPr>
            <a:spLocks noGrp="1"/>
          </p:cNvSpPr>
          <p:nvPr>
            <p:ph idx="1"/>
          </p:nvPr>
        </p:nvSpPr>
        <p:spPr/>
        <p:txBody>
          <a:bodyPr/>
          <a:lstStyle/>
          <a:p>
            <a:pPr lvl="1"/>
            <a:r>
              <a:rPr lang="en-US" sz="3200" dirty="0"/>
              <a:t>D</a:t>
            </a:r>
            <a:r>
              <a:rPr lang="en-US" sz="3200" dirty="0" smtClean="0"/>
              <a:t>efinition </a:t>
            </a:r>
            <a:r>
              <a:rPr lang="en-US" sz="3200" dirty="0"/>
              <a:t>of pre-transplant sensitization </a:t>
            </a:r>
          </a:p>
          <a:p>
            <a:pPr marL="457200" lvl="1" indent="0">
              <a:buNone/>
            </a:pPr>
            <a:endParaRPr lang="en-US" sz="3200" dirty="0"/>
          </a:p>
          <a:p>
            <a:pPr lvl="1"/>
            <a:r>
              <a:rPr lang="en-US" sz="3200" dirty="0"/>
              <a:t>M</a:t>
            </a:r>
            <a:r>
              <a:rPr lang="en-US" sz="3200" dirty="0" smtClean="0"/>
              <a:t>anagement </a:t>
            </a:r>
            <a:r>
              <a:rPr lang="en-US" sz="3200" dirty="0"/>
              <a:t>of the sensitized patient </a:t>
            </a:r>
          </a:p>
          <a:p>
            <a:pPr lvl="1"/>
            <a:endParaRPr lang="en-US" sz="3200" dirty="0"/>
          </a:p>
          <a:p>
            <a:pPr lvl="1"/>
            <a:r>
              <a:rPr lang="en-US" sz="3200" dirty="0"/>
              <a:t>E</a:t>
            </a:r>
            <a:r>
              <a:rPr lang="en-US" sz="3200" dirty="0" smtClean="0"/>
              <a:t>volving </a:t>
            </a:r>
            <a:r>
              <a:rPr lang="en-US" sz="3200" dirty="0"/>
              <a:t>modalities available for the treatment of sensitized patients awaiting heart transplantation</a:t>
            </a:r>
          </a:p>
          <a:p>
            <a:pPr marL="0" indent="0">
              <a:buNone/>
            </a:pPr>
            <a:endParaRPr lang="en-US" dirty="0"/>
          </a:p>
        </p:txBody>
      </p:sp>
    </p:spTree>
    <p:extLst>
      <p:ext uri="{BB962C8B-B14F-4D97-AF65-F5344CB8AC3E}">
        <p14:creationId xmlns:p14="http://schemas.microsoft.com/office/powerpoint/2010/main" val="22540506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785091" y="276225"/>
            <a:ext cx="7412182" cy="1143000"/>
          </a:xfrm>
        </p:spPr>
        <p:txBody>
          <a:bodyPr/>
          <a:lstStyle/>
          <a:p>
            <a:r>
              <a:rPr lang="en-US" dirty="0" err="1" smtClean="0">
                <a:solidFill>
                  <a:srgbClr val="FFFF00"/>
                </a:solidFill>
              </a:rPr>
              <a:t>Eculizumab</a:t>
            </a:r>
            <a:endParaRPr lang="en-US" dirty="0">
              <a:solidFill>
                <a:srgbClr val="FFFF00"/>
              </a:solidFill>
            </a:endParaRPr>
          </a:p>
        </p:txBody>
      </p:sp>
      <p:sp>
        <p:nvSpPr>
          <p:cNvPr id="3" name="Content Placeholder 2"/>
          <p:cNvSpPr>
            <a:spLocks noGrp="1"/>
          </p:cNvSpPr>
          <p:nvPr>
            <p:ph idx="1"/>
          </p:nvPr>
        </p:nvSpPr>
        <p:spPr/>
        <p:txBody>
          <a:bodyPr/>
          <a:lstStyle/>
          <a:p>
            <a:r>
              <a:rPr lang="en-US" sz="2400" dirty="0">
                <a:effectLst/>
              </a:rPr>
              <a:t>T</a:t>
            </a:r>
            <a:r>
              <a:rPr lang="en-US" sz="2400" dirty="0" smtClean="0">
                <a:effectLst/>
              </a:rPr>
              <a:t>reatment </a:t>
            </a:r>
            <a:r>
              <a:rPr lang="en-US" sz="2400" dirty="0">
                <a:effectLst/>
              </a:rPr>
              <a:t>of 26 highly sensitized patients with </a:t>
            </a:r>
            <a:r>
              <a:rPr lang="en-US" sz="2400" dirty="0" err="1">
                <a:effectLst/>
              </a:rPr>
              <a:t>eculizumab</a:t>
            </a:r>
            <a:r>
              <a:rPr lang="en-US" sz="2400" dirty="0">
                <a:effectLst/>
              </a:rPr>
              <a:t> was shown to reduce biopsy-proven AMR in the first three months after transplant, from 41.2 % in a matched historical cohort to 7.7 % in the </a:t>
            </a:r>
            <a:r>
              <a:rPr lang="en-US" sz="2400" dirty="0" err="1">
                <a:effectLst/>
              </a:rPr>
              <a:t>eculizumab</a:t>
            </a:r>
            <a:r>
              <a:rPr lang="en-US" sz="2400" dirty="0">
                <a:effectLst/>
              </a:rPr>
              <a:t> group (p=0.0031) </a:t>
            </a:r>
            <a:endParaRPr lang="en-US" sz="2400" dirty="0" smtClean="0">
              <a:effectLst/>
            </a:endParaRPr>
          </a:p>
          <a:p>
            <a:r>
              <a:rPr lang="en-US" sz="2400" dirty="0" smtClean="0">
                <a:effectLst/>
              </a:rPr>
              <a:t>At </a:t>
            </a:r>
            <a:r>
              <a:rPr lang="en-US" sz="2400" dirty="0">
                <a:effectLst/>
              </a:rPr>
              <a:t>one year, transplant </a:t>
            </a:r>
            <a:r>
              <a:rPr lang="en-US" sz="2400" dirty="0" err="1">
                <a:effectLst/>
              </a:rPr>
              <a:t>glomerulopathy</a:t>
            </a:r>
            <a:r>
              <a:rPr lang="en-US" sz="2400" dirty="0">
                <a:effectLst/>
              </a:rPr>
              <a:t> was also significantly reduced, from 35.7 % to 6.5 % (p = 0.044), suggesting that early complement inhibition after </a:t>
            </a:r>
            <a:r>
              <a:rPr lang="en-US" sz="2400" dirty="0" smtClean="0">
                <a:effectLst/>
              </a:rPr>
              <a:t>transplantation </a:t>
            </a:r>
            <a:r>
              <a:rPr lang="en-US" sz="2400" dirty="0">
                <a:effectLst/>
              </a:rPr>
              <a:t>in highly sensitized patients may provide both short-term and long-term </a:t>
            </a:r>
            <a:r>
              <a:rPr lang="en-US" sz="2400" dirty="0" smtClean="0">
                <a:effectLst/>
              </a:rPr>
              <a:t>benefits</a:t>
            </a:r>
          </a:p>
          <a:p>
            <a:r>
              <a:rPr lang="en-US" sz="2400" dirty="0" smtClean="0">
                <a:effectLst/>
              </a:rPr>
              <a:t>A </a:t>
            </a:r>
            <a:r>
              <a:rPr lang="en-US" sz="2400" dirty="0">
                <a:effectLst/>
              </a:rPr>
              <a:t>single-center pilot study of the use of </a:t>
            </a:r>
            <a:r>
              <a:rPr lang="en-US" sz="2400" dirty="0" err="1">
                <a:effectLst/>
              </a:rPr>
              <a:t>eculizumab</a:t>
            </a:r>
            <a:r>
              <a:rPr lang="en-US" sz="2400" dirty="0">
                <a:effectLst/>
              </a:rPr>
              <a:t> in highly sensitized patients after heart </a:t>
            </a:r>
            <a:r>
              <a:rPr lang="en-US" sz="2400" dirty="0" smtClean="0">
                <a:effectLst/>
              </a:rPr>
              <a:t>transplantation </a:t>
            </a:r>
            <a:r>
              <a:rPr lang="en-US" sz="2400" dirty="0">
                <a:effectLst/>
              </a:rPr>
              <a:t>is currently enrolling patients (</a:t>
            </a:r>
            <a:r>
              <a:rPr lang="en-US" sz="2400" dirty="0" err="1">
                <a:effectLst/>
              </a:rPr>
              <a:t>ClinicalTrials.gov</a:t>
            </a:r>
            <a:r>
              <a:rPr lang="en-US" sz="2400" dirty="0">
                <a:effectLst/>
              </a:rPr>
              <a:t> identifier NCT02013037</a:t>
            </a:r>
            <a:r>
              <a:rPr lang="en-US" sz="2400" dirty="0" smtClean="0">
                <a:effectLst/>
              </a:rPr>
              <a:t>)</a:t>
            </a:r>
            <a:endParaRPr lang="en-US" sz="2400" dirty="0"/>
          </a:p>
          <a:p>
            <a:endParaRPr lang="en-US" sz="2400" dirty="0"/>
          </a:p>
        </p:txBody>
      </p:sp>
    </p:spTree>
    <p:extLst>
      <p:ext uri="{BB962C8B-B14F-4D97-AF65-F5344CB8AC3E}">
        <p14:creationId xmlns:p14="http://schemas.microsoft.com/office/powerpoint/2010/main" val="114529520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300"/>
            <a:ext cx="5870576" cy="1143000"/>
          </a:xfrm>
        </p:spPr>
        <p:txBody>
          <a:bodyPr/>
          <a:lstStyle/>
          <a:p>
            <a:r>
              <a:rPr lang="en-US" sz="4000" dirty="0" smtClean="0">
                <a:solidFill>
                  <a:srgbClr val="FFFF00"/>
                </a:solidFill>
              </a:rPr>
              <a:t>Post-Transplant </a:t>
            </a:r>
            <a:r>
              <a:rPr lang="en-US" sz="4000" dirty="0" err="1" smtClean="0">
                <a:solidFill>
                  <a:srgbClr val="FFFF00"/>
                </a:solidFill>
              </a:rPr>
              <a:t>Managment</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a:effectLst/>
              </a:rPr>
              <a:t>P</a:t>
            </a:r>
            <a:r>
              <a:rPr lang="en-US" dirty="0" smtClean="0">
                <a:effectLst/>
              </a:rPr>
              <a:t>re</a:t>
            </a:r>
            <a:r>
              <a:rPr lang="en-US" dirty="0">
                <a:effectLst/>
              </a:rPr>
              <a:t>-transplant </a:t>
            </a:r>
            <a:r>
              <a:rPr lang="en-US" dirty="0" smtClean="0">
                <a:effectLst/>
              </a:rPr>
              <a:t>desensitization </a:t>
            </a:r>
            <a:r>
              <a:rPr lang="en-US" dirty="0">
                <a:effectLst/>
              </a:rPr>
              <a:t>may reduce the alloantibody burden sufficiently to allow transplantation to proceed with a negative cytotoxic </a:t>
            </a:r>
            <a:r>
              <a:rPr lang="en-US" dirty="0" err="1" smtClean="0">
                <a:effectLst/>
              </a:rPr>
              <a:t>crossmatch</a:t>
            </a:r>
            <a:r>
              <a:rPr lang="en-US" dirty="0" smtClean="0">
                <a:effectLst/>
              </a:rPr>
              <a:t> </a:t>
            </a:r>
          </a:p>
          <a:p>
            <a:endParaRPr lang="en-US" dirty="0" smtClean="0">
              <a:effectLst/>
            </a:endParaRPr>
          </a:p>
          <a:p>
            <a:r>
              <a:rPr lang="en-US" dirty="0" smtClean="0">
                <a:effectLst/>
              </a:rPr>
              <a:t>Concern </a:t>
            </a:r>
            <a:r>
              <a:rPr lang="en-US" dirty="0">
                <a:effectLst/>
              </a:rPr>
              <a:t>for a post-transplant amnestic antibody </a:t>
            </a:r>
            <a:r>
              <a:rPr lang="en-US" dirty="0" smtClean="0">
                <a:effectLst/>
              </a:rPr>
              <a:t>response</a:t>
            </a:r>
            <a:r>
              <a:rPr lang="en-US" dirty="0">
                <a:effectLst/>
              </a:rPr>
              <a:t> </a:t>
            </a:r>
            <a:r>
              <a:rPr lang="en-US" dirty="0" smtClean="0">
                <a:effectLst/>
              </a:rPr>
              <a:t>       </a:t>
            </a:r>
            <a:r>
              <a:rPr lang="en-US" dirty="0">
                <a:effectLst/>
              </a:rPr>
              <a:t>significant rebound in antibody levels and </a:t>
            </a:r>
            <a:r>
              <a:rPr lang="en-US" dirty="0" smtClean="0">
                <a:effectLst/>
              </a:rPr>
              <a:t>subsequent </a:t>
            </a:r>
            <a:r>
              <a:rPr lang="en-US" dirty="0">
                <a:effectLst/>
              </a:rPr>
              <a:t>risk of delayed acute </a:t>
            </a:r>
            <a:r>
              <a:rPr lang="en-US" dirty="0" smtClean="0">
                <a:effectLst/>
              </a:rPr>
              <a:t>rejection</a:t>
            </a:r>
            <a:endParaRPr lang="en-US" dirty="0"/>
          </a:p>
        </p:txBody>
      </p:sp>
      <p:sp>
        <p:nvSpPr>
          <p:cNvPr id="4" name="Notched Right Arrow 3"/>
          <p:cNvSpPr/>
          <p:nvPr/>
        </p:nvSpPr>
        <p:spPr bwMode="auto">
          <a:xfrm>
            <a:off x="2416644" y="5010089"/>
            <a:ext cx="599751" cy="158770"/>
          </a:xfrm>
          <a:prstGeom prst="notchedRightArrow">
            <a:avLst/>
          </a:prstGeom>
          <a:solidFill>
            <a:schemeClr val="hlink"/>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42189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300"/>
            <a:ext cx="5870576" cy="1143000"/>
          </a:xfrm>
        </p:spPr>
        <p:txBody>
          <a:bodyPr/>
          <a:lstStyle/>
          <a:p>
            <a:r>
              <a:rPr lang="en-US" sz="4000" dirty="0" smtClean="0">
                <a:solidFill>
                  <a:srgbClr val="FFFF00"/>
                </a:solidFill>
              </a:rPr>
              <a:t>Post-Transplant </a:t>
            </a:r>
            <a:r>
              <a:rPr lang="en-US" sz="4000" dirty="0" err="1" smtClean="0">
                <a:solidFill>
                  <a:srgbClr val="FFFF00"/>
                </a:solidFill>
              </a:rPr>
              <a:t>Managment</a:t>
            </a:r>
            <a:endParaRPr lang="en-US" sz="4000" dirty="0">
              <a:solidFill>
                <a:srgbClr val="FFFF00"/>
              </a:solidFill>
            </a:endParaRPr>
          </a:p>
        </p:txBody>
      </p:sp>
      <p:sp>
        <p:nvSpPr>
          <p:cNvPr id="3" name="Content Placeholder 2"/>
          <p:cNvSpPr>
            <a:spLocks noGrp="1"/>
          </p:cNvSpPr>
          <p:nvPr>
            <p:ph idx="1"/>
          </p:nvPr>
        </p:nvSpPr>
        <p:spPr/>
        <p:txBody>
          <a:bodyPr/>
          <a:lstStyle/>
          <a:p>
            <a:r>
              <a:rPr lang="en-US" dirty="0">
                <a:effectLst/>
              </a:rPr>
              <a:t>Quantitative monitoring of antibodies should also be performed periodically in the postoperative </a:t>
            </a:r>
            <a:r>
              <a:rPr lang="en-US" dirty="0" smtClean="0">
                <a:effectLst/>
              </a:rPr>
              <a:t>period</a:t>
            </a:r>
          </a:p>
          <a:p>
            <a:endParaRPr lang="en-US" dirty="0">
              <a:effectLst/>
            </a:endParaRPr>
          </a:p>
          <a:p>
            <a:r>
              <a:rPr lang="en-US" dirty="0" smtClean="0">
                <a:effectLst/>
              </a:rPr>
              <a:t>The </a:t>
            </a:r>
            <a:r>
              <a:rPr lang="en-US" dirty="0">
                <a:effectLst/>
              </a:rPr>
              <a:t>frequency of monitoring will depend upon the pre-transplant antibody burden and profile of any low-level donor-specific antibodies (DSAs) that may have been permitted at virtual </a:t>
            </a:r>
            <a:r>
              <a:rPr lang="en-US" dirty="0" err="1" smtClean="0">
                <a:effectLst/>
              </a:rPr>
              <a:t>crossmatch</a:t>
            </a:r>
            <a:r>
              <a:rPr lang="en-US" dirty="0" smtClean="0">
                <a:effectLst/>
              </a:rPr>
              <a:t> </a:t>
            </a:r>
            <a:endParaRPr lang="en-US" dirty="0"/>
          </a:p>
        </p:txBody>
      </p:sp>
    </p:spTree>
    <p:extLst>
      <p:ext uri="{BB962C8B-B14F-4D97-AF65-F5344CB8AC3E}">
        <p14:creationId xmlns:p14="http://schemas.microsoft.com/office/powerpoint/2010/main" val="23323994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sz="4000" dirty="0" smtClean="0">
                <a:solidFill>
                  <a:srgbClr val="FFFF00"/>
                </a:solidFill>
              </a:rPr>
              <a:t>Post-Transplant </a:t>
            </a:r>
            <a:r>
              <a:rPr lang="en-US" sz="4000" dirty="0" err="1" smtClean="0">
                <a:solidFill>
                  <a:srgbClr val="FFFF00"/>
                </a:solidFill>
              </a:rPr>
              <a:t>Managment</a:t>
            </a:r>
            <a:endParaRPr lang="en-US" sz="4000" dirty="0">
              <a:solidFill>
                <a:srgbClr val="FFFF00"/>
              </a:solidFill>
            </a:endParaRPr>
          </a:p>
        </p:txBody>
      </p:sp>
      <p:sp>
        <p:nvSpPr>
          <p:cNvPr id="3" name="Content Placeholder 2"/>
          <p:cNvSpPr>
            <a:spLocks noGrp="1"/>
          </p:cNvSpPr>
          <p:nvPr>
            <p:ph sz="half" idx="1"/>
          </p:nvPr>
        </p:nvSpPr>
        <p:spPr/>
        <p:txBody>
          <a:bodyPr/>
          <a:lstStyle/>
          <a:p>
            <a:r>
              <a:rPr lang="en-US" sz="3200" dirty="0" smtClean="0">
                <a:effectLst/>
              </a:rPr>
              <a:t>Further </a:t>
            </a:r>
            <a:r>
              <a:rPr lang="en-US" sz="3200" dirty="0">
                <a:effectLst/>
              </a:rPr>
              <a:t>data from surveillance </a:t>
            </a:r>
            <a:r>
              <a:rPr lang="en-US" sz="3200" dirty="0" err="1">
                <a:effectLst/>
              </a:rPr>
              <a:t>endomyocardial</a:t>
            </a:r>
            <a:r>
              <a:rPr lang="en-US" sz="3200" dirty="0">
                <a:effectLst/>
              </a:rPr>
              <a:t> </a:t>
            </a:r>
            <a:r>
              <a:rPr lang="en-US" sz="3200" dirty="0" smtClean="0">
                <a:effectLst/>
              </a:rPr>
              <a:t>biopsies</a:t>
            </a:r>
            <a:r>
              <a:rPr lang="en-US" sz="3200" dirty="0">
                <a:effectLst/>
              </a:rPr>
              <a:t>, echocardiogr</a:t>
            </a:r>
            <a:r>
              <a:rPr lang="en-US" dirty="0">
                <a:effectLst/>
              </a:rPr>
              <a:t>aphy, and clinical presentation will </a:t>
            </a:r>
            <a:r>
              <a:rPr lang="en-US" dirty="0" smtClean="0">
                <a:effectLst/>
              </a:rPr>
              <a:t>determine </a:t>
            </a:r>
            <a:r>
              <a:rPr lang="en-US" dirty="0">
                <a:effectLst/>
              </a:rPr>
              <a:t>the need for additional </a:t>
            </a:r>
            <a:r>
              <a:rPr lang="en-US" dirty="0" smtClean="0">
                <a:effectLst/>
              </a:rPr>
              <a:t>therapies</a:t>
            </a:r>
            <a:endParaRPr lang="en-US" dirty="0"/>
          </a:p>
        </p:txBody>
      </p:sp>
      <p:pic>
        <p:nvPicPr>
          <p:cNvPr id="5" name="Content Placeholder 4" descr="Screen Shot 2015-08-30 at 1.12.28 PM.png"/>
          <p:cNvPicPr>
            <a:picLocks noGrp="1" noChangeAspect="1"/>
          </p:cNvPicPr>
          <p:nvPr>
            <p:ph sz="half" idx="2"/>
          </p:nvPr>
        </p:nvPicPr>
        <p:blipFill rotWithShape="1">
          <a:blip r:embed="rId5">
            <a:extLst>
              <a:ext uri="{28A0092B-C50C-407E-A947-70E740481C1C}">
                <a14:useLocalDpi xmlns:a14="http://schemas.microsoft.com/office/drawing/2010/main" val="0"/>
              </a:ext>
            </a:extLst>
          </a:blip>
          <a:srcRect l="28416" t="17704" r="29846" b="10026"/>
          <a:stretch/>
        </p:blipFill>
        <p:spPr>
          <a:xfrm>
            <a:off x="4810068" y="1663781"/>
            <a:ext cx="3724332" cy="4030440"/>
          </a:xfrm>
          <a:ln>
            <a:solidFill>
              <a:schemeClr val="bg2"/>
            </a:solidFill>
          </a:ln>
        </p:spPr>
      </p:pic>
    </p:spTree>
    <p:extLst>
      <p:ext uri="{BB962C8B-B14F-4D97-AF65-F5344CB8AC3E}">
        <p14:creationId xmlns:p14="http://schemas.microsoft.com/office/powerpoint/2010/main" val="32792701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a:xfrm>
            <a:off x="1216025" y="1300"/>
            <a:ext cx="5870576" cy="1143000"/>
          </a:xfrm>
        </p:spPr>
        <p:txBody>
          <a:bodyPr/>
          <a:lstStyle/>
          <a:p>
            <a:r>
              <a:rPr lang="en-US" sz="4000" dirty="0" smtClean="0">
                <a:solidFill>
                  <a:srgbClr val="FFFF00"/>
                </a:solidFill>
              </a:rPr>
              <a:t>Post-Transplant </a:t>
            </a:r>
            <a:r>
              <a:rPr lang="en-US" sz="4000" dirty="0" err="1" smtClean="0">
                <a:solidFill>
                  <a:srgbClr val="FFFF00"/>
                </a:solidFill>
              </a:rPr>
              <a:t>Managment</a:t>
            </a:r>
            <a:endParaRPr lang="en-US" sz="4000" dirty="0">
              <a:solidFill>
                <a:srgbClr val="FFFF00"/>
              </a:solidFill>
            </a:endParaRPr>
          </a:p>
        </p:txBody>
      </p:sp>
      <p:sp>
        <p:nvSpPr>
          <p:cNvPr id="3" name="Content Placeholder 2"/>
          <p:cNvSpPr>
            <a:spLocks noGrp="1"/>
          </p:cNvSpPr>
          <p:nvPr>
            <p:ph idx="1"/>
          </p:nvPr>
        </p:nvSpPr>
        <p:spPr/>
        <p:txBody>
          <a:bodyPr/>
          <a:lstStyle/>
          <a:p>
            <a:endParaRPr lang="en-US" dirty="0" smtClean="0">
              <a:effectLst/>
            </a:endParaRPr>
          </a:p>
          <a:p>
            <a:r>
              <a:rPr lang="en-US" dirty="0" smtClean="0">
                <a:effectLst/>
              </a:rPr>
              <a:t>Maintenance </a:t>
            </a:r>
            <a:r>
              <a:rPr lang="en-US" dirty="0">
                <a:effectLst/>
              </a:rPr>
              <a:t>therapy for sensitized patients will generally consist of </a:t>
            </a:r>
            <a:r>
              <a:rPr lang="en-US" dirty="0" err="1">
                <a:effectLst/>
              </a:rPr>
              <a:t>tacrolimus</a:t>
            </a:r>
            <a:r>
              <a:rPr lang="en-US" dirty="0">
                <a:effectLst/>
              </a:rPr>
              <a:t>, MMF, and corticosteroids, the last of which may need to be continued indefinitely for patients with evidence of significant </a:t>
            </a:r>
            <a:r>
              <a:rPr lang="en-US" dirty="0" smtClean="0">
                <a:effectLst/>
              </a:rPr>
              <a:t>DSAs</a:t>
            </a:r>
            <a:endParaRPr lang="en-US" dirty="0"/>
          </a:p>
          <a:p>
            <a:endParaRPr lang="en-US" dirty="0"/>
          </a:p>
        </p:txBody>
      </p:sp>
    </p:spTree>
    <p:extLst>
      <p:ext uri="{BB962C8B-B14F-4D97-AF65-F5344CB8AC3E}">
        <p14:creationId xmlns:p14="http://schemas.microsoft.com/office/powerpoint/2010/main" val="1914982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Conclusions</a:t>
            </a:r>
            <a:endParaRPr lang="en-US" dirty="0">
              <a:solidFill>
                <a:srgbClr val="FFFF00"/>
              </a:solidFill>
            </a:endParaRPr>
          </a:p>
        </p:txBody>
      </p:sp>
      <p:sp>
        <p:nvSpPr>
          <p:cNvPr id="3" name="Content Placeholder 2"/>
          <p:cNvSpPr>
            <a:spLocks noGrp="1"/>
          </p:cNvSpPr>
          <p:nvPr>
            <p:ph idx="1"/>
          </p:nvPr>
        </p:nvSpPr>
        <p:spPr/>
        <p:txBody>
          <a:bodyPr/>
          <a:lstStyle/>
          <a:p>
            <a:r>
              <a:rPr lang="en-US" sz="2800" b="1" dirty="0"/>
              <a:t>T</a:t>
            </a:r>
            <a:r>
              <a:rPr lang="en-US" sz="2800" b="1" dirty="0" smtClean="0"/>
              <a:t>ransplant </a:t>
            </a:r>
            <a:r>
              <a:rPr lang="en-US" sz="2800" b="1" dirty="0"/>
              <a:t>wait lists continue to grow in parallel with increased demand for organs </a:t>
            </a:r>
            <a:r>
              <a:rPr lang="en-US" sz="2800" b="1" dirty="0" smtClean="0"/>
              <a:t>and </a:t>
            </a:r>
            <a:r>
              <a:rPr lang="en-US" sz="2800" b="1" dirty="0"/>
              <a:t>limited donor supply </a:t>
            </a:r>
            <a:r>
              <a:rPr lang="en-US" sz="2800" b="1" dirty="0" smtClean="0"/>
              <a:t>pool.</a:t>
            </a:r>
            <a:endParaRPr lang="en-US" sz="2800" b="1" dirty="0"/>
          </a:p>
          <a:p>
            <a:r>
              <a:rPr lang="en-US" sz="2800" b="1" dirty="0"/>
              <a:t>S</a:t>
            </a:r>
            <a:r>
              <a:rPr lang="en-US" sz="2800" b="1" dirty="0" smtClean="0"/>
              <a:t>ensitized patients </a:t>
            </a:r>
            <a:r>
              <a:rPr lang="en-US" sz="2800" b="1" dirty="0"/>
              <a:t>represent a particular challenge. </a:t>
            </a:r>
          </a:p>
          <a:p>
            <a:r>
              <a:rPr lang="en-US" sz="2800" b="1" dirty="0" smtClean="0"/>
              <a:t>Increasing </a:t>
            </a:r>
            <a:r>
              <a:rPr lang="en-US" sz="2800" b="1" dirty="0"/>
              <a:t>number of patients </a:t>
            </a:r>
            <a:r>
              <a:rPr lang="en-US" sz="2800" b="1" dirty="0" smtClean="0"/>
              <a:t>on </a:t>
            </a:r>
            <a:r>
              <a:rPr lang="en-US" sz="2800" b="1" dirty="0"/>
              <a:t>mechanical circulatory </a:t>
            </a:r>
            <a:r>
              <a:rPr lang="en-US" sz="2800" b="1" dirty="0" smtClean="0"/>
              <a:t>support.</a:t>
            </a:r>
          </a:p>
          <a:p>
            <a:r>
              <a:rPr lang="en-US" sz="2800" b="1" dirty="0" smtClean="0"/>
              <a:t>Pre</a:t>
            </a:r>
            <a:r>
              <a:rPr lang="en-US" sz="2800" b="1" dirty="0"/>
              <a:t>- transplant sensitization is associated with longer wait time to transplant and increased risk of rejection after </a:t>
            </a:r>
            <a:r>
              <a:rPr lang="en-US" sz="2800" b="1" dirty="0" smtClean="0"/>
              <a:t>transplant. </a:t>
            </a:r>
            <a:endParaRPr lang="en-US" sz="2800" b="1" dirty="0"/>
          </a:p>
          <a:p>
            <a:endParaRPr lang="en-US" sz="2800" dirty="0"/>
          </a:p>
        </p:txBody>
      </p:sp>
    </p:spTree>
    <p:extLst>
      <p:ext uri="{BB962C8B-B14F-4D97-AF65-F5344CB8AC3E}">
        <p14:creationId xmlns:p14="http://schemas.microsoft.com/office/powerpoint/2010/main" val="142359141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Conclusions</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a:t>Solid-phase and flow-</a:t>
            </a:r>
            <a:r>
              <a:rPr lang="en-US" sz="2800" dirty="0" err="1"/>
              <a:t>cytometric</a:t>
            </a:r>
            <a:r>
              <a:rPr lang="en-US" sz="2800" dirty="0"/>
              <a:t> single-antigen bead assays offer greater sensitivity and specificity for HLA antibody detection. </a:t>
            </a:r>
            <a:endParaRPr lang="en-US" sz="2800" dirty="0" smtClean="0"/>
          </a:p>
          <a:p>
            <a:r>
              <a:rPr lang="en-US" sz="2800" dirty="0" smtClean="0"/>
              <a:t>These </a:t>
            </a:r>
            <a:r>
              <a:rPr lang="en-US" sz="2800" dirty="0"/>
              <a:t>high -resolution tests allow patients to be listed for transplant by virtual </a:t>
            </a:r>
            <a:r>
              <a:rPr lang="en-US" sz="2800" dirty="0" err="1"/>
              <a:t>crossmatch</a:t>
            </a:r>
            <a:r>
              <a:rPr lang="en-US" sz="2800" dirty="0"/>
              <a:t>, thereby increasing the donor pool. </a:t>
            </a:r>
          </a:p>
          <a:p>
            <a:r>
              <a:rPr lang="en-US" sz="2800" dirty="0" smtClean="0"/>
              <a:t>The solid-phase C1q binding assay further distinguishes HLA antibodies that can bind the first component of complement, and may further help to expand the donor pool by identifying the most pathogenic antibodies. </a:t>
            </a:r>
          </a:p>
          <a:p>
            <a:endParaRPr lang="en-US" sz="2800" dirty="0"/>
          </a:p>
        </p:txBody>
      </p:sp>
    </p:spTree>
    <p:extLst>
      <p:ext uri="{BB962C8B-B14F-4D97-AF65-F5344CB8AC3E}">
        <p14:creationId xmlns:p14="http://schemas.microsoft.com/office/powerpoint/2010/main" val="24670704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Conclusions</a:t>
            </a:r>
            <a:endParaRPr lang="en-US" dirty="0">
              <a:solidFill>
                <a:srgbClr val="FFFF00"/>
              </a:solidFill>
            </a:endParaRPr>
          </a:p>
        </p:txBody>
      </p:sp>
      <p:sp>
        <p:nvSpPr>
          <p:cNvPr id="3" name="Content Placeholder 2"/>
          <p:cNvSpPr>
            <a:spLocks noGrp="1"/>
          </p:cNvSpPr>
          <p:nvPr>
            <p:ph idx="1"/>
          </p:nvPr>
        </p:nvSpPr>
        <p:spPr/>
        <p:txBody>
          <a:bodyPr/>
          <a:lstStyle/>
          <a:p>
            <a:r>
              <a:rPr lang="en-US" sz="2800" dirty="0" smtClean="0"/>
              <a:t>Treatment options for sensitized patients remain an area of active investigation</a:t>
            </a:r>
          </a:p>
          <a:p>
            <a:r>
              <a:rPr lang="en-US" sz="2800" dirty="0" smtClean="0"/>
              <a:t>Promising </a:t>
            </a:r>
            <a:r>
              <a:rPr lang="en-US" sz="2800" dirty="0"/>
              <a:t>therapies include techniques </a:t>
            </a:r>
            <a:r>
              <a:rPr lang="en-US" sz="2800" dirty="0" smtClean="0"/>
              <a:t>for:</a:t>
            </a:r>
          </a:p>
          <a:p>
            <a:pPr lvl="1"/>
            <a:r>
              <a:rPr lang="en-US" sz="2400" dirty="0" smtClean="0"/>
              <a:t>antibody </a:t>
            </a:r>
            <a:r>
              <a:rPr lang="en-US" sz="2400" dirty="0"/>
              <a:t>removal (</a:t>
            </a:r>
            <a:r>
              <a:rPr lang="en-US" sz="2400" dirty="0" err="1"/>
              <a:t>plasmapheresis</a:t>
            </a:r>
            <a:r>
              <a:rPr lang="en-US" sz="2400" dirty="0"/>
              <a:t> and </a:t>
            </a:r>
            <a:r>
              <a:rPr lang="en-US" sz="2400" dirty="0" err="1"/>
              <a:t>immunoadsorption</a:t>
            </a:r>
            <a:r>
              <a:rPr lang="en-US" sz="2400" dirty="0"/>
              <a:t>)</a:t>
            </a:r>
            <a:r>
              <a:rPr lang="en-US" sz="2400" dirty="0" smtClean="0"/>
              <a:t>,</a:t>
            </a:r>
          </a:p>
          <a:p>
            <a:pPr lvl="1"/>
            <a:r>
              <a:rPr lang="en-US" sz="2400" dirty="0" smtClean="0"/>
              <a:t>targeted </a:t>
            </a:r>
            <a:r>
              <a:rPr lang="en-US" sz="2400" dirty="0"/>
              <a:t>B cell and </a:t>
            </a:r>
            <a:r>
              <a:rPr lang="en-US" sz="2400" dirty="0" err="1"/>
              <a:t>immunomodulatory</a:t>
            </a:r>
            <a:r>
              <a:rPr lang="en-US" sz="2400" dirty="0"/>
              <a:t> therapies (rituximab and </a:t>
            </a:r>
            <a:r>
              <a:rPr lang="en-US" sz="2400" dirty="0" err="1"/>
              <a:t>IVIg</a:t>
            </a:r>
            <a:r>
              <a:rPr lang="en-US" sz="2400" dirty="0"/>
              <a:t>), </a:t>
            </a:r>
            <a:endParaRPr lang="en-US" sz="2400" dirty="0" smtClean="0"/>
          </a:p>
          <a:p>
            <a:pPr lvl="1"/>
            <a:r>
              <a:rPr lang="en-US" sz="2400" dirty="0" smtClean="0"/>
              <a:t>plasma </a:t>
            </a:r>
            <a:r>
              <a:rPr lang="en-US" sz="2400" dirty="0"/>
              <a:t>cell depletion (</a:t>
            </a:r>
            <a:r>
              <a:rPr lang="en-US" sz="2400" dirty="0" err="1"/>
              <a:t>bortezomib</a:t>
            </a:r>
            <a:r>
              <a:rPr lang="en-US" sz="2400" dirty="0" smtClean="0"/>
              <a:t>)</a:t>
            </a:r>
          </a:p>
          <a:p>
            <a:pPr marL="457200" lvl="1" indent="0">
              <a:buNone/>
            </a:pPr>
            <a:endParaRPr lang="en-US" sz="2400" dirty="0"/>
          </a:p>
          <a:p>
            <a:r>
              <a:rPr lang="en-US" sz="2800" dirty="0"/>
              <a:t>M</a:t>
            </a:r>
            <a:r>
              <a:rPr lang="en-US" sz="2800" dirty="0" smtClean="0"/>
              <a:t>ost </a:t>
            </a:r>
            <a:r>
              <a:rPr lang="en-US" sz="2800" dirty="0"/>
              <a:t>effective </a:t>
            </a:r>
            <a:r>
              <a:rPr lang="en-US" sz="2800" dirty="0" smtClean="0"/>
              <a:t>approach: </a:t>
            </a:r>
            <a:r>
              <a:rPr lang="en-US" sz="2800" b="1" dirty="0" smtClean="0"/>
              <a:t>combination </a:t>
            </a:r>
            <a:r>
              <a:rPr lang="en-US" sz="2800" b="1" dirty="0"/>
              <a:t>of </a:t>
            </a:r>
            <a:r>
              <a:rPr lang="en-US" sz="2800" b="1" dirty="0" smtClean="0"/>
              <a:t>therapies</a:t>
            </a:r>
            <a:endParaRPr lang="en-US" sz="2800" dirty="0" smtClean="0"/>
          </a:p>
        </p:txBody>
      </p:sp>
    </p:spTree>
    <p:extLst>
      <p:ext uri="{BB962C8B-B14F-4D97-AF65-F5344CB8AC3E}">
        <p14:creationId xmlns:p14="http://schemas.microsoft.com/office/powerpoint/2010/main" val="246707047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creen Shot 2015-08-31 at 9.02.4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6006" t="27645" r="29480" b="34192"/>
          <a:stretch/>
        </p:blipFill>
        <p:spPr>
          <a:xfrm>
            <a:off x="457200" y="1525456"/>
            <a:ext cx="8229600" cy="4409574"/>
          </a:xfrm>
        </p:spPr>
      </p:pic>
    </p:spTree>
    <p:extLst>
      <p:ext uri="{BB962C8B-B14F-4D97-AF65-F5344CB8AC3E}">
        <p14:creationId xmlns:p14="http://schemas.microsoft.com/office/powerpoint/2010/main" val="194505469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a:solidFill>
                  <a:srgbClr val="FFFF00"/>
                </a:solidFill>
              </a:rPr>
              <a:t>Conclusions</a:t>
            </a:r>
            <a:endParaRPr lang="en-US" dirty="0"/>
          </a:p>
        </p:txBody>
      </p:sp>
      <p:pic>
        <p:nvPicPr>
          <p:cNvPr id="8" name="Content Placeholder 3" descr="Screen Shot 2015-08-29 at 8.00.56 PM.png"/>
          <p:cNvPicPr>
            <a:picLocks noGrp="1" noChangeAspect="1"/>
          </p:cNvPicPr>
          <p:nvPr>
            <p:ph idx="1"/>
          </p:nvPr>
        </p:nvPicPr>
        <p:blipFill rotWithShape="1">
          <a:blip r:embed="rId5">
            <a:extLst>
              <a:ext uri="{28A0092B-C50C-407E-A947-70E740481C1C}">
                <a14:useLocalDpi xmlns:a14="http://schemas.microsoft.com/office/drawing/2010/main" val="0"/>
              </a:ext>
            </a:extLst>
          </a:blip>
          <a:srcRect l="42159" t="22720" r="15275"/>
          <a:stretch/>
        </p:blipFill>
        <p:spPr>
          <a:xfrm>
            <a:off x="732048" y="1676400"/>
            <a:ext cx="3968942" cy="4503630"/>
          </a:xfrm>
        </p:spPr>
      </p:pic>
      <p:sp>
        <p:nvSpPr>
          <p:cNvPr id="6" name="TextBox 5"/>
          <p:cNvSpPr txBox="1"/>
          <p:nvPr/>
        </p:nvSpPr>
        <p:spPr>
          <a:xfrm>
            <a:off x="5150804" y="1869963"/>
            <a:ext cx="3383596" cy="4247317"/>
          </a:xfrm>
          <a:prstGeom prst="rect">
            <a:avLst/>
          </a:prstGeom>
          <a:noFill/>
        </p:spPr>
        <p:txBody>
          <a:bodyPr wrap="square" rtlCol="0">
            <a:spAutoFit/>
          </a:bodyPr>
          <a:lstStyle/>
          <a:p>
            <a:r>
              <a:rPr lang="en-US" sz="2800" dirty="0"/>
              <a:t>Augmented therapies at </a:t>
            </a:r>
            <a:r>
              <a:rPr lang="en-US" sz="2800" dirty="0" smtClean="0"/>
              <a:t>transplant</a:t>
            </a:r>
          </a:p>
          <a:p>
            <a:endParaRPr lang="en-US" sz="2800" dirty="0" smtClean="0"/>
          </a:p>
          <a:p>
            <a:pPr marL="342900" indent="-342900">
              <a:buFont typeface="Arial"/>
              <a:buChar char="•"/>
            </a:pPr>
            <a:r>
              <a:rPr lang="en-US" sz="2400" dirty="0" err="1" smtClean="0"/>
              <a:t>Plasmapheresis</a:t>
            </a:r>
            <a:endParaRPr lang="en-US" sz="2400" dirty="0"/>
          </a:p>
          <a:p>
            <a:pPr marL="342900" indent="-342900">
              <a:buFont typeface="Arial"/>
              <a:buChar char="•"/>
            </a:pPr>
            <a:r>
              <a:rPr lang="en-US" sz="2400" dirty="0" err="1"/>
              <a:t>C</a:t>
            </a:r>
            <a:r>
              <a:rPr lang="en-US" sz="2400" dirty="0" err="1" smtClean="0"/>
              <a:t>ytolytic</a:t>
            </a:r>
            <a:r>
              <a:rPr lang="en-US" sz="2400" dirty="0" smtClean="0"/>
              <a:t> </a:t>
            </a:r>
            <a:r>
              <a:rPr lang="en-US" sz="2400" dirty="0"/>
              <a:t>induction (</a:t>
            </a:r>
            <a:r>
              <a:rPr lang="en-US" sz="2400" dirty="0" err="1"/>
              <a:t>rATG</a:t>
            </a:r>
            <a:r>
              <a:rPr lang="en-US" sz="2400" dirty="0" smtClean="0"/>
              <a:t>)</a:t>
            </a:r>
          </a:p>
          <a:p>
            <a:pPr marL="342900" indent="-342900">
              <a:buFont typeface="Arial"/>
              <a:buChar char="•"/>
            </a:pPr>
            <a:r>
              <a:rPr lang="en-US" sz="2400" dirty="0"/>
              <a:t>I</a:t>
            </a:r>
            <a:r>
              <a:rPr lang="en-US" sz="2400" dirty="0" smtClean="0"/>
              <a:t>mmunomodulation </a:t>
            </a:r>
            <a:r>
              <a:rPr lang="en-US" sz="2400" dirty="0"/>
              <a:t>(</a:t>
            </a:r>
            <a:r>
              <a:rPr lang="en-US" sz="2400" dirty="0" err="1"/>
              <a:t>IVIg</a:t>
            </a:r>
            <a:r>
              <a:rPr lang="en-US" sz="2400" dirty="0" smtClean="0"/>
              <a:t>)</a:t>
            </a:r>
          </a:p>
          <a:p>
            <a:pPr marL="342900" indent="-342900">
              <a:buFont typeface="Arial"/>
              <a:buChar char="•"/>
            </a:pPr>
            <a:r>
              <a:rPr lang="en-US" sz="2400" dirty="0"/>
              <a:t>T</a:t>
            </a:r>
            <a:r>
              <a:rPr lang="en-US" sz="2400" dirty="0" smtClean="0"/>
              <a:t>erminal </a:t>
            </a:r>
            <a:r>
              <a:rPr lang="en-US" sz="2400" dirty="0"/>
              <a:t>complement blockade (</a:t>
            </a:r>
            <a:r>
              <a:rPr lang="en-US" sz="2400" dirty="0" err="1"/>
              <a:t>eculizumab</a:t>
            </a:r>
            <a:r>
              <a:rPr lang="en-US" sz="2400" dirty="0"/>
              <a:t>)</a:t>
            </a:r>
          </a:p>
          <a:p>
            <a:endParaRPr lang="en-US" dirty="0"/>
          </a:p>
        </p:txBody>
      </p:sp>
    </p:spTree>
    <p:extLst>
      <p:ext uri="{BB962C8B-B14F-4D97-AF65-F5344CB8AC3E}">
        <p14:creationId xmlns:p14="http://schemas.microsoft.com/office/powerpoint/2010/main" val="3556603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sz="2800" dirty="0">
                <a:solidFill>
                  <a:srgbClr val="FFFF00"/>
                </a:solidFill>
              </a:rPr>
              <a:t>Approach to the Heart Transplant Recipient- Sensitized?</a:t>
            </a:r>
          </a:p>
        </p:txBody>
      </p:sp>
      <p:sp>
        <p:nvSpPr>
          <p:cNvPr id="4" name="Content Placeholder 3"/>
          <p:cNvSpPr>
            <a:spLocks noGrp="1"/>
          </p:cNvSpPr>
          <p:nvPr>
            <p:ph idx="1"/>
          </p:nvPr>
        </p:nvSpPr>
        <p:spPr/>
        <p:txBody>
          <a:bodyPr/>
          <a:lstStyle/>
          <a:p>
            <a:pPr marL="514350" indent="-514350">
              <a:buFont typeface="+mj-lt"/>
              <a:buAutoNum type="arabicPeriod"/>
            </a:pPr>
            <a:r>
              <a:rPr lang="en-US" b="1" dirty="0"/>
              <a:t>Screen for the presence of antibodies</a:t>
            </a:r>
          </a:p>
          <a:p>
            <a:pPr marL="514350" indent="-514350">
              <a:buFont typeface="+mj-lt"/>
              <a:buAutoNum type="arabicPeriod"/>
            </a:pPr>
            <a:endParaRPr lang="en-US" b="1" dirty="0"/>
          </a:p>
          <a:p>
            <a:pPr marL="514350" indent="-514350">
              <a:buFont typeface="+mj-lt"/>
              <a:buAutoNum type="arabicPeriod"/>
            </a:pPr>
            <a:r>
              <a:rPr lang="en-US" b="1" dirty="0"/>
              <a:t>Specify the antibodies</a:t>
            </a:r>
          </a:p>
          <a:p>
            <a:pPr marL="514350" indent="-514350">
              <a:buFont typeface="+mj-lt"/>
              <a:buAutoNum type="arabicPeriod"/>
            </a:pPr>
            <a:endParaRPr lang="en-US" b="1" dirty="0"/>
          </a:p>
          <a:p>
            <a:pPr marL="514350" indent="-514350">
              <a:buFont typeface="+mj-lt"/>
              <a:buAutoNum type="arabicPeriod"/>
            </a:pPr>
            <a:r>
              <a:rPr lang="en-US" b="1" dirty="0"/>
              <a:t>Quantify the antibodies? Are they Cytotoxic?</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225405069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r>
              <a:rPr lang="en-US" dirty="0" smtClean="0">
                <a:solidFill>
                  <a:srgbClr val="FFFF00"/>
                </a:solidFill>
              </a:rPr>
              <a:t>Conclusions</a:t>
            </a:r>
            <a:endParaRPr lang="en-US" dirty="0">
              <a:solidFill>
                <a:srgbClr val="FFFF00"/>
              </a:solidFill>
            </a:endParaRPr>
          </a:p>
        </p:txBody>
      </p:sp>
      <p:sp>
        <p:nvSpPr>
          <p:cNvPr id="3" name="Content Placeholder 2"/>
          <p:cNvSpPr>
            <a:spLocks noGrp="1"/>
          </p:cNvSpPr>
          <p:nvPr>
            <p:ph idx="1"/>
          </p:nvPr>
        </p:nvSpPr>
        <p:spPr/>
        <p:txBody>
          <a:bodyPr/>
          <a:lstStyle/>
          <a:p>
            <a:r>
              <a:rPr lang="en-US" sz="2800" b="1" dirty="0" smtClean="0"/>
              <a:t>Patients </a:t>
            </a:r>
            <a:r>
              <a:rPr lang="en-US" sz="2800" b="1" dirty="0"/>
              <a:t>require judicious monitoring after transplant for antibody rebound and clinical </a:t>
            </a:r>
            <a:r>
              <a:rPr lang="en-US" sz="2800" b="1" dirty="0" smtClean="0"/>
              <a:t>rejection.</a:t>
            </a:r>
          </a:p>
          <a:p>
            <a:endParaRPr lang="en-US" sz="2800" b="1" dirty="0"/>
          </a:p>
          <a:p>
            <a:r>
              <a:rPr lang="en-US" sz="2800" b="1" dirty="0"/>
              <a:t>Determining the most effective therapeutic approach for sensitized patients will require expanded clinical trials in order to fully address the pleomorphic nature of the phenomenon of </a:t>
            </a:r>
            <a:r>
              <a:rPr lang="en-US" sz="2800" b="1" dirty="0" err="1"/>
              <a:t>allosensitization</a:t>
            </a:r>
            <a:r>
              <a:rPr lang="en-US" sz="2800" b="1" dirty="0"/>
              <a:t>. </a:t>
            </a:r>
          </a:p>
          <a:p>
            <a:endParaRPr lang="en-US" dirty="0"/>
          </a:p>
        </p:txBody>
      </p:sp>
    </p:spTree>
    <p:extLst>
      <p:ext uri="{BB962C8B-B14F-4D97-AF65-F5344CB8AC3E}">
        <p14:creationId xmlns:p14="http://schemas.microsoft.com/office/powerpoint/2010/main" val="37359541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Thank you</a:t>
            </a:r>
            <a:endParaRPr lang="en-US" b="1" dirty="0"/>
          </a:p>
        </p:txBody>
      </p:sp>
    </p:spTree>
    <p:extLst>
      <p:ext uri="{BB962C8B-B14F-4D97-AF65-F5344CB8AC3E}">
        <p14:creationId xmlns:p14="http://schemas.microsoft.com/office/powerpoint/2010/main" val="137690286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dirty="0" err="1" smtClean="0">
                <a:solidFill>
                  <a:srgbClr val="FFFF00"/>
                </a:solidFill>
              </a:rPr>
              <a:t>Crossmatch</a:t>
            </a:r>
            <a:endParaRPr lang="en-US" dirty="0">
              <a:solidFill>
                <a:srgbClr val="FFFF00"/>
              </a:solidFill>
            </a:endParaRPr>
          </a:p>
        </p:txBody>
      </p:sp>
      <p:sp>
        <p:nvSpPr>
          <p:cNvPr id="4" name="Content Placeholder 3"/>
          <p:cNvSpPr>
            <a:spLocks noGrp="1"/>
          </p:cNvSpPr>
          <p:nvPr>
            <p:ph idx="1"/>
          </p:nvPr>
        </p:nvSpPr>
        <p:spPr/>
        <p:txBody>
          <a:bodyPr/>
          <a:lstStyle/>
          <a:p>
            <a:r>
              <a:rPr lang="en-US" sz="2400" dirty="0" smtClean="0"/>
              <a:t>Developed in </a:t>
            </a:r>
            <a:r>
              <a:rPr lang="en-US" sz="2400" dirty="0"/>
              <a:t>an attempt to identify recipients who are likely to develop acute vascular rejection of a graft from a given donor. </a:t>
            </a:r>
          </a:p>
          <a:p>
            <a:r>
              <a:rPr lang="en-US" sz="2400" dirty="0" err="1"/>
              <a:t>H</a:t>
            </a:r>
            <a:r>
              <a:rPr lang="en-US" sz="2400" dirty="0" err="1" smtClean="0"/>
              <a:t>yperacute</a:t>
            </a:r>
            <a:r>
              <a:rPr lang="en-US" sz="2400" dirty="0" smtClean="0"/>
              <a:t> </a:t>
            </a:r>
            <a:r>
              <a:rPr lang="en-US" sz="2400" dirty="0"/>
              <a:t>rejection (HAR</a:t>
            </a:r>
            <a:r>
              <a:rPr lang="en-US" sz="2400" dirty="0" smtClean="0"/>
              <a:t>): result </a:t>
            </a:r>
            <a:r>
              <a:rPr lang="en-US" sz="2400" dirty="0"/>
              <a:t>of preformed antibodies to one or more HLA of the </a:t>
            </a:r>
            <a:r>
              <a:rPr lang="en-US" sz="2400" dirty="0" smtClean="0"/>
              <a:t>donor </a:t>
            </a:r>
            <a:r>
              <a:rPr lang="en-US" sz="2400" dirty="0"/>
              <a:t>(</a:t>
            </a:r>
            <a:r>
              <a:rPr lang="en-US" sz="2400" dirty="0" err="1"/>
              <a:t>DSAbs</a:t>
            </a:r>
            <a:r>
              <a:rPr lang="en-US" sz="2400" dirty="0" smtClean="0"/>
              <a:t>)</a:t>
            </a:r>
            <a:endParaRPr lang="en-US" sz="2400" dirty="0"/>
          </a:p>
          <a:p>
            <a:pPr marL="0" indent="0">
              <a:buNone/>
            </a:pPr>
            <a:endParaRPr lang="en-US" dirty="0"/>
          </a:p>
        </p:txBody>
      </p:sp>
      <p:pic>
        <p:nvPicPr>
          <p:cNvPr id="2" name="Picture 1" descr="Screen Shot 2015-08-30 at 10.42.52 PM.png"/>
          <p:cNvPicPr>
            <a:picLocks noChangeAspect="1"/>
          </p:cNvPicPr>
          <p:nvPr/>
        </p:nvPicPr>
        <p:blipFill rotWithShape="1">
          <a:blip r:embed="rId5">
            <a:extLst>
              <a:ext uri="{28A0092B-C50C-407E-A947-70E740481C1C}">
                <a14:useLocalDpi xmlns:a14="http://schemas.microsoft.com/office/drawing/2010/main" val="0"/>
              </a:ext>
            </a:extLst>
          </a:blip>
          <a:srcRect l="17858" t="46681" r="60645" b="17332"/>
          <a:stretch/>
        </p:blipFill>
        <p:spPr>
          <a:xfrm>
            <a:off x="995133" y="3694241"/>
            <a:ext cx="2732452" cy="2858959"/>
          </a:xfrm>
          <a:prstGeom prst="rect">
            <a:avLst/>
          </a:prstGeom>
          <a:ln w="76200" cmpd="sng">
            <a:solidFill>
              <a:schemeClr val="bg2"/>
            </a:solidFill>
          </a:ln>
        </p:spPr>
      </p:pic>
      <p:grpSp>
        <p:nvGrpSpPr>
          <p:cNvPr id="10" name="Group 9"/>
          <p:cNvGrpSpPr/>
          <p:nvPr/>
        </p:nvGrpSpPr>
        <p:grpSpPr>
          <a:xfrm>
            <a:off x="5341371" y="3694241"/>
            <a:ext cx="2664892" cy="2894317"/>
            <a:chOff x="4127896" y="3694241"/>
            <a:chExt cx="2664892" cy="2894317"/>
          </a:xfrm>
        </p:grpSpPr>
        <p:pic>
          <p:nvPicPr>
            <p:cNvPr id="6" name="Picture 5" descr="Screen Shot 2015-08-30 at 10.42.42 PM.png"/>
            <p:cNvPicPr>
              <a:picLocks noChangeAspect="1"/>
            </p:cNvPicPr>
            <p:nvPr/>
          </p:nvPicPr>
          <p:blipFill rotWithShape="1">
            <a:blip r:embed="rId6">
              <a:extLst>
                <a:ext uri="{28A0092B-C50C-407E-A947-70E740481C1C}">
                  <a14:useLocalDpi xmlns:a14="http://schemas.microsoft.com/office/drawing/2010/main" val="0"/>
                </a:ext>
              </a:extLst>
            </a:blip>
            <a:srcRect l="17506" t="47403" r="60667" b="14666"/>
            <a:stretch/>
          </p:blipFill>
          <p:spPr>
            <a:xfrm>
              <a:off x="4127896" y="3694241"/>
              <a:ext cx="2664892" cy="2894317"/>
            </a:xfrm>
            <a:prstGeom prst="rect">
              <a:avLst/>
            </a:prstGeom>
            <a:ln w="76200" cmpd="sng">
              <a:solidFill>
                <a:srgbClr val="000514"/>
              </a:solidFill>
            </a:ln>
          </p:spPr>
        </p:pic>
        <p:sp>
          <p:nvSpPr>
            <p:cNvPr id="8" name="TextBox 7"/>
            <p:cNvSpPr txBox="1"/>
            <p:nvPr/>
          </p:nvSpPr>
          <p:spPr>
            <a:xfrm>
              <a:off x="4147024" y="6219226"/>
              <a:ext cx="2645764" cy="369332"/>
            </a:xfrm>
            <a:prstGeom prst="rect">
              <a:avLst/>
            </a:prstGeom>
            <a:solidFill>
              <a:schemeClr val="tx1"/>
            </a:solidFill>
          </p:spPr>
          <p:txBody>
            <a:bodyPr wrap="square" rtlCol="0">
              <a:spAutoFit/>
            </a:bodyPr>
            <a:lstStyle/>
            <a:p>
              <a:endParaRPr lang="en-US" dirty="0"/>
            </a:p>
          </p:txBody>
        </p:sp>
      </p:grpSp>
    </p:spTree>
    <p:extLst>
      <p:ext uri="{BB962C8B-B14F-4D97-AF65-F5344CB8AC3E}">
        <p14:creationId xmlns:p14="http://schemas.microsoft.com/office/powerpoint/2010/main" val="38625566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13" descr="Listen to Your Heart - Women &amp; Heart Dise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115" descr="http://www.corazoninc.com/images/recruitment/whcen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76225"/>
            <a:ext cx="19812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3"/>
          <p:cNvSpPr>
            <a:spLocks noChangeShapeType="1"/>
          </p:cNvSpPr>
          <p:nvPr/>
        </p:nvSpPr>
        <p:spPr bwMode="auto">
          <a:xfrm>
            <a:off x="0" y="1295400"/>
            <a:ext cx="9144000" cy="0"/>
          </a:xfrm>
          <a:prstGeom prst="line">
            <a:avLst/>
          </a:prstGeom>
          <a:noFill/>
          <a:ln w="12700">
            <a:solidFill>
              <a:srgbClr val="CC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Rectangle 5"/>
          <p:cNvSpPr>
            <a:spLocks noChangeArrowheads="1"/>
          </p:cNvSpPr>
          <p:nvPr/>
        </p:nvSpPr>
        <p:spPr bwMode="auto">
          <a:xfrm>
            <a:off x="533400" y="1676400"/>
            <a:ext cx="8001000" cy="4876800"/>
          </a:xfrm>
          <a:prstGeom prst="rect">
            <a:avLst/>
          </a:prstGeom>
          <a:noFill/>
          <a:ln w="9525">
            <a:noFill/>
            <a:miter lim="800000"/>
            <a:headEnd/>
            <a:tailEnd/>
          </a:ln>
          <a:effectLst/>
        </p:spPr>
        <p:txBody>
          <a:bodyPr/>
          <a:lstStyle/>
          <a:p>
            <a:pPr marL="342900" indent="-342900" eaLnBrk="1" hangingPunct="1">
              <a:lnSpc>
                <a:spcPct val="150000"/>
              </a:lnSpc>
              <a:spcBef>
                <a:spcPct val="20000"/>
              </a:spcBef>
              <a:buClr>
                <a:schemeClr val="hlink"/>
              </a:buClr>
              <a:buSzPct val="50000"/>
              <a:buFont typeface="Garamond" charset="0"/>
              <a:buChar char="●"/>
            </a:pPr>
            <a:endParaRPr lang="en-US" sz="2800" b="0" dirty="0">
              <a:effectLst>
                <a:outerShdw blurRad="38100" dist="38100" dir="2700000" algn="tl">
                  <a:srgbClr val="000000"/>
                </a:outerShdw>
              </a:effectLst>
              <a:latin typeface="Garamond" charset="0"/>
            </a:endParaRPr>
          </a:p>
        </p:txBody>
      </p:sp>
      <p:sp>
        <p:nvSpPr>
          <p:cNvPr id="3" name="Title 2"/>
          <p:cNvSpPr>
            <a:spLocks noGrp="1"/>
          </p:cNvSpPr>
          <p:nvPr>
            <p:ph type="title"/>
          </p:nvPr>
        </p:nvSpPr>
        <p:spPr>
          <a:xfrm>
            <a:off x="1385454" y="95250"/>
            <a:ext cx="5701146" cy="1143000"/>
          </a:xfrm>
        </p:spPr>
        <p:txBody>
          <a:bodyPr/>
          <a:lstStyle/>
          <a:p>
            <a:r>
              <a:rPr lang="en-US" dirty="0" err="1" smtClean="0">
                <a:solidFill>
                  <a:srgbClr val="FFFF00"/>
                </a:solidFill>
              </a:rPr>
              <a:t>Crossmatch</a:t>
            </a:r>
            <a:endParaRPr lang="en-US" dirty="0">
              <a:solidFill>
                <a:srgbClr val="FFFF00"/>
              </a:solidFill>
            </a:endParaRPr>
          </a:p>
        </p:txBody>
      </p:sp>
      <p:sp>
        <p:nvSpPr>
          <p:cNvPr id="4" name="Content Placeholder 3"/>
          <p:cNvSpPr>
            <a:spLocks noGrp="1"/>
          </p:cNvSpPr>
          <p:nvPr>
            <p:ph idx="1"/>
          </p:nvPr>
        </p:nvSpPr>
        <p:spPr/>
        <p:txBody>
          <a:bodyPr/>
          <a:lstStyle/>
          <a:p>
            <a:r>
              <a:rPr lang="en-US" dirty="0" smtClean="0"/>
              <a:t>Preformed antibodies cause rejection by binding to HLA antigens expressed on the endothelium of vessels in the transplanted heart</a:t>
            </a:r>
          </a:p>
          <a:p>
            <a:endParaRPr lang="en-US" dirty="0" smtClean="0"/>
          </a:p>
          <a:p>
            <a:r>
              <a:rPr lang="en-US" dirty="0"/>
              <a:t>A</a:t>
            </a:r>
            <a:r>
              <a:rPr lang="en-US" dirty="0" smtClean="0"/>
              <a:t>ctivation of the complement cascade with resultant thrombosis and infarction of the graft</a:t>
            </a:r>
          </a:p>
          <a:p>
            <a:pPr marL="0" indent="0">
              <a:buNone/>
            </a:pPr>
            <a:endParaRPr lang="en-US" dirty="0" smtClean="0"/>
          </a:p>
          <a:p>
            <a:r>
              <a:rPr lang="en-US" dirty="0" err="1" smtClean="0"/>
              <a:t>Crossmatching</a:t>
            </a:r>
            <a:r>
              <a:rPr lang="en-US" dirty="0" smtClean="0"/>
              <a:t> helps predict and hence prevent this catastrophic outcome</a:t>
            </a:r>
          </a:p>
          <a:p>
            <a:pPr marL="0" indent="0">
              <a:buNone/>
            </a:pPr>
            <a:endParaRPr lang="en-US" dirty="0"/>
          </a:p>
        </p:txBody>
      </p:sp>
    </p:spTree>
    <p:extLst>
      <p:ext uri="{BB962C8B-B14F-4D97-AF65-F5344CB8AC3E}">
        <p14:creationId xmlns:p14="http://schemas.microsoft.com/office/powerpoint/2010/main" val="53575629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MWHC">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12700"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solidFill>
        <a:ln w="12700" cap="flat"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MWHC.thmx</Template>
  <TotalTime>1461</TotalTime>
  <Words>3012</Words>
  <Application>Microsoft Macintosh PowerPoint</Application>
  <PresentationFormat>On-screen Show (4:3)</PresentationFormat>
  <Paragraphs>419</Paragraphs>
  <Slides>71</Slides>
  <Notes>71</Notes>
  <HiddenSlides>0</HiddenSlides>
  <MMClips>0</MMClips>
  <ScaleCrop>false</ScaleCrop>
  <HeadingPairs>
    <vt:vector size="4" baseType="variant">
      <vt:variant>
        <vt:lpstr>Theme</vt:lpstr>
      </vt:variant>
      <vt:variant>
        <vt:i4>2</vt:i4>
      </vt:variant>
      <vt:variant>
        <vt:lpstr>Slide Titles</vt:lpstr>
      </vt:variant>
      <vt:variant>
        <vt:i4>71</vt:i4>
      </vt:variant>
    </vt:vector>
  </HeadingPairs>
  <TitlesOfParts>
    <vt:vector size="73" baseType="lpstr">
      <vt:lpstr>MWHC</vt:lpstr>
      <vt:lpstr>Office Theme</vt:lpstr>
      <vt:lpstr>Treatment of Preformed Antibodies “Desensitization Protocols”</vt:lpstr>
      <vt:lpstr>Background</vt:lpstr>
      <vt:lpstr>Background</vt:lpstr>
      <vt:lpstr>Rising Incidence of Sensitized Patients Awaiting Heart Transplantation  </vt:lpstr>
      <vt:lpstr>Background</vt:lpstr>
      <vt:lpstr>Objectives</vt:lpstr>
      <vt:lpstr>Approach to the Heart Transplant Recipient- Sensitized?</vt:lpstr>
      <vt:lpstr>Crossmatch</vt:lpstr>
      <vt:lpstr>Crossmatch</vt:lpstr>
      <vt:lpstr>Antibody Detection Methods</vt:lpstr>
      <vt:lpstr>CDC (Complement-dependent cytotoxicity) Crossmatch</vt:lpstr>
      <vt:lpstr>Crossmatch</vt:lpstr>
      <vt:lpstr>Crossmatch</vt:lpstr>
      <vt:lpstr>Crossmatch</vt:lpstr>
      <vt:lpstr>The Calculated Panel-Reactive Antibody</vt:lpstr>
      <vt:lpstr>Antibody Detection Methods</vt:lpstr>
      <vt:lpstr>FlowPRA</vt:lpstr>
      <vt:lpstr>Flow Crossmatch</vt:lpstr>
      <vt:lpstr>Flow Crossmatch</vt:lpstr>
      <vt:lpstr>Detecting Antibody Specificity- Luminex Test</vt:lpstr>
      <vt:lpstr>Detecting Antibody Specificity- Luminex Test</vt:lpstr>
      <vt:lpstr>Assessing PRAs: Quantification by Fluorescent Bead Assays</vt:lpstr>
      <vt:lpstr>PowerPoint Presentation</vt:lpstr>
      <vt:lpstr>PowerPoint Presentation</vt:lpstr>
      <vt:lpstr>The Virtual Crossmatch </vt:lpstr>
      <vt:lpstr>The Virtual Crossmatch </vt:lpstr>
      <vt:lpstr>Complement-Fixing Antibodies </vt:lpstr>
      <vt:lpstr>Complement-Fixing Antibodies </vt:lpstr>
      <vt:lpstr>What matters clinically?</vt:lpstr>
      <vt:lpstr>Monitoring of Sensitized Patients Awaiting Transplantation </vt:lpstr>
      <vt:lpstr>Consensus Statements for Pre-Transplant Sensitization</vt:lpstr>
      <vt:lpstr>Risk Factors for Sensitization</vt:lpstr>
      <vt:lpstr>Sensitization in Patients with a LVAD</vt:lpstr>
      <vt:lpstr>Risk Factors for Sensitization</vt:lpstr>
      <vt:lpstr>Pre- Transplant Management of Sensitized Patients</vt:lpstr>
      <vt:lpstr>Desensitization Strategies</vt:lpstr>
      <vt:lpstr>Desensitization Strategies</vt:lpstr>
      <vt:lpstr>Desensitization Strategies</vt:lpstr>
      <vt:lpstr>Plasmapheresis</vt:lpstr>
      <vt:lpstr>Plasmapheresis</vt:lpstr>
      <vt:lpstr>Intravenous Gammaglobulin (IV Ig)</vt:lpstr>
      <vt:lpstr>IV Ig</vt:lpstr>
      <vt:lpstr>Rituximab</vt:lpstr>
      <vt:lpstr>Rituximab</vt:lpstr>
      <vt:lpstr>Guidelines</vt:lpstr>
      <vt:lpstr>Desensitization at MWHC</vt:lpstr>
      <vt:lpstr>PowerPoint Presentation</vt:lpstr>
      <vt:lpstr>Bortezomib</vt:lpstr>
      <vt:lpstr>Bortezomib</vt:lpstr>
      <vt:lpstr>Splenectomy</vt:lpstr>
      <vt:lpstr>Therapeutic Options for the Sensitized Patient at Transplant  </vt:lpstr>
      <vt:lpstr>Induction Therapy</vt:lpstr>
      <vt:lpstr>Induction Therapy</vt:lpstr>
      <vt:lpstr>Induction Therapy</vt:lpstr>
      <vt:lpstr>Eculizumab</vt:lpstr>
      <vt:lpstr>Eculizumab</vt:lpstr>
      <vt:lpstr>Eculizumab</vt:lpstr>
      <vt:lpstr>Eculizumab</vt:lpstr>
      <vt:lpstr>Eculizumab</vt:lpstr>
      <vt:lpstr>Eculizumab</vt:lpstr>
      <vt:lpstr>Post-Transplant Managment</vt:lpstr>
      <vt:lpstr>Post-Transplant Managment</vt:lpstr>
      <vt:lpstr>Post-Transplant Managment</vt:lpstr>
      <vt:lpstr>Post-Transplant Managment</vt:lpstr>
      <vt:lpstr>Conclusions</vt:lpstr>
      <vt:lpstr>Conclusions</vt:lpstr>
      <vt:lpstr>Conclusions</vt:lpstr>
      <vt:lpstr>PowerPoint Presentation</vt:lpstr>
      <vt:lpstr>Conclusions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Rodrigo</dc:creator>
  <cp:lastModifiedBy>Wafaa Abou-Zeineddine</cp:lastModifiedBy>
  <cp:revision>155</cp:revision>
  <dcterms:created xsi:type="dcterms:W3CDTF">2015-08-09T21:00:24Z</dcterms:created>
  <dcterms:modified xsi:type="dcterms:W3CDTF">2015-09-08T02:18:38Z</dcterms:modified>
</cp:coreProperties>
</file>